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avif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7" r:id="rId4"/>
    <p:sldId id="263" r:id="rId5"/>
    <p:sldId id="264" r:id="rId6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852" userDrawn="1">
          <p15:clr>
            <a:srgbClr val="A4A3A4"/>
          </p15:clr>
        </p15:guide>
        <p15:guide id="3" pos="3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0C0E"/>
    <a:srgbClr val="720E0F"/>
    <a:srgbClr val="1F1C37"/>
    <a:srgbClr val="00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60" d="100"/>
          <a:sy n="160" d="100"/>
        </p:scale>
        <p:origin x="1194" y="138"/>
      </p:cViewPr>
      <p:guideLst>
        <p:guide orient="horz" pos="2523"/>
        <p:guide pos="852"/>
        <p:guide pos="3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C69-9D4F-4787-B454-C9C4A2A32761}" type="datetimeFigureOut">
              <a:rPr lang="ko-KR" altLang="en-US" smtClean="0"/>
              <a:t>2026-04-26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613F-1D81-46BA-A8D1-E72446EF01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90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C69-9D4F-4787-B454-C9C4A2A32761}" type="datetimeFigureOut">
              <a:rPr lang="ko-KR" altLang="en-US" smtClean="0"/>
              <a:t>2026-04-26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613F-1D81-46BA-A8D1-E72446EF01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0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C69-9D4F-4787-B454-C9C4A2A32761}" type="datetimeFigureOut">
              <a:rPr lang="ko-KR" altLang="en-US" smtClean="0"/>
              <a:t>2026-04-26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613F-1D81-46BA-A8D1-E72446EF01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97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C69-9D4F-4787-B454-C9C4A2A32761}" type="datetimeFigureOut">
              <a:rPr lang="ko-KR" altLang="en-US" smtClean="0"/>
              <a:t>2026-04-26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613F-1D81-46BA-A8D1-E72446EF01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51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C69-9D4F-4787-B454-C9C4A2A32761}" type="datetimeFigureOut">
              <a:rPr lang="ko-KR" altLang="en-US" smtClean="0"/>
              <a:t>2026-04-26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613F-1D81-46BA-A8D1-E72446EF01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06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C69-9D4F-4787-B454-C9C4A2A32761}" type="datetimeFigureOut">
              <a:rPr lang="ko-KR" altLang="en-US" smtClean="0"/>
              <a:t>2026-04-26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613F-1D81-46BA-A8D1-E72446EF01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18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C69-9D4F-4787-B454-C9C4A2A32761}" type="datetimeFigureOut">
              <a:rPr lang="ko-KR" altLang="en-US" smtClean="0"/>
              <a:t>2026-04-26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613F-1D81-46BA-A8D1-E72446EF01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33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C69-9D4F-4787-B454-C9C4A2A32761}" type="datetimeFigureOut">
              <a:rPr lang="ko-KR" altLang="en-US" smtClean="0"/>
              <a:t>2026-04-26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613F-1D81-46BA-A8D1-E72446EF01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09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C69-9D4F-4787-B454-C9C4A2A32761}" type="datetimeFigureOut">
              <a:rPr lang="ko-KR" altLang="en-US" smtClean="0"/>
              <a:t>2026-04-26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613F-1D81-46BA-A8D1-E72446EF01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40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C69-9D4F-4787-B454-C9C4A2A32761}" type="datetimeFigureOut">
              <a:rPr lang="ko-KR" altLang="en-US" smtClean="0"/>
              <a:t>2026-04-26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613F-1D81-46BA-A8D1-E72446EF01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4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C69-9D4F-4787-B454-C9C4A2A32761}" type="datetimeFigureOut">
              <a:rPr lang="ko-KR" altLang="en-US" smtClean="0"/>
              <a:t>2026-04-26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613F-1D81-46BA-A8D1-E72446EF01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12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6C69-9D4F-4787-B454-C9C4A2A32761}" type="datetimeFigureOut">
              <a:rPr lang="ko-KR" altLang="en-US" smtClean="0"/>
              <a:t>2026-04-26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613F-1D81-46BA-A8D1-E72446EF01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9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av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ebp"/><Relationship Id="rId5" Type="http://schemas.openxmlformats.org/officeDocument/2006/relationships/image" Target="../media/image9.av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 r="750"/>
          <a:stretch/>
        </p:blipFill>
        <p:spPr>
          <a:xfrm>
            <a:off x="2525157" y="2133610"/>
            <a:ext cx="4736260" cy="18821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6777" y="4183544"/>
            <a:ext cx="2247153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1F1C3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Christophe et </a:t>
            </a:r>
            <a:r>
              <a:rPr lang="en-US" altLang="ko-KR" sz="1400" b="1" dirty="0" err="1">
                <a:solidFill>
                  <a:srgbClr val="1F1C3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Côme</a:t>
            </a:r>
            <a:r>
              <a:rPr lang="en-US" altLang="ko-KR" sz="1400" b="1" dirty="0">
                <a:solidFill>
                  <a:srgbClr val="1F1C3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PIAT</a:t>
            </a:r>
            <a:endParaRPr lang="ko-KR" altLang="en-US" sz="1400" b="1" dirty="0">
              <a:solidFill>
                <a:srgbClr val="1F1C37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2" y="6395629"/>
            <a:ext cx="682636" cy="4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4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9434" y="1045882"/>
            <a:ext cx="5934634" cy="2163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백년전쟁과 종교전쟁 동안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티르강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성은 매우 중요한 역할을 했습니다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 1575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년에는 위그노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프로테스탄트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지휘관인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조르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en-US" altLang="ko-KR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Jaure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와 라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팔랑크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(La </a:t>
            </a:r>
            <a:r>
              <a:rPr lang="en-US" altLang="ko-KR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Palanque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가 이곳에서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페리고의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가톨릭 신자들로부터 빼앗은 귀중한 전리품을 나누었는데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endParaRPr lang="en-US" altLang="ko-KR" sz="10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그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안에는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페리고의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옛 주교였던 생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프롱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(Saint-Front)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의 유해가 담긴 은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성물함도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포함되어 있었습니다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17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세기에는 이 성이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베르주락의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왕실 관리였던 장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드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벨리외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(Jean de </a:t>
            </a:r>
            <a:r>
              <a:rPr lang="en-US" altLang="ko-KR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Belrieu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의 소유였습니다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18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세기에는 혼인을 통해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보르도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고등법원과 관련된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오주아르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en-US" altLang="ko-KR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Augeard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가문으로 전해졌습니다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보르도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의회의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모르티에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재판장이었던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장샤를르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도주아르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드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비라제유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(Jean-Charles </a:t>
            </a:r>
            <a:r>
              <a:rPr lang="en-US" altLang="ko-KR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d’Augeard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de </a:t>
            </a:r>
            <a:r>
              <a:rPr lang="en-US" altLang="ko-KR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Virazeil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는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티르강의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마지막 영주였습니다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1826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년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세자르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-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알렉상드르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드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라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파누즈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(Comte César-Alexandre de La </a:t>
            </a:r>
            <a:r>
              <a:rPr lang="en-US" altLang="ko-KR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Panouse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백작이 이 성을 매입하여 미관을 개선하는 공사를 진행했고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그의 아들이 약 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1850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년경 현재의 모습을 완성했습니다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이후 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2022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년까지 그의 후손들에 의해 보존되어 왔으며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 성은 프랑스 역사적 기념물 보충 목록에 등재되어 있습니다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0" b="26200"/>
          <a:stretch/>
        </p:blipFill>
        <p:spPr>
          <a:xfrm>
            <a:off x="0" y="70340"/>
            <a:ext cx="9906000" cy="77372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41" y="6419981"/>
            <a:ext cx="637331" cy="431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123" y="3377131"/>
            <a:ext cx="566884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도르도뉴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강 오른쪽 기슭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베르주락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북쪽에 위치한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페샤르망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en-US" altLang="ko-KR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Pécharmant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포도밭은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베르주라크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지역에서 가장 오래된 포도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재배지입니다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 이름은 ‘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페슈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en-US" altLang="ko-KR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Pech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)’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와 ‘아르망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(Armand)’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이라는 두 단어의 결합에서 유래한 것으로 알려져 있습니다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 ‘Pec, </a:t>
            </a:r>
            <a:r>
              <a:rPr lang="en-US" altLang="ko-KR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Pech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en-US" altLang="ko-KR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Puech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en-US" altLang="ko-KR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Peuch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’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는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오크어로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‘언덕’을 의미하고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‘Armand’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는 ‘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Lou </a:t>
            </a:r>
            <a:r>
              <a:rPr lang="en-US" altLang="ko-KR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sarmant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포도나무 가지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)’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에서 비롯된 단어입니다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 두 단어가 하나로 합쳐진 형태는 이미 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15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세기 문헌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(1486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년 「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Le Livre Noir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」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에서도 확인됩니다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페샤르망</a:t>
            </a:r>
            <a:r>
              <a:rPr lang="ko-KR" altLang="en-US" sz="10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포도밭의 가장 큰 특징은 바로 이 ‘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페리고르의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모래와 자갈’ 토양입니다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표면의 침식 작용으로 인해 점토와 철 성분이 지하로 이동하면서 형성된 깊고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불투수성인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‘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트랑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en-US" altLang="ko-KR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tran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)’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층이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 지역 와인에 독특한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테루아의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개성을 부여합니다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그 결과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페샤르망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와인은 풍부하고 힘이 있으며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구조감이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뛰어난 스타일을 보이며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최소 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6~7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년의 숙성을 거쳐야 비로소 완전한 맛을 드러냅니다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 지역은 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1946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년에 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AOC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로 공식 인정되었으며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현재 약 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441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헥타르의 면적에 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46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개의 생산자가 활동하고 있습니다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 중 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15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곳은 협동조합 형태의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와이너리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전체 면적의 약 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30%)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에서 양조를 진행하고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나머지 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31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곳은 개별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샤토에서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직접 양조합니다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 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또한 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1992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년부터 헥타르당 최소 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4,000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주의 </a:t>
            </a:r>
            <a:r>
              <a:rPr lang="ko-KR" altLang="en-US" sz="10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식재</a:t>
            </a:r>
            <a:r>
              <a:rPr lang="ko-KR" altLang="en-US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밀도가 규정되어 있습니다</a:t>
            </a:r>
            <a:r>
              <a:rPr lang="en-US" altLang="ko-KR" sz="10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sz="10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1" t="16558" r="13488" b="21743"/>
          <a:stretch/>
        </p:blipFill>
        <p:spPr>
          <a:xfrm>
            <a:off x="280882" y="1057837"/>
            <a:ext cx="2988248" cy="220154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t="19918" r="13076" b="5259"/>
          <a:stretch/>
        </p:blipFill>
        <p:spPr>
          <a:xfrm>
            <a:off x="5873949" y="3435084"/>
            <a:ext cx="4009293" cy="28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6" b="26841"/>
          <a:stretch/>
        </p:blipFill>
        <p:spPr>
          <a:xfrm>
            <a:off x="0" y="58616"/>
            <a:ext cx="9906000" cy="808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948" y="1040338"/>
            <a:ext cx="5184134" cy="342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샤토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티르강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(Château de </a:t>
            </a:r>
            <a:r>
              <a:rPr lang="en-US" altLang="ko-KR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Tiregand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의 포도밭은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갈리누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en-US" altLang="ko-KR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Galinoux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),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쿠테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en-US" altLang="ko-KR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Coutets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),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샤토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-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비유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(Château-Vieux),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몽탈바니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en-US" altLang="ko-KR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Montalbanie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의 언덕에 걸쳐 펼쳐져 있으며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 지역은 토양의 품질 때문에 선택된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테루아입니다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낮은 수확량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헥타르당 약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45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헥토리터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은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페샤르망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en-US" altLang="ko-KR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Pécharmant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테루아의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품질을 더욱 잘 드러내는데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 토양은 모래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자갈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그리고 지하 약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2.20m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깊이에 철분이 풍부한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자갈층으로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구성되어 있습니다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역사적으로 매우 오래되고 특히 “라 테라스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(La </a:t>
            </a:r>
            <a:r>
              <a:rPr lang="en-US" altLang="ko-KR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Terrasse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)”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라는 구획으로 유명했던 이 </a:t>
            </a:r>
            <a:endParaRPr lang="en-US" altLang="ko-KR" sz="11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포도밭은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1956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년의 대규모 혹한으로 완전히 파괴되었습니다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이후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프랑수아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드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생텍쥐페리 백작부인에 의해 다시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식재되었으며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메를로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(Merlot),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카베르네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프랑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(Cabernet Franc), </a:t>
            </a:r>
          </a:p>
          <a:p>
            <a:pPr>
              <a:lnSpc>
                <a:spcPct val="150000"/>
              </a:lnSpc>
            </a:pP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카베르네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소비뇽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(Cabernet Sauvignon),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말벡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(Malbec)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등의 엄선된 품종을 사용해 원산지 통제 명칭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(AOC)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와인을 생산하고 있습니다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또한 헥타르당 높은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식재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밀도는 뿌리가 </a:t>
            </a:r>
            <a:endParaRPr lang="en-US" altLang="ko-KR" sz="11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토양을 더 잘 탐색하도록 하고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양분 경쟁을 유도하여 포도의 품질을 높이는 데 기여합니다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endParaRPr lang="ko-KR" altLang="en-US" sz="1250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7187" y="4208878"/>
            <a:ext cx="3509682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이를 복구하기 위해 당시에는 포도나무를 높고 넓게 심는 방식으로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식재가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이루어졌지만 </a:t>
            </a:r>
            <a:endParaRPr lang="en-US" altLang="ko-KR" sz="11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품질 면에서 한계를 드러냈습니다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현재는 포도나무를 촘촘한 줄 간격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약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1.75m)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으로 심고 있으며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헥타르당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6,300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주의 높은 밀도로 재배하고 있습니다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이는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페샤르망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en-US" altLang="ko-KR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Pécharmant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지역의 전통적인 재배 방식보다 더 높은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식재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밀도입니다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이러한 방식 덕분에 포도는 더 빨리 숙성되고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농축도가 높아지며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포도의 풍미와 당도 또한 더욱 풍부해집니다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endParaRPr lang="en-US" altLang="ko-KR" sz="11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14" y="1079656"/>
            <a:ext cx="3827585" cy="246449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41" y="6419981"/>
            <a:ext cx="637331" cy="43168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4346033"/>
            <a:ext cx="3929352" cy="195316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30" y="4253754"/>
            <a:ext cx="14605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4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41" y="6419981"/>
            <a:ext cx="637331" cy="4316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6" r="30692"/>
          <a:stretch/>
        </p:blipFill>
        <p:spPr>
          <a:xfrm>
            <a:off x="1376855" y="354090"/>
            <a:ext cx="1576552" cy="594809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8248" r="3755"/>
          <a:stretch/>
        </p:blipFill>
        <p:spPr>
          <a:xfrm>
            <a:off x="203201" y="490071"/>
            <a:ext cx="1193858" cy="458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8223" y="382509"/>
            <a:ext cx="3490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Chateau de </a:t>
            </a:r>
            <a:r>
              <a:rPr lang="en-US" altLang="ko-KR" sz="2000" dirty="0" err="1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Tregand</a:t>
            </a:r>
            <a:endParaRPr lang="ko-KR" altLang="en-US" sz="2000" dirty="0">
              <a:ea typeface="배달의민족 한나체 Air" panose="020B0600000101010101" pitchFamily="50" charset="-127"/>
              <a:cs typeface="Microsoft Sans Serif" panose="020B0604020202020204" pitchFamily="34" charset="0"/>
            </a:endParaRPr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4368800" y="1177373"/>
            <a:ext cx="2988235" cy="5977"/>
          </a:xfrm>
          <a:prstGeom prst="line">
            <a:avLst/>
          </a:prstGeom>
          <a:ln w="31750">
            <a:solidFill>
              <a:srgbClr val="720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12246" y="788907"/>
            <a:ext cx="184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샤토</a:t>
            </a:r>
            <a:r>
              <a:rPr lang="ko-KR" altLang="en-US" sz="2000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2000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드</a:t>
            </a:r>
            <a:r>
              <a:rPr lang="ko-KR" altLang="en-US" sz="2000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2000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티르강</a:t>
            </a:r>
            <a:endParaRPr lang="ko-KR" altLang="en-US" sz="2000" dirty="0">
              <a:latin typeface="Calibri" panose="020F0502020204030204" pitchFamily="34" charset="0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0656" y="1304071"/>
            <a:ext cx="45217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기본정보</a:t>
            </a:r>
            <a:endParaRPr lang="en-US" altLang="ko-KR" sz="1200" b="1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1200" dirty="0" smtClean="0"/>
          </a:p>
          <a:p>
            <a:endParaRPr lang="en-US" altLang="ko-KR" sz="1200" b="1" dirty="0" smtClean="0"/>
          </a:p>
          <a:p>
            <a:endParaRPr lang="en-US" altLang="ko-KR" sz="1200" b="1" dirty="0"/>
          </a:p>
          <a:p>
            <a:endParaRPr lang="en-US" altLang="ko-KR" sz="1200" b="1" dirty="0" smtClean="0"/>
          </a:p>
          <a:p>
            <a:r>
              <a:rPr lang="ko-KR" altLang="en-US" sz="1200" b="1" dirty="0" err="1" smtClean="0"/>
              <a:t>테이스팅</a:t>
            </a:r>
            <a:r>
              <a:rPr lang="ko-KR" altLang="en-US" sz="1200" b="1" dirty="0" smtClean="0"/>
              <a:t> 노트</a:t>
            </a:r>
            <a:endParaRPr lang="ko-KR" alt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41051" y="1525402"/>
            <a:ext cx="511461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지역</a:t>
            </a:r>
            <a:r>
              <a:rPr lang="en-US" altLang="ko-K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 / Bergerac / </a:t>
            </a:r>
            <a:r>
              <a:rPr lang="en-US" altLang="ko-KR" sz="1100" dirty="0" err="1"/>
              <a:t>Pécharmant</a:t>
            </a:r>
            <a:endParaRPr lang="en-US" altLang="ko-KR" sz="11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등급 </a:t>
            </a:r>
            <a:r>
              <a:rPr lang="en-US" altLang="ko-KR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AOC </a:t>
            </a:r>
          </a:p>
          <a:p>
            <a:pPr>
              <a:lnSpc>
                <a:spcPct val="150000"/>
              </a:lnSpc>
            </a:pPr>
            <a:r>
              <a:rPr lang="ko-KR" altLang="en-US" sz="1100" b="1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빈티지</a:t>
            </a:r>
            <a:r>
              <a:rPr lang="ko-KR" altLang="en-US" sz="1100" b="1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ko-KR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포도품종 </a:t>
            </a:r>
            <a:r>
              <a:rPr lang="en-US" altLang="ko-KR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1100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메를로</a:t>
            </a:r>
            <a:r>
              <a:rPr lang="en-US" altLang="ko-KR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(Merlot)54%, </a:t>
            </a:r>
            <a:r>
              <a:rPr lang="ko-KR" altLang="en-US" sz="1100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카베르네</a:t>
            </a:r>
            <a:r>
              <a:rPr lang="ko-KR" altLang="en-US" sz="1100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1100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쇼비뇽</a:t>
            </a:r>
            <a:r>
              <a:rPr lang="en-US" altLang="ko-KR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(Cabernet Sauvignon)23%</a:t>
            </a: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                 </a:t>
            </a:r>
            <a:r>
              <a:rPr lang="ko-KR" altLang="en-US" sz="1100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카베르네</a:t>
            </a:r>
            <a:r>
              <a:rPr lang="ko-KR" altLang="en-US" sz="1100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 프랑</a:t>
            </a:r>
            <a:r>
              <a:rPr lang="en-US" altLang="ko-KR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(Cabernet Franc)18%, </a:t>
            </a:r>
            <a:r>
              <a:rPr lang="ko-KR" altLang="en-US" sz="1100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말벡</a:t>
            </a:r>
            <a:r>
              <a:rPr lang="en-US" altLang="ko-KR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(Malbec)5%</a:t>
            </a:r>
          </a:p>
          <a:p>
            <a:pPr>
              <a:lnSpc>
                <a:spcPct val="150000"/>
              </a:lnSpc>
            </a:pPr>
            <a:r>
              <a:rPr lang="ko-KR" altLang="en-US" sz="1100" b="1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떼루아</a:t>
            </a:r>
            <a:r>
              <a:rPr lang="en-US" altLang="ko-KR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ko-KR" altLang="en-US" sz="1100" b="1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양조 </a:t>
            </a:r>
            <a:r>
              <a:rPr lang="en-US" altLang="ko-KR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페샤르망의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언덕에 위치한 평균 수령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21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년의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35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헥타르 포도밭으로 모래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자갈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               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그리고 지하 약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1.80m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에 위치한 철분의 풍부한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자갈층으로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구성된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페샤르망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endParaRPr lang="en-US" altLang="ko-KR" sz="11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               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떼루아의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품질을 잘 드러내게 합니다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.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발효는 탱크에서 시작되어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침용까지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약 </a:t>
            </a:r>
            <a:endParaRPr lang="en-US" altLang="ko-KR" sz="11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               20-25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일간 진행되며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이후 약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15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개월 동안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오크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배럴에서 숙성됩니다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.</a:t>
            </a:r>
            <a:endParaRPr lang="ko-KR" altLang="en-US" sz="11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1397" y="4327605"/>
            <a:ext cx="5027285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컬러</a:t>
            </a:r>
            <a:r>
              <a:rPr lang="en-US" altLang="ko-KR" sz="1100" b="1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: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밝은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루비빛이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감도는 깊은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레드</a:t>
            </a:r>
            <a:endParaRPr lang="en-US" altLang="ko-KR" sz="11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노즈</a:t>
            </a:r>
            <a:r>
              <a:rPr lang="ko-KR" altLang="en-US" sz="1100" b="1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00" b="1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: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블랙커런트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블랙베리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같은 검은 과일의 농축된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아로마를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중심으로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블랙페퍼와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endParaRPr lang="en-US" altLang="ko-KR" sz="11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      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시나몬의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은은한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스파이시함이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더해지고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마지막에 바이올렛의 섬세한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꽃향이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endParaRPr lang="en-US" altLang="ko-KR" sz="11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       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부드럽게 어우러지며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깊이감을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완성합니다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맛 </a:t>
            </a:r>
            <a:r>
              <a:rPr lang="en-US" altLang="ko-KR" sz="1100" b="1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: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풍부하고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볼륨감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있는 첫 인상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.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실키한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타닌과 우아한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구조감이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돋보입니다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.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이후 </a:t>
            </a:r>
            <a:endParaRPr lang="en-US" altLang="ko-KR" sz="11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   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감초와 카카오 뉘앙스로 이어지며 길고 따뜻하면서 조화로운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피니시를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남깁니다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   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구운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레드미트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스튜요리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숙성 치즈 등과 훌륭한 조화를 이룹니다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.</a:t>
            </a:r>
            <a:endParaRPr lang="ko-KR" altLang="en-US" sz="11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7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41" y="6419981"/>
            <a:ext cx="637331" cy="43168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8248" r="3755"/>
          <a:stretch/>
        </p:blipFill>
        <p:spPr>
          <a:xfrm>
            <a:off x="203201" y="490071"/>
            <a:ext cx="1193858" cy="458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8223" y="382509"/>
            <a:ext cx="3490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Clos </a:t>
            </a:r>
            <a:r>
              <a:rPr lang="en-US" altLang="ko-KR" sz="2000" dirty="0" err="1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Montalbanie</a:t>
            </a:r>
            <a:endParaRPr lang="ko-KR" altLang="en-US" sz="2000" dirty="0">
              <a:ea typeface="배달의민족 한나체 Air" panose="020B0600000101010101" pitchFamily="50" charset="-127"/>
              <a:cs typeface="Microsoft Sans Serif" panose="020B0604020202020204" pitchFamily="34" charset="0"/>
            </a:endParaRPr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4368800" y="1177373"/>
            <a:ext cx="2988235" cy="5977"/>
          </a:xfrm>
          <a:prstGeom prst="line">
            <a:avLst/>
          </a:prstGeom>
          <a:ln w="31750">
            <a:solidFill>
              <a:srgbClr val="720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12246" y="788907"/>
            <a:ext cx="184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클로</a:t>
            </a:r>
            <a:r>
              <a:rPr lang="ko-KR" altLang="en-US" sz="2000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2000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몽탈바니</a:t>
            </a:r>
            <a:endParaRPr lang="ko-KR" altLang="en-US" sz="2000" dirty="0">
              <a:latin typeface="Calibri" panose="020F0502020204030204" pitchFamily="34" charset="0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0656" y="1304071"/>
            <a:ext cx="45217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기본정보</a:t>
            </a:r>
            <a:endParaRPr lang="en-US" altLang="ko-KR" sz="1200" b="1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1200" dirty="0" smtClean="0"/>
          </a:p>
          <a:p>
            <a:endParaRPr lang="en-US" altLang="ko-KR" sz="1200" b="1" dirty="0" smtClean="0"/>
          </a:p>
          <a:p>
            <a:endParaRPr lang="en-US" altLang="ko-KR" sz="1200" b="1" dirty="0"/>
          </a:p>
          <a:p>
            <a:endParaRPr lang="en-US" altLang="ko-KR" sz="1200" b="1" dirty="0" smtClean="0"/>
          </a:p>
          <a:p>
            <a:r>
              <a:rPr lang="ko-KR" altLang="en-US" sz="1200" b="1" dirty="0" err="1" smtClean="0"/>
              <a:t>테이스팅</a:t>
            </a:r>
            <a:r>
              <a:rPr lang="ko-KR" altLang="en-US" sz="1200" b="1" dirty="0" smtClean="0"/>
              <a:t> 노트</a:t>
            </a:r>
            <a:endParaRPr lang="ko-KR" alt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41050" y="1525402"/>
            <a:ext cx="52389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지역</a:t>
            </a:r>
            <a:r>
              <a:rPr lang="en-US" altLang="ko-K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 / Bergerac /</a:t>
            </a:r>
            <a:r>
              <a:rPr lang="en-US" altLang="ko-KR" sz="1100" dirty="0" err="1"/>
              <a:t>Pécharmant</a:t>
            </a:r>
            <a:endParaRPr lang="en-US" altLang="ko-KR" sz="11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등급 </a:t>
            </a:r>
            <a:r>
              <a:rPr lang="en-US" altLang="ko-KR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AOC </a:t>
            </a:r>
          </a:p>
          <a:p>
            <a:pPr>
              <a:lnSpc>
                <a:spcPct val="150000"/>
              </a:lnSpc>
            </a:pPr>
            <a:r>
              <a:rPr lang="ko-KR" altLang="en-US" sz="1100" b="1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빈티지</a:t>
            </a:r>
            <a:r>
              <a:rPr lang="ko-KR" altLang="en-US" sz="1100" b="1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ko-KR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포도품종 </a:t>
            </a:r>
            <a:r>
              <a:rPr lang="en-US" altLang="ko-KR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1100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메를로</a:t>
            </a:r>
            <a:r>
              <a:rPr lang="en-US" altLang="ko-KR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(Merlot)55%, </a:t>
            </a:r>
            <a:r>
              <a:rPr lang="ko-KR" altLang="en-US" sz="1100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카베르네</a:t>
            </a:r>
            <a:r>
              <a:rPr lang="ko-KR" altLang="en-US" sz="1100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1100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쇼비뇽</a:t>
            </a:r>
            <a:r>
              <a:rPr lang="en-US" altLang="ko-KR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(Cabernet Sauvignon)20%</a:t>
            </a: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                 </a:t>
            </a:r>
            <a:r>
              <a:rPr lang="ko-KR" altLang="en-US" sz="1100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카베르네</a:t>
            </a:r>
            <a:r>
              <a:rPr lang="ko-KR" altLang="en-US" sz="1100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 프랑</a:t>
            </a:r>
            <a:r>
              <a:rPr lang="en-US" altLang="ko-KR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(Cabernet Franc)20%, </a:t>
            </a:r>
            <a:r>
              <a:rPr lang="ko-KR" altLang="en-US" sz="1100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말벡</a:t>
            </a:r>
            <a:r>
              <a:rPr lang="en-US" altLang="ko-KR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(Malbec)5%</a:t>
            </a:r>
          </a:p>
          <a:p>
            <a:pPr>
              <a:lnSpc>
                <a:spcPct val="150000"/>
              </a:lnSpc>
            </a:pPr>
            <a:r>
              <a:rPr lang="ko-KR" altLang="en-US" sz="1100" b="1" dirty="0" err="1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떼루아</a:t>
            </a:r>
            <a:r>
              <a:rPr lang="en-US" altLang="ko-KR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ko-KR" altLang="en-US" sz="1100" b="1" dirty="0" smtClean="0">
                <a:latin typeface="Calibri" panose="020F0502020204030204" pitchFamily="34" charset="0"/>
                <a:ea typeface="배달의민족 한나체 Air" panose="020B0600000101010101" pitchFamily="50" charset="-127"/>
                <a:cs typeface="Calibri" panose="020F0502020204030204" pitchFamily="34" charset="0"/>
              </a:rPr>
              <a:t>양조 </a:t>
            </a:r>
            <a:r>
              <a:rPr lang="en-US" altLang="ko-KR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티르강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포도밭의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5-15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년생의 어린 포도나무에서 수확되었습니다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.</a:t>
            </a:r>
            <a:r>
              <a:rPr lang="en-US" altLang="ko-KR" sz="11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26</a:t>
            </a:r>
            <a:r>
              <a:rPr lang="en-US" altLang="ko-KR" sz="1100" dirty="0" smtClean="0">
                <a:latin typeface="Arial" panose="020B0604020202020204" pitchFamily="34" charset="0"/>
                <a:ea typeface="배달의민족 한나체 Air" panose="020B0600000101010101" pitchFamily="50" charset="-127"/>
                <a:cs typeface="Arial" panose="020B0604020202020204" pitchFamily="34" charset="0"/>
              </a:rPr>
              <a:t>º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C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의 일정한</a:t>
            </a:r>
            <a:endParaRPr lang="en-US" altLang="ko-KR" sz="11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             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온도에서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3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주 동안 탱크에서 숙성되어 붉은 과일 향이 풍부한 와인으로 만들어</a:t>
            </a:r>
            <a:endParaRPr lang="en-US" altLang="ko-KR" sz="11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                집니다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이후 스테인리스 탱크에서 추가 숙성을 거칩니다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  <a:endParaRPr lang="ko-KR" altLang="en-US" sz="11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1397" y="4327605"/>
            <a:ext cx="513473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컬러</a:t>
            </a:r>
            <a:r>
              <a:rPr lang="en-US" altLang="ko-KR" sz="1100" b="1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: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보랏빛이 감도는 선명한 루비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레드</a:t>
            </a:r>
            <a:endParaRPr lang="en-US" altLang="ko-KR" sz="11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노즈</a:t>
            </a:r>
            <a:r>
              <a:rPr lang="ko-KR" altLang="en-US" sz="1100" b="1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00" b="1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: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체리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라즈베리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카시스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블랙베리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등 신선한 붉은 과일과 검은 과일의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아로마가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중심을 </a:t>
            </a:r>
            <a:endParaRPr lang="en-US" altLang="ko-KR" sz="11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     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이룹니다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.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여기에 바이올렛과 모란 같은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꽃향과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은은한 후추와 감초 향이 더해지며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     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절제된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오크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숙성으로 바닐라와 토스트 향의 섬세한 뉘앙스를 더합니다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1100" b="1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맛 </a:t>
            </a:r>
            <a:r>
              <a:rPr lang="en-US" altLang="ko-KR" sz="1100" b="1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: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부드럽고 과일 중심의 첫 인상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실키하고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잘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녹아든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탄닌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신산한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산도와 함께 과일 풍미로</a:t>
            </a:r>
            <a:endParaRPr lang="en-US" altLang="ko-KR" sz="11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     마무리되는 조화로운 와인입니다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.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수제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샤퀴테리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구운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흰실고기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브리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까망베르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치즈와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좋</a:t>
            </a:r>
            <a:endParaRPr lang="en-US" altLang="ko-KR" sz="1100" dirty="0" smtClean="0">
              <a:latin typeface="배달의민족 한나체 Air" panose="020B0600000101010101" pitchFamily="50" charset="-127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    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은 </a:t>
            </a:r>
            <a:r>
              <a:rPr lang="ko-KR" altLang="en-US" sz="1100" dirty="0" err="1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페어링을</a:t>
            </a:r>
            <a:r>
              <a:rPr lang="ko-KR" altLang="en-US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 보여줍니다</a:t>
            </a:r>
            <a:r>
              <a:rPr lang="en-US" altLang="ko-KR" sz="1100" dirty="0" smtClean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Calibri" panose="020F0502020204030204" pitchFamily="34" charset="0"/>
              </a:rPr>
              <a:t>.</a:t>
            </a:r>
            <a:endParaRPr lang="ko-KR" altLang="en-US" sz="11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8" t="1172" r="28462"/>
          <a:stretch/>
        </p:blipFill>
        <p:spPr>
          <a:xfrm>
            <a:off x="1348335" y="401933"/>
            <a:ext cx="1721062" cy="598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27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959</Words>
  <Application>Microsoft Office PowerPoint</Application>
  <PresentationFormat>A4 용지(210x297mm)</PresentationFormat>
  <Paragraphs>79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맑은 고딕</vt:lpstr>
      <vt:lpstr>배달의민족 한나체 Air</vt:lpstr>
      <vt:lpstr>Arial</vt:lpstr>
      <vt:lpstr>Calibri</vt:lpstr>
      <vt:lpstr>Calibri Light</vt:lpstr>
      <vt:lpstr>Microsoft Sans Serif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YOONJAE</dc:creator>
  <cp:lastModifiedBy>KIM YOONJAE</cp:lastModifiedBy>
  <cp:revision>34</cp:revision>
  <dcterms:created xsi:type="dcterms:W3CDTF">2026-04-01T02:34:58Z</dcterms:created>
  <dcterms:modified xsi:type="dcterms:W3CDTF">2026-04-25T15:32:44Z</dcterms:modified>
</cp:coreProperties>
</file>