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g"/>
  <Override PartName="/ppt/media/image6.jpg" ContentType="image/jpg"/>
  <Override PartName="/ppt/notesSlides/notesSlide3.xml" ContentType="application/vnd.openxmlformats-officedocument.presentationml.notesSlid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4.xml" ContentType="application/vnd.openxmlformats-officedocument.presentationml.notesSlide+xml"/>
  <Override PartName="/ppt/media/image11.jpg" ContentType="image/jpg"/>
  <Override PartName="/ppt/notesSlides/notesSlide5.xml" ContentType="application/vnd.openxmlformats-officedocument.presentationml.notesSlide+xml"/>
  <Override PartName="/ppt/media/image17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1" r:id="rId5"/>
    <p:sldId id="262" r:id="rId6"/>
    <p:sldId id="263" r:id="rId7"/>
  </p:sldIdLst>
  <p:sldSz cx="20104100" cy="75628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48" d="100"/>
          <a:sy n="48" d="100"/>
        </p:scale>
        <p:origin x="48" y="19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62" d="100"/>
          <a:sy n="162" d="100"/>
        </p:scale>
        <p:origin x="1692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1026"/>
          </a:xfrm>
          <a:prstGeom prst="rect">
            <a:avLst/>
          </a:prstGeom>
        </p:spPr>
        <p:txBody>
          <a:bodyPr vert="horz" lIns="55266" tIns="27633" rIns="55266" bIns="27633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41026"/>
          </a:xfrm>
          <a:prstGeom prst="rect">
            <a:avLst/>
          </a:prstGeom>
        </p:spPr>
        <p:txBody>
          <a:bodyPr vert="horz" lIns="55266" tIns="27633" rIns="55266" bIns="27633" rtlCol="0"/>
          <a:lstStyle>
            <a:lvl1pPr algn="r">
              <a:defRPr sz="700"/>
            </a:lvl1pPr>
          </a:lstStyle>
          <a:p>
            <a:fld id="{AC9CB591-346F-4E54-BF93-70830C485AAB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50"/>
            <a:ext cx="4301752" cy="341025"/>
          </a:xfrm>
          <a:prstGeom prst="rect">
            <a:avLst/>
          </a:prstGeom>
        </p:spPr>
        <p:txBody>
          <a:bodyPr vert="horz" lIns="55266" tIns="27633" rIns="55266" bIns="27633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35" y="6456650"/>
            <a:ext cx="4301752" cy="341025"/>
          </a:xfrm>
          <a:prstGeom prst="rect">
            <a:avLst/>
          </a:prstGeom>
        </p:spPr>
        <p:txBody>
          <a:bodyPr vert="horz" lIns="55266" tIns="27633" rIns="55266" bIns="27633" rtlCol="0" anchor="b"/>
          <a:lstStyle>
            <a:lvl1pPr algn="r">
              <a:defRPr sz="700"/>
            </a:lvl1pPr>
          </a:lstStyle>
          <a:p>
            <a:fld id="{98B52E41-5AF8-481B-9ED5-DC2F2385E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88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1026"/>
          </a:xfrm>
          <a:prstGeom prst="rect">
            <a:avLst/>
          </a:prstGeom>
        </p:spPr>
        <p:txBody>
          <a:bodyPr vert="horz" lIns="55266" tIns="27633" rIns="55266" bIns="27633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1026"/>
          </a:xfrm>
          <a:prstGeom prst="rect">
            <a:avLst/>
          </a:prstGeom>
        </p:spPr>
        <p:txBody>
          <a:bodyPr vert="horz" lIns="55266" tIns="27633" rIns="55266" bIns="27633" rtlCol="0"/>
          <a:lstStyle>
            <a:lvl1pPr algn="r">
              <a:defRPr sz="700"/>
            </a:lvl1pPr>
          </a:lstStyle>
          <a:p>
            <a:fld id="{6190F6E7-C523-4687-9A42-4E3A9C7D1FC0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917700" y="850900"/>
            <a:ext cx="60912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5266" tIns="27633" rIns="55266" bIns="2763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351" y="3271845"/>
            <a:ext cx="7941937" cy="2676834"/>
          </a:xfrm>
          <a:prstGeom prst="rect">
            <a:avLst/>
          </a:prstGeom>
        </p:spPr>
        <p:txBody>
          <a:bodyPr vert="horz" lIns="55266" tIns="27633" rIns="55266" bIns="2763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752" cy="341025"/>
          </a:xfrm>
          <a:prstGeom prst="rect">
            <a:avLst/>
          </a:prstGeom>
        </p:spPr>
        <p:txBody>
          <a:bodyPr vert="horz" lIns="55266" tIns="27633" rIns="55266" bIns="27633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535" y="6456650"/>
            <a:ext cx="4301752" cy="341025"/>
          </a:xfrm>
          <a:prstGeom prst="rect">
            <a:avLst/>
          </a:prstGeom>
        </p:spPr>
        <p:txBody>
          <a:bodyPr vert="horz" lIns="55266" tIns="27633" rIns="55266" bIns="27633" rtlCol="0" anchor="b"/>
          <a:lstStyle>
            <a:lvl1pPr algn="r">
              <a:defRPr sz="700"/>
            </a:lvl1pPr>
          </a:lstStyle>
          <a:p>
            <a:fld id="{24D23639-9D38-45CE-9865-5E382AE89A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93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3639-9D38-45CE-9865-5E382AE89A0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06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3639-9D38-45CE-9865-5E382AE89A0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65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3639-9D38-45CE-9865-5E382AE89A0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98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3639-9D38-45CE-9865-5E382AE89A0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91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3639-9D38-45CE-9865-5E382AE89A0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2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84524" y="21"/>
            <a:ext cx="13335635" cy="7107555"/>
          </a:xfrm>
          <a:custGeom>
            <a:avLst/>
            <a:gdLst/>
            <a:ahLst/>
            <a:cxnLst/>
            <a:rect l="l" t="t" r="r" b="b"/>
            <a:pathLst>
              <a:path w="13335635" h="7107555">
                <a:moveTo>
                  <a:pt x="13335038" y="0"/>
                </a:moveTo>
                <a:lnTo>
                  <a:pt x="6667513" y="0"/>
                </a:lnTo>
                <a:lnTo>
                  <a:pt x="0" y="0"/>
                </a:lnTo>
                <a:lnTo>
                  <a:pt x="0" y="7107491"/>
                </a:lnTo>
                <a:lnTo>
                  <a:pt x="6667513" y="7107491"/>
                </a:lnTo>
                <a:lnTo>
                  <a:pt x="13335038" y="7107491"/>
                </a:lnTo>
                <a:lnTo>
                  <a:pt x="13335038" y="0"/>
                </a:lnTo>
                <a:close/>
              </a:path>
            </a:pathLst>
          </a:custGeom>
          <a:solidFill>
            <a:srgbClr val="F7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0280" y="938779"/>
            <a:ext cx="2950845" cy="145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/>
          <p:cNvSpPr/>
          <p:nvPr/>
        </p:nvSpPr>
        <p:spPr>
          <a:xfrm>
            <a:off x="7066439" y="-2366"/>
            <a:ext cx="13037661" cy="7565215"/>
          </a:xfrm>
          <a:custGeom>
            <a:avLst/>
            <a:gdLst/>
            <a:ahLst/>
            <a:cxnLst/>
            <a:rect l="l" t="t" r="r" b="b"/>
            <a:pathLst>
              <a:path w="7092315" h="7560309">
                <a:moveTo>
                  <a:pt x="7091997" y="0"/>
                </a:moveTo>
                <a:lnTo>
                  <a:pt x="0" y="0"/>
                </a:lnTo>
                <a:lnTo>
                  <a:pt x="0" y="7559992"/>
                </a:lnTo>
                <a:lnTo>
                  <a:pt x="7091997" y="7559992"/>
                </a:lnTo>
                <a:lnTo>
                  <a:pt x="70919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n-US" altLang="ko-KR" dirty="0"/>
              <a:t>The Wedding Feast at Cana</a:t>
            </a:r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1930"/>
            <a:ext cx="7092315" cy="7560309"/>
          </a:xfrm>
          <a:custGeom>
            <a:avLst/>
            <a:gdLst/>
            <a:ahLst/>
            <a:cxnLst/>
            <a:rect l="l" t="t" r="r" b="b"/>
            <a:pathLst>
              <a:path w="7092315" h="7560309">
                <a:moveTo>
                  <a:pt x="7091997" y="0"/>
                </a:moveTo>
                <a:lnTo>
                  <a:pt x="0" y="0"/>
                </a:lnTo>
                <a:lnTo>
                  <a:pt x="0" y="7559992"/>
                </a:lnTo>
                <a:lnTo>
                  <a:pt x="7091997" y="7559992"/>
                </a:lnTo>
                <a:lnTo>
                  <a:pt x="70919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13906" y="3606190"/>
            <a:ext cx="2960370" cy="3968115"/>
            <a:chOff x="-13906" y="3606190"/>
            <a:chExt cx="2960370" cy="3968115"/>
          </a:xfrm>
        </p:grpSpPr>
        <p:sp>
          <p:nvSpPr>
            <p:cNvPr id="4" name="object 4"/>
            <p:cNvSpPr/>
            <p:nvPr/>
          </p:nvSpPr>
          <p:spPr>
            <a:xfrm>
              <a:off x="0" y="3620096"/>
              <a:ext cx="2932430" cy="3940175"/>
            </a:xfrm>
            <a:custGeom>
              <a:avLst/>
              <a:gdLst/>
              <a:ahLst/>
              <a:cxnLst/>
              <a:rect l="l" t="t" r="r" b="b"/>
              <a:pathLst>
                <a:path w="2932430" h="3940175">
                  <a:moveTo>
                    <a:pt x="1922788" y="3939908"/>
                  </a:moveTo>
                  <a:lnTo>
                    <a:pt x="1966045" y="3912360"/>
                  </a:lnTo>
                  <a:lnTo>
                    <a:pt x="2007017" y="3884869"/>
                  </a:lnTo>
                  <a:lnTo>
                    <a:pt x="2047348" y="3856444"/>
                  </a:lnTo>
                  <a:lnTo>
                    <a:pt x="2087017" y="3827101"/>
                  </a:lnTo>
                  <a:lnTo>
                    <a:pt x="2126005" y="3796858"/>
                  </a:lnTo>
                  <a:lnTo>
                    <a:pt x="2164291" y="3765731"/>
                  </a:lnTo>
                  <a:lnTo>
                    <a:pt x="2201855" y="3733737"/>
                  </a:lnTo>
                  <a:lnTo>
                    <a:pt x="2238678" y="3700892"/>
                  </a:lnTo>
                  <a:lnTo>
                    <a:pt x="2274739" y="3667214"/>
                  </a:lnTo>
                  <a:lnTo>
                    <a:pt x="2310018" y="3632719"/>
                  </a:lnTo>
                  <a:lnTo>
                    <a:pt x="2344495" y="3597424"/>
                  </a:lnTo>
                  <a:lnTo>
                    <a:pt x="2378150" y="3561346"/>
                  </a:lnTo>
                  <a:lnTo>
                    <a:pt x="2410964" y="3524502"/>
                  </a:lnTo>
                  <a:lnTo>
                    <a:pt x="2442915" y="3486908"/>
                  </a:lnTo>
                  <a:lnTo>
                    <a:pt x="2473985" y="3448581"/>
                  </a:lnTo>
                  <a:lnTo>
                    <a:pt x="2504152" y="3409538"/>
                  </a:lnTo>
                  <a:lnTo>
                    <a:pt x="2533397" y="3369796"/>
                  </a:lnTo>
                  <a:lnTo>
                    <a:pt x="2561700" y="3329372"/>
                  </a:lnTo>
                  <a:lnTo>
                    <a:pt x="2589546" y="3287509"/>
                  </a:lnTo>
                  <a:lnTo>
                    <a:pt x="2616377" y="3244994"/>
                  </a:lnTo>
                  <a:lnTo>
                    <a:pt x="2642185" y="3201852"/>
                  </a:lnTo>
                  <a:lnTo>
                    <a:pt x="2666959" y="3158110"/>
                  </a:lnTo>
                  <a:lnTo>
                    <a:pt x="2690692" y="3113793"/>
                  </a:lnTo>
                  <a:lnTo>
                    <a:pt x="2713373" y="3068929"/>
                  </a:lnTo>
                  <a:lnTo>
                    <a:pt x="2734993" y="3023542"/>
                  </a:lnTo>
                  <a:lnTo>
                    <a:pt x="2755543" y="2977661"/>
                  </a:lnTo>
                  <a:lnTo>
                    <a:pt x="2775013" y="2931309"/>
                  </a:lnTo>
                  <a:lnTo>
                    <a:pt x="2793395" y="2884515"/>
                  </a:lnTo>
                  <a:lnTo>
                    <a:pt x="2810678" y="2837304"/>
                  </a:lnTo>
                  <a:lnTo>
                    <a:pt x="2826854" y="2789702"/>
                  </a:lnTo>
                  <a:lnTo>
                    <a:pt x="2841913" y="2741735"/>
                  </a:lnTo>
                  <a:lnTo>
                    <a:pt x="2855846" y="2693431"/>
                  </a:lnTo>
                  <a:lnTo>
                    <a:pt x="2868644" y="2644814"/>
                  </a:lnTo>
                  <a:lnTo>
                    <a:pt x="2880297" y="2595911"/>
                  </a:lnTo>
                  <a:lnTo>
                    <a:pt x="2890796" y="2546749"/>
                  </a:lnTo>
                  <a:lnTo>
                    <a:pt x="2900132" y="2497353"/>
                  </a:lnTo>
                  <a:lnTo>
                    <a:pt x="2908295" y="2447750"/>
                  </a:lnTo>
                  <a:lnTo>
                    <a:pt x="2915276" y="2397966"/>
                  </a:lnTo>
                  <a:lnTo>
                    <a:pt x="2921066" y="2348027"/>
                  </a:lnTo>
                  <a:lnTo>
                    <a:pt x="2925655" y="2297959"/>
                  </a:lnTo>
                  <a:lnTo>
                    <a:pt x="2929035" y="2247789"/>
                  </a:lnTo>
                  <a:lnTo>
                    <a:pt x="2931172" y="2198566"/>
                  </a:lnTo>
                  <a:lnTo>
                    <a:pt x="2932158" y="2149309"/>
                  </a:lnTo>
                  <a:lnTo>
                    <a:pt x="2931998" y="2100044"/>
                  </a:lnTo>
                  <a:lnTo>
                    <a:pt x="2930696" y="2050795"/>
                  </a:lnTo>
                  <a:lnTo>
                    <a:pt x="2928257" y="2001588"/>
                  </a:lnTo>
                  <a:lnTo>
                    <a:pt x="2924686" y="1952449"/>
                  </a:lnTo>
                  <a:lnTo>
                    <a:pt x="2919989" y="1903404"/>
                  </a:lnTo>
                  <a:lnTo>
                    <a:pt x="2914169" y="1854479"/>
                  </a:lnTo>
                  <a:lnTo>
                    <a:pt x="2907233" y="1805698"/>
                  </a:lnTo>
                  <a:lnTo>
                    <a:pt x="2899184" y="1757089"/>
                  </a:lnTo>
                  <a:lnTo>
                    <a:pt x="2890027" y="1708675"/>
                  </a:lnTo>
                  <a:lnTo>
                    <a:pt x="2879768" y="1660484"/>
                  </a:lnTo>
                  <a:lnTo>
                    <a:pt x="2868412" y="1612540"/>
                  </a:lnTo>
                  <a:lnTo>
                    <a:pt x="2855963" y="1564870"/>
                  </a:lnTo>
                  <a:lnTo>
                    <a:pt x="2842426" y="1517498"/>
                  </a:lnTo>
                  <a:lnTo>
                    <a:pt x="2827805" y="1470451"/>
                  </a:lnTo>
                  <a:lnTo>
                    <a:pt x="2812107" y="1423754"/>
                  </a:lnTo>
                  <a:lnTo>
                    <a:pt x="2795336" y="1377434"/>
                  </a:lnTo>
                  <a:lnTo>
                    <a:pt x="2777496" y="1331515"/>
                  </a:lnTo>
                  <a:lnTo>
                    <a:pt x="2758593" y="1286023"/>
                  </a:lnTo>
                  <a:lnTo>
                    <a:pt x="2738631" y="1240984"/>
                  </a:lnTo>
                  <a:lnTo>
                    <a:pt x="2717616" y="1196423"/>
                  </a:lnTo>
                  <a:lnTo>
                    <a:pt x="2695552" y="1152367"/>
                  </a:lnTo>
                  <a:lnTo>
                    <a:pt x="2672444" y="1108840"/>
                  </a:lnTo>
                  <a:lnTo>
                    <a:pt x="2648303" y="1065862"/>
                  </a:lnTo>
                  <a:lnTo>
                    <a:pt x="2623162" y="1023465"/>
                  </a:lnTo>
                  <a:lnTo>
                    <a:pt x="2597038" y="981668"/>
                  </a:lnTo>
                  <a:lnTo>
                    <a:pt x="2569948" y="940490"/>
                  </a:lnTo>
                  <a:lnTo>
                    <a:pt x="2541911" y="899951"/>
                  </a:lnTo>
                  <a:lnTo>
                    <a:pt x="2512946" y="860069"/>
                  </a:lnTo>
                  <a:lnTo>
                    <a:pt x="2483068" y="820865"/>
                  </a:lnTo>
                  <a:lnTo>
                    <a:pt x="2452297" y="782355"/>
                  </a:lnTo>
                  <a:lnTo>
                    <a:pt x="2420651" y="744561"/>
                  </a:lnTo>
                  <a:lnTo>
                    <a:pt x="2388147" y="707501"/>
                  </a:lnTo>
                  <a:lnTo>
                    <a:pt x="2354803" y="671193"/>
                  </a:lnTo>
                  <a:lnTo>
                    <a:pt x="2320637" y="635658"/>
                  </a:lnTo>
                  <a:lnTo>
                    <a:pt x="2285667" y="600914"/>
                  </a:lnTo>
                  <a:lnTo>
                    <a:pt x="2249911" y="566981"/>
                  </a:lnTo>
                  <a:lnTo>
                    <a:pt x="2213387" y="533877"/>
                  </a:lnTo>
                  <a:lnTo>
                    <a:pt x="2176112" y="501621"/>
                  </a:lnTo>
                  <a:lnTo>
                    <a:pt x="2138105" y="470233"/>
                  </a:lnTo>
                  <a:lnTo>
                    <a:pt x="2099384" y="439732"/>
                  </a:lnTo>
                  <a:lnTo>
                    <a:pt x="2059966" y="410137"/>
                  </a:lnTo>
                  <a:lnTo>
                    <a:pt x="2019869" y="381467"/>
                  </a:lnTo>
                  <a:lnTo>
                    <a:pt x="1979111" y="353741"/>
                  </a:lnTo>
                  <a:lnTo>
                    <a:pt x="1937711" y="326977"/>
                  </a:lnTo>
                  <a:lnTo>
                    <a:pt x="1894342" y="300397"/>
                  </a:lnTo>
                  <a:lnTo>
                    <a:pt x="1850343" y="274885"/>
                  </a:lnTo>
                  <a:lnTo>
                    <a:pt x="1805741" y="250451"/>
                  </a:lnTo>
                  <a:lnTo>
                    <a:pt x="1760564" y="227101"/>
                  </a:lnTo>
                  <a:lnTo>
                    <a:pt x="1714840" y="204843"/>
                  </a:lnTo>
                  <a:lnTo>
                    <a:pt x="1668596" y="183686"/>
                  </a:lnTo>
                  <a:lnTo>
                    <a:pt x="1621861" y="163637"/>
                  </a:lnTo>
                  <a:lnTo>
                    <a:pt x="1574661" y="144704"/>
                  </a:lnTo>
                  <a:lnTo>
                    <a:pt x="1527024" y="126895"/>
                  </a:lnTo>
                  <a:lnTo>
                    <a:pt x="1478978" y="110218"/>
                  </a:lnTo>
                  <a:lnTo>
                    <a:pt x="1430551" y="94681"/>
                  </a:lnTo>
                  <a:lnTo>
                    <a:pt x="1381770" y="80292"/>
                  </a:lnTo>
                  <a:lnTo>
                    <a:pt x="1332663" y="67058"/>
                  </a:lnTo>
                  <a:lnTo>
                    <a:pt x="1283258" y="54987"/>
                  </a:lnTo>
                  <a:lnTo>
                    <a:pt x="1233581" y="44088"/>
                  </a:lnTo>
                  <a:lnTo>
                    <a:pt x="1183662" y="34368"/>
                  </a:lnTo>
                  <a:lnTo>
                    <a:pt x="1133527" y="25835"/>
                  </a:lnTo>
                  <a:lnTo>
                    <a:pt x="1083204" y="18496"/>
                  </a:lnTo>
                  <a:lnTo>
                    <a:pt x="1032720" y="12361"/>
                  </a:lnTo>
                  <a:lnTo>
                    <a:pt x="982104" y="7436"/>
                  </a:lnTo>
                  <a:lnTo>
                    <a:pt x="931384" y="3729"/>
                  </a:lnTo>
                  <a:lnTo>
                    <a:pt x="880585" y="1249"/>
                  </a:lnTo>
                  <a:lnTo>
                    <a:pt x="829737" y="3"/>
                  </a:lnTo>
                  <a:lnTo>
                    <a:pt x="778662" y="0"/>
                  </a:lnTo>
                  <a:lnTo>
                    <a:pt x="727606" y="1239"/>
                  </a:lnTo>
                  <a:lnTo>
                    <a:pt x="676597" y="3715"/>
                  </a:lnTo>
                  <a:lnTo>
                    <a:pt x="625664" y="7421"/>
                  </a:lnTo>
                  <a:lnTo>
                    <a:pt x="574834" y="12348"/>
                  </a:lnTo>
                  <a:lnTo>
                    <a:pt x="524136" y="18490"/>
                  </a:lnTo>
                  <a:lnTo>
                    <a:pt x="473598" y="25840"/>
                  </a:lnTo>
                  <a:lnTo>
                    <a:pt x="423249" y="34391"/>
                  </a:lnTo>
                  <a:lnTo>
                    <a:pt x="373116" y="44135"/>
                  </a:lnTo>
                  <a:lnTo>
                    <a:pt x="323228" y="55065"/>
                  </a:lnTo>
                  <a:lnTo>
                    <a:pt x="273612" y="67175"/>
                  </a:lnTo>
                  <a:lnTo>
                    <a:pt x="224298" y="80456"/>
                  </a:lnTo>
                  <a:lnTo>
                    <a:pt x="175313" y="94903"/>
                  </a:lnTo>
                  <a:lnTo>
                    <a:pt x="126685" y="110507"/>
                  </a:lnTo>
                  <a:lnTo>
                    <a:pt x="78443" y="127263"/>
                  </a:lnTo>
                  <a:lnTo>
                    <a:pt x="30615" y="145161"/>
                  </a:lnTo>
                  <a:lnTo>
                    <a:pt x="0" y="157459"/>
                  </a:lnTo>
                </a:path>
              </a:pathLst>
            </a:custGeom>
            <a:ln w="278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40170"/>
              <a:ext cx="1792605" cy="1320165"/>
            </a:xfrm>
            <a:custGeom>
              <a:avLst/>
              <a:gdLst/>
              <a:ahLst/>
              <a:cxnLst/>
              <a:rect l="l" t="t" r="r" b="b"/>
              <a:pathLst>
                <a:path w="1792605" h="1320165">
                  <a:moveTo>
                    <a:pt x="1792249" y="1319834"/>
                  </a:moveTo>
                  <a:lnTo>
                    <a:pt x="1789214" y="1274826"/>
                  </a:lnTo>
                  <a:lnTo>
                    <a:pt x="1783829" y="1220520"/>
                  </a:lnTo>
                  <a:lnTo>
                    <a:pt x="1776628" y="1165047"/>
                  </a:lnTo>
                  <a:lnTo>
                    <a:pt x="1767662" y="1109027"/>
                  </a:lnTo>
                  <a:lnTo>
                    <a:pt x="1756968" y="1053096"/>
                  </a:lnTo>
                  <a:lnTo>
                    <a:pt x="1744599" y="997902"/>
                  </a:lnTo>
                  <a:lnTo>
                    <a:pt x="1730603" y="944054"/>
                  </a:lnTo>
                  <a:lnTo>
                    <a:pt x="1715033" y="892200"/>
                  </a:lnTo>
                  <a:lnTo>
                    <a:pt x="1697913" y="842962"/>
                  </a:lnTo>
                  <a:lnTo>
                    <a:pt x="1679308" y="796988"/>
                  </a:lnTo>
                  <a:lnTo>
                    <a:pt x="1662264" y="761199"/>
                  </a:lnTo>
                  <a:lnTo>
                    <a:pt x="1659267" y="754900"/>
                  </a:lnTo>
                  <a:lnTo>
                    <a:pt x="1637817" y="717334"/>
                  </a:lnTo>
                  <a:lnTo>
                    <a:pt x="1614970" y="684847"/>
                  </a:lnTo>
                  <a:lnTo>
                    <a:pt x="1581162" y="650481"/>
                  </a:lnTo>
                  <a:lnTo>
                    <a:pt x="1501533" y="603084"/>
                  </a:lnTo>
                  <a:lnTo>
                    <a:pt x="1449349" y="585304"/>
                  </a:lnTo>
                  <a:lnTo>
                    <a:pt x="1407426" y="578624"/>
                  </a:lnTo>
                  <a:lnTo>
                    <a:pt x="1402664" y="578396"/>
                  </a:lnTo>
                  <a:lnTo>
                    <a:pt x="1402664" y="712609"/>
                  </a:lnTo>
                  <a:lnTo>
                    <a:pt x="1392123" y="734555"/>
                  </a:lnTo>
                  <a:lnTo>
                    <a:pt x="1368552" y="755065"/>
                  </a:lnTo>
                  <a:lnTo>
                    <a:pt x="1332014" y="781088"/>
                  </a:lnTo>
                  <a:lnTo>
                    <a:pt x="1287094" y="805510"/>
                  </a:lnTo>
                  <a:lnTo>
                    <a:pt x="1238351" y="821245"/>
                  </a:lnTo>
                  <a:lnTo>
                    <a:pt x="1190371" y="821220"/>
                  </a:lnTo>
                  <a:lnTo>
                    <a:pt x="1178344" y="812749"/>
                  </a:lnTo>
                  <a:lnTo>
                    <a:pt x="1180833" y="798957"/>
                  </a:lnTo>
                  <a:lnTo>
                    <a:pt x="1200467" y="786523"/>
                  </a:lnTo>
                  <a:lnTo>
                    <a:pt x="1216228" y="784771"/>
                  </a:lnTo>
                  <a:lnTo>
                    <a:pt x="1239875" y="782142"/>
                  </a:lnTo>
                  <a:lnTo>
                    <a:pt x="1283627" y="775398"/>
                  </a:lnTo>
                  <a:lnTo>
                    <a:pt x="1315910" y="756462"/>
                  </a:lnTo>
                  <a:lnTo>
                    <a:pt x="1338834" y="732904"/>
                  </a:lnTo>
                  <a:lnTo>
                    <a:pt x="1354505" y="712292"/>
                  </a:lnTo>
                  <a:lnTo>
                    <a:pt x="1254785" y="765467"/>
                  </a:lnTo>
                  <a:lnTo>
                    <a:pt x="1197914" y="784771"/>
                  </a:lnTo>
                  <a:lnTo>
                    <a:pt x="1162634" y="771613"/>
                  </a:lnTo>
                  <a:lnTo>
                    <a:pt x="1127683" y="727430"/>
                  </a:lnTo>
                  <a:lnTo>
                    <a:pt x="1110805" y="684847"/>
                  </a:lnTo>
                  <a:lnTo>
                    <a:pt x="1130617" y="668477"/>
                  </a:lnTo>
                  <a:lnTo>
                    <a:pt x="1167180" y="667715"/>
                  </a:lnTo>
                  <a:lnTo>
                    <a:pt x="1200607" y="671957"/>
                  </a:lnTo>
                  <a:lnTo>
                    <a:pt x="1230464" y="668883"/>
                  </a:lnTo>
                  <a:lnTo>
                    <a:pt x="1234757" y="667715"/>
                  </a:lnTo>
                  <a:lnTo>
                    <a:pt x="1267066" y="658914"/>
                  </a:lnTo>
                  <a:lnTo>
                    <a:pt x="1306588" y="650481"/>
                  </a:lnTo>
                  <a:lnTo>
                    <a:pt x="1345222" y="652068"/>
                  </a:lnTo>
                  <a:lnTo>
                    <a:pt x="1376984" y="666648"/>
                  </a:lnTo>
                  <a:lnTo>
                    <a:pt x="1396873" y="688390"/>
                  </a:lnTo>
                  <a:lnTo>
                    <a:pt x="1402664" y="712609"/>
                  </a:lnTo>
                  <a:lnTo>
                    <a:pt x="1402664" y="578396"/>
                  </a:lnTo>
                  <a:lnTo>
                    <a:pt x="1347978" y="574167"/>
                  </a:lnTo>
                  <a:lnTo>
                    <a:pt x="1310411" y="540880"/>
                  </a:lnTo>
                  <a:lnTo>
                    <a:pt x="1291132" y="500341"/>
                  </a:lnTo>
                  <a:lnTo>
                    <a:pt x="1277086" y="471830"/>
                  </a:lnTo>
                  <a:lnTo>
                    <a:pt x="1260055" y="438924"/>
                  </a:lnTo>
                  <a:lnTo>
                    <a:pt x="1240002" y="402475"/>
                  </a:lnTo>
                  <a:lnTo>
                    <a:pt x="1230655" y="386651"/>
                  </a:lnTo>
                  <a:lnTo>
                    <a:pt x="1230655" y="513702"/>
                  </a:lnTo>
                  <a:lnTo>
                    <a:pt x="1220419" y="532511"/>
                  </a:lnTo>
                  <a:lnTo>
                    <a:pt x="1214234" y="540918"/>
                  </a:lnTo>
                  <a:lnTo>
                    <a:pt x="1208697" y="548843"/>
                  </a:lnTo>
                  <a:lnTo>
                    <a:pt x="1202639" y="553427"/>
                  </a:lnTo>
                  <a:lnTo>
                    <a:pt x="1170038" y="517944"/>
                  </a:lnTo>
                  <a:lnTo>
                    <a:pt x="1150569" y="480009"/>
                  </a:lnTo>
                  <a:lnTo>
                    <a:pt x="1124889" y="424180"/>
                  </a:lnTo>
                  <a:lnTo>
                    <a:pt x="1091869" y="347535"/>
                  </a:lnTo>
                  <a:lnTo>
                    <a:pt x="1050378" y="247192"/>
                  </a:lnTo>
                  <a:lnTo>
                    <a:pt x="1161567" y="397802"/>
                  </a:lnTo>
                  <a:lnTo>
                    <a:pt x="1216355" y="477723"/>
                  </a:lnTo>
                  <a:lnTo>
                    <a:pt x="1230655" y="513702"/>
                  </a:lnTo>
                  <a:lnTo>
                    <a:pt x="1230655" y="386651"/>
                  </a:lnTo>
                  <a:lnTo>
                    <a:pt x="1190675" y="322224"/>
                  </a:lnTo>
                  <a:lnTo>
                    <a:pt x="1161326" y="280085"/>
                  </a:lnTo>
                  <a:lnTo>
                    <a:pt x="1136091" y="247192"/>
                  </a:lnTo>
                  <a:lnTo>
                    <a:pt x="1093076" y="195884"/>
                  </a:lnTo>
                  <a:lnTo>
                    <a:pt x="1054100" y="155486"/>
                  </a:lnTo>
                  <a:lnTo>
                    <a:pt x="1011847" y="117335"/>
                  </a:lnTo>
                  <a:lnTo>
                    <a:pt x="966266" y="82245"/>
                  </a:lnTo>
                  <a:lnTo>
                    <a:pt x="917333" y="51054"/>
                  </a:lnTo>
                  <a:lnTo>
                    <a:pt x="864997" y="24587"/>
                  </a:lnTo>
                  <a:lnTo>
                    <a:pt x="834453" y="13131"/>
                  </a:lnTo>
                  <a:lnTo>
                    <a:pt x="842683" y="0"/>
                  </a:lnTo>
                  <a:lnTo>
                    <a:pt x="821321" y="8216"/>
                  </a:lnTo>
                  <a:lnTo>
                    <a:pt x="809231" y="3670"/>
                  </a:lnTo>
                  <a:lnTo>
                    <a:pt x="813943" y="11061"/>
                  </a:lnTo>
                  <a:lnTo>
                    <a:pt x="734974" y="48285"/>
                  </a:lnTo>
                  <a:lnTo>
                    <a:pt x="686308" y="79870"/>
                  </a:lnTo>
                  <a:lnTo>
                    <a:pt x="641019" y="115341"/>
                  </a:lnTo>
                  <a:lnTo>
                    <a:pt x="599071" y="153847"/>
                  </a:lnTo>
                  <a:lnTo>
                    <a:pt x="560438" y="194551"/>
                  </a:lnTo>
                  <a:lnTo>
                    <a:pt x="545211" y="212674"/>
                  </a:lnTo>
                  <a:lnTo>
                    <a:pt x="545211" y="335940"/>
                  </a:lnTo>
                  <a:lnTo>
                    <a:pt x="506361" y="437337"/>
                  </a:lnTo>
                  <a:lnTo>
                    <a:pt x="475373" y="514819"/>
                  </a:lnTo>
                  <a:lnTo>
                    <a:pt x="451180" y="571296"/>
                  </a:lnTo>
                  <a:lnTo>
                    <a:pt x="432714" y="609727"/>
                  </a:lnTo>
                  <a:lnTo>
                    <a:pt x="408711" y="644182"/>
                  </a:lnTo>
                  <a:lnTo>
                    <a:pt x="401053" y="646061"/>
                  </a:lnTo>
                  <a:lnTo>
                    <a:pt x="394881" y="641642"/>
                  </a:lnTo>
                  <a:lnTo>
                    <a:pt x="389128" y="633857"/>
                  </a:lnTo>
                  <a:lnTo>
                    <a:pt x="382727" y="625627"/>
                  </a:lnTo>
                  <a:lnTo>
                    <a:pt x="398170" y="569861"/>
                  </a:lnTo>
                  <a:lnTo>
                    <a:pt x="455129" y="471449"/>
                  </a:lnTo>
                  <a:lnTo>
                    <a:pt x="516509" y="377698"/>
                  </a:lnTo>
                  <a:lnTo>
                    <a:pt x="545211" y="335940"/>
                  </a:lnTo>
                  <a:lnTo>
                    <a:pt x="545211" y="212674"/>
                  </a:lnTo>
                  <a:lnTo>
                    <a:pt x="492887" y="279311"/>
                  </a:lnTo>
                  <a:lnTo>
                    <a:pt x="463892" y="321703"/>
                  </a:lnTo>
                  <a:lnTo>
                    <a:pt x="438023" y="362991"/>
                  </a:lnTo>
                  <a:lnTo>
                    <a:pt x="415226" y="402361"/>
                  </a:lnTo>
                  <a:lnTo>
                    <a:pt x="395478" y="438975"/>
                  </a:lnTo>
                  <a:lnTo>
                    <a:pt x="364896" y="500646"/>
                  </a:lnTo>
                  <a:lnTo>
                    <a:pt x="345948" y="541388"/>
                  </a:lnTo>
                  <a:lnTo>
                    <a:pt x="329298" y="564781"/>
                  </a:lnTo>
                  <a:lnTo>
                    <a:pt x="308673" y="574929"/>
                  </a:lnTo>
                  <a:lnTo>
                    <a:pt x="282511" y="577926"/>
                  </a:lnTo>
                  <a:lnTo>
                    <a:pt x="249262" y="579882"/>
                  </a:lnTo>
                  <a:lnTo>
                    <a:pt x="207391" y="586905"/>
                  </a:lnTo>
                  <a:lnTo>
                    <a:pt x="155346" y="605104"/>
                  </a:lnTo>
                  <a:lnTo>
                    <a:pt x="91605" y="640600"/>
                  </a:lnTo>
                  <a:lnTo>
                    <a:pt x="42532" y="687857"/>
                  </a:lnTo>
                  <a:lnTo>
                    <a:pt x="20002" y="720458"/>
                  </a:lnTo>
                  <a:lnTo>
                    <a:pt x="0" y="756208"/>
                  </a:lnTo>
                  <a:lnTo>
                    <a:pt x="0" y="937653"/>
                  </a:lnTo>
                  <a:lnTo>
                    <a:pt x="1473" y="932256"/>
                  </a:lnTo>
                  <a:lnTo>
                    <a:pt x="15684" y="885177"/>
                  </a:lnTo>
                  <a:lnTo>
                    <a:pt x="30784" y="845921"/>
                  </a:lnTo>
                  <a:lnTo>
                    <a:pt x="48679" y="813803"/>
                  </a:lnTo>
                  <a:lnTo>
                    <a:pt x="71208" y="788123"/>
                  </a:lnTo>
                  <a:lnTo>
                    <a:pt x="100279" y="768184"/>
                  </a:lnTo>
                  <a:lnTo>
                    <a:pt x="185064" y="769327"/>
                  </a:lnTo>
                  <a:lnTo>
                    <a:pt x="211023" y="795413"/>
                  </a:lnTo>
                  <a:lnTo>
                    <a:pt x="212598" y="832967"/>
                  </a:lnTo>
                  <a:lnTo>
                    <a:pt x="208711" y="868946"/>
                  </a:lnTo>
                  <a:lnTo>
                    <a:pt x="218274" y="890295"/>
                  </a:lnTo>
                  <a:lnTo>
                    <a:pt x="265226" y="909307"/>
                  </a:lnTo>
                  <a:lnTo>
                    <a:pt x="319963" y="930313"/>
                  </a:lnTo>
                  <a:lnTo>
                    <a:pt x="384302" y="954341"/>
                  </a:lnTo>
                  <a:lnTo>
                    <a:pt x="387959" y="903655"/>
                  </a:lnTo>
                  <a:lnTo>
                    <a:pt x="394119" y="878357"/>
                  </a:lnTo>
                  <a:lnTo>
                    <a:pt x="407225" y="870889"/>
                  </a:lnTo>
                  <a:lnTo>
                    <a:pt x="431736" y="873696"/>
                  </a:lnTo>
                  <a:lnTo>
                    <a:pt x="444627" y="876909"/>
                  </a:lnTo>
                  <a:lnTo>
                    <a:pt x="483844" y="893495"/>
                  </a:lnTo>
                  <a:lnTo>
                    <a:pt x="528891" y="925537"/>
                  </a:lnTo>
                  <a:lnTo>
                    <a:pt x="565327" y="975360"/>
                  </a:lnTo>
                  <a:lnTo>
                    <a:pt x="578675" y="1045235"/>
                  </a:lnTo>
                  <a:lnTo>
                    <a:pt x="572160" y="1088428"/>
                  </a:lnTo>
                  <a:lnTo>
                    <a:pt x="554456" y="1137500"/>
                  </a:lnTo>
                  <a:lnTo>
                    <a:pt x="523735" y="1192733"/>
                  </a:lnTo>
                  <a:lnTo>
                    <a:pt x="478218" y="1254429"/>
                  </a:lnTo>
                  <a:lnTo>
                    <a:pt x="425043" y="1319834"/>
                  </a:lnTo>
                  <a:lnTo>
                    <a:pt x="511771" y="1319834"/>
                  </a:lnTo>
                  <a:lnTo>
                    <a:pt x="561251" y="1240409"/>
                  </a:lnTo>
                  <a:lnTo>
                    <a:pt x="589051" y="1192237"/>
                  </a:lnTo>
                  <a:lnTo>
                    <a:pt x="614413" y="1145578"/>
                  </a:lnTo>
                  <a:lnTo>
                    <a:pt x="636993" y="1101077"/>
                  </a:lnTo>
                  <a:lnTo>
                    <a:pt x="661746" y="1039812"/>
                  </a:lnTo>
                  <a:lnTo>
                    <a:pt x="675652" y="981735"/>
                  </a:lnTo>
                  <a:lnTo>
                    <a:pt x="680135" y="926922"/>
                  </a:lnTo>
                  <a:lnTo>
                    <a:pt x="676617" y="875423"/>
                  </a:lnTo>
                  <a:lnTo>
                    <a:pt x="675665" y="870889"/>
                  </a:lnTo>
                  <a:lnTo>
                    <a:pt x="666508" y="827316"/>
                  </a:lnTo>
                  <a:lnTo>
                    <a:pt x="651243" y="782662"/>
                  </a:lnTo>
                  <a:lnTo>
                    <a:pt x="644550" y="768184"/>
                  </a:lnTo>
                  <a:lnTo>
                    <a:pt x="632231" y="741527"/>
                  </a:lnTo>
                  <a:lnTo>
                    <a:pt x="610895" y="703986"/>
                  </a:lnTo>
                  <a:lnTo>
                    <a:pt x="588657" y="670090"/>
                  </a:lnTo>
                  <a:lnTo>
                    <a:pt x="571347" y="646061"/>
                  </a:lnTo>
                  <a:lnTo>
                    <a:pt x="566928" y="639914"/>
                  </a:lnTo>
                  <a:lnTo>
                    <a:pt x="547128" y="613537"/>
                  </a:lnTo>
                  <a:lnTo>
                    <a:pt x="553529" y="497967"/>
                  </a:lnTo>
                  <a:lnTo>
                    <a:pt x="630986" y="335940"/>
                  </a:lnTo>
                  <a:lnTo>
                    <a:pt x="633234" y="331241"/>
                  </a:lnTo>
                  <a:lnTo>
                    <a:pt x="725551" y="181356"/>
                  </a:lnTo>
                  <a:lnTo>
                    <a:pt x="769810" y="116281"/>
                  </a:lnTo>
                  <a:lnTo>
                    <a:pt x="824941" y="28295"/>
                  </a:lnTo>
                  <a:lnTo>
                    <a:pt x="883081" y="119329"/>
                  </a:lnTo>
                  <a:lnTo>
                    <a:pt x="1051623" y="354939"/>
                  </a:lnTo>
                  <a:lnTo>
                    <a:pt x="1131417" y="485089"/>
                  </a:lnTo>
                  <a:lnTo>
                    <a:pt x="1143749" y="556196"/>
                  </a:lnTo>
                  <a:lnTo>
                    <a:pt x="1109853" y="614743"/>
                  </a:lnTo>
                  <a:lnTo>
                    <a:pt x="1090269" y="641299"/>
                  </a:lnTo>
                  <a:lnTo>
                    <a:pt x="1068793" y="671639"/>
                  </a:lnTo>
                  <a:lnTo>
                    <a:pt x="1046822" y="705713"/>
                  </a:lnTo>
                  <a:lnTo>
                    <a:pt x="1025804" y="743432"/>
                  </a:lnTo>
                  <a:lnTo>
                    <a:pt x="1007110" y="784771"/>
                  </a:lnTo>
                  <a:lnTo>
                    <a:pt x="992225" y="829487"/>
                  </a:lnTo>
                  <a:lnTo>
                    <a:pt x="982522" y="877684"/>
                  </a:lnTo>
                  <a:lnTo>
                    <a:pt x="979424" y="929195"/>
                  </a:lnTo>
                  <a:lnTo>
                    <a:pt x="984351" y="983983"/>
                  </a:lnTo>
                  <a:lnTo>
                    <a:pt x="998740" y="1041933"/>
                  </a:lnTo>
                  <a:lnTo>
                    <a:pt x="1023988" y="1102995"/>
                  </a:lnTo>
                  <a:lnTo>
                    <a:pt x="1046937" y="1147318"/>
                  </a:lnTo>
                  <a:lnTo>
                    <a:pt x="1072680" y="1193774"/>
                  </a:lnTo>
                  <a:lnTo>
                    <a:pt x="1100874" y="1241704"/>
                  </a:lnTo>
                  <a:lnTo>
                    <a:pt x="1131176" y="1290459"/>
                  </a:lnTo>
                  <a:lnTo>
                    <a:pt x="1150429" y="1319834"/>
                  </a:lnTo>
                  <a:lnTo>
                    <a:pt x="1245108" y="1319834"/>
                  </a:lnTo>
                  <a:lnTo>
                    <a:pt x="1191399" y="1257198"/>
                  </a:lnTo>
                  <a:lnTo>
                    <a:pt x="1139863" y="1191856"/>
                  </a:lnTo>
                  <a:lnTo>
                    <a:pt x="1103630" y="1133411"/>
                  </a:lnTo>
                  <a:lnTo>
                    <a:pt x="1080820" y="1081620"/>
                  </a:lnTo>
                  <a:lnTo>
                    <a:pt x="1069543" y="1036193"/>
                  </a:lnTo>
                  <a:lnTo>
                    <a:pt x="1067917" y="996861"/>
                  </a:lnTo>
                  <a:lnTo>
                    <a:pt x="1074026" y="963371"/>
                  </a:lnTo>
                  <a:lnTo>
                    <a:pt x="1101966" y="912825"/>
                  </a:lnTo>
                  <a:lnTo>
                    <a:pt x="1138224" y="882408"/>
                  </a:lnTo>
                  <a:lnTo>
                    <a:pt x="1167676" y="869975"/>
                  </a:lnTo>
                  <a:lnTo>
                    <a:pt x="1194257" y="872159"/>
                  </a:lnTo>
                  <a:lnTo>
                    <a:pt x="1211732" y="885075"/>
                  </a:lnTo>
                  <a:lnTo>
                    <a:pt x="1221333" y="899553"/>
                  </a:lnTo>
                  <a:lnTo>
                    <a:pt x="1224254" y="906411"/>
                  </a:lnTo>
                  <a:lnTo>
                    <a:pt x="1265377" y="879932"/>
                  </a:lnTo>
                  <a:lnTo>
                    <a:pt x="1285443" y="869975"/>
                  </a:lnTo>
                  <a:lnTo>
                    <a:pt x="1289354" y="868032"/>
                  </a:lnTo>
                  <a:lnTo>
                    <a:pt x="1305585" y="868019"/>
                  </a:lnTo>
                  <a:lnTo>
                    <a:pt x="1322832" y="876871"/>
                  </a:lnTo>
                  <a:lnTo>
                    <a:pt x="1346746" y="879665"/>
                  </a:lnTo>
                  <a:lnTo>
                    <a:pt x="1371079" y="867930"/>
                  </a:lnTo>
                  <a:lnTo>
                    <a:pt x="1375740" y="865682"/>
                  </a:lnTo>
                  <a:lnTo>
                    <a:pt x="1409166" y="838962"/>
                  </a:lnTo>
                  <a:lnTo>
                    <a:pt x="1427759" y="821245"/>
                  </a:lnTo>
                  <a:lnTo>
                    <a:pt x="1446390" y="803490"/>
                  </a:lnTo>
                  <a:lnTo>
                    <a:pt x="1476159" y="783539"/>
                  </a:lnTo>
                  <a:lnTo>
                    <a:pt x="1491881" y="788543"/>
                  </a:lnTo>
                  <a:lnTo>
                    <a:pt x="1499997" y="800201"/>
                  </a:lnTo>
                  <a:lnTo>
                    <a:pt x="1506931" y="800265"/>
                  </a:lnTo>
                  <a:lnTo>
                    <a:pt x="1535912" y="774814"/>
                  </a:lnTo>
                  <a:lnTo>
                    <a:pt x="1556423" y="761199"/>
                  </a:lnTo>
                  <a:lnTo>
                    <a:pt x="1586001" y="780364"/>
                  </a:lnTo>
                  <a:lnTo>
                    <a:pt x="1627936" y="837082"/>
                  </a:lnTo>
                  <a:lnTo>
                    <a:pt x="1644065" y="875931"/>
                  </a:lnTo>
                  <a:lnTo>
                    <a:pt x="1659509" y="922616"/>
                  </a:lnTo>
                  <a:lnTo>
                    <a:pt x="1676146" y="977773"/>
                  </a:lnTo>
                  <a:lnTo>
                    <a:pt x="1695869" y="1042073"/>
                  </a:lnTo>
                  <a:lnTo>
                    <a:pt x="1710994" y="1096937"/>
                  </a:lnTo>
                  <a:lnTo>
                    <a:pt x="1722412" y="1153274"/>
                  </a:lnTo>
                  <a:lnTo>
                    <a:pt x="1730349" y="1209865"/>
                  </a:lnTo>
                  <a:lnTo>
                    <a:pt x="1735023" y="1265516"/>
                  </a:lnTo>
                  <a:lnTo>
                    <a:pt x="1736623" y="1318996"/>
                  </a:lnTo>
                  <a:lnTo>
                    <a:pt x="1736598" y="1319834"/>
                  </a:lnTo>
                  <a:lnTo>
                    <a:pt x="1792249" y="1319834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611030"/>
              <a:ext cx="2553970" cy="2272665"/>
            </a:xfrm>
            <a:custGeom>
              <a:avLst/>
              <a:gdLst/>
              <a:ahLst/>
              <a:cxnLst/>
              <a:rect l="l" t="t" r="r" b="b"/>
              <a:pathLst>
                <a:path w="2553970" h="2272665">
                  <a:moveTo>
                    <a:pt x="926134" y="1137233"/>
                  </a:moveTo>
                  <a:lnTo>
                    <a:pt x="826521" y="1137233"/>
                  </a:lnTo>
                  <a:lnTo>
                    <a:pt x="2466446" y="2267749"/>
                  </a:lnTo>
                  <a:lnTo>
                    <a:pt x="2476749" y="2272138"/>
                  </a:lnTo>
                  <a:lnTo>
                    <a:pt x="2487596" y="2272241"/>
                  </a:lnTo>
                  <a:lnTo>
                    <a:pt x="2497698" y="2268292"/>
                  </a:lnTo>
                  <a:lnTo>
                    <a:pt x="2505765" y="2260522"/>
                  </a:lnTo>
                  <a:lnTo>
                    <a:pt x="2510160" y="2250214"/>
                  </a:lnTo>
                  <a:lnTo>
                    <a:pt x="2510261" y="2239367"/>
                  </a:lnTo>
                  <a:lnTo>
                    <a:pt x="2506305" y="2229268"/>
                  </a:lnTo>
                  <a:lnTo>
                    <a:pt x="2498526" y="2221203"/>
                  </a:lnTo>
                  <a:lnTo>
                    <a:pt x="926134" y="1137233"/>
                  </a:lnTo>
                  <a:close/>
                </a:path>
                <a:path w="2553970" h="2272665">
                  <a:moveTo>
                    <a:pt x="0" y="494400"/>
                  </a:moveTo>
                  <a:lnTo>
                    <a:pt x="0" y="563300"/>
                  </a:lnTo>
                  <a:lnTo>
                    <a:pt x="775924" y="1102359"/>
                  </a:lnTo>
                  <a:lnTo>
                    <a:pt x="0" y="1601519"/>
                  </a:lnTo>
                  <a:lnTo>
                    <a:pt x="0" y="1668845"/>
                  </a:lnTo>
                  <a:lnTo>
                    <a:pt x="826521" y="1137233"/>
                  </a:lnTo>
                  <a:lnTo>
                    <a:pt x="926134" y="1137233"/>
                  </a:lnTo>
                  <a:lnTo>
                    <a:pt x="878438" y="1104352"/>
                  </a:lnTo>
                  <a:lnTo>
                    <a:pt x="933501" y="1069491"/>
                  </a:lnTo>
                  <a:lnTo>
                    <a:pt x="827854" y="1069491"/>
                  </a:lnTo>
                  <a:lnTo>
                    <a:pt x="0" y="494400"/>
                  </a:lnTo>
                  <a:close/>
                </a:path>
                <a:path w="2553970" h="2272665">
                  <a:moveTo>
                    <a:pt x="2521208" y="0"/>
                  </a:moveTo>
                  <a:lnTo>
                    <a:pt x="2510744" y="3986"/>
                  </a:lnTo>
                  <a:lnTo>
                    <a:pt x="827854" y="1069491"/>
                  </a:lnTo>
                  <a:lnTo>
                    <a:pt x="933501" y="1069491"/>
                  </a:lnTo>
                  <a:lnTo>
                    <a:pt x="2540982" y="51751"/>
                  </a:lnTo>
                  <a:lnTo>
                    <a:pt x="2549067" y="43994"/>
                  </a:lnTo>
                  <a:lnTo>
                    <a:pt x="2553413" y="34055"/>
                  </a:lnTo>
                  <a:lnTo>
                    <a:pt x="2553734" y="23214"/>
                  </a:lnTo>
                  <a:lnTo>
                    <a:pt x="2549745" y="12749"/>
                  </a:lnTo>
                  <a:lnTo>
                    <a:pt x="2541989" y="4670"/>
                  </a:lnTo>
                  <a:lnTo>
                    <a:pt x="2532050" y="324"/>
                  </a:lnTo>
                  <a:lnTo>
                    <a:pt x="2521208" y="0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611030"/>
              <a:ext cx="2553970" cy="2272665"/>
            </a:xfrm>
            <a:custGeom>
              <a:avLst/>
              <a:gdLst/>
              <a:ahLst/>
              <a:cxnLst/>
              <a:rect l="l" t="t" r="r" b="b"/>
              <a:pathLst>
                <a:path w="2553970" h="2272665">
                  <a:moveTo>
                    <a:pt x="926134" y="1137233"/>
                  </a:moveTo>
                  <a:lnTo>
                    <a:pt x="826521" y="1137233"/>
                  </a:lnTo>
                  <a:lnTo>
                    <a:pt x="2466446" y="2267749"/>
                  </a:lnTo>
                  <a:lnTo>
                    <a:pt x="2476749" y="2272138"/>
                  </a:lnTo>
                  <a:lnTo>
                    <a:pt x="2487596" y="2272241"/>
                  </a:lnTo>
                  <a:lnTo>
                    <a:pt x="2497698" y="2268292"/>
                  </a:lnTo>
                  <a:lnTo>
                    <a:pt x="2505765" y="2260522"/>
                  </a:lnTo>
                  <a:lnTo>
                    <a:pt x="2510160" y="2250214"/>
                  </a:lnTo>
                  <a:lnTo>
                    <a:pt x="2510261" y="2239367"/>
                  </a:lnTo>
                  <a:lnTo>
                    <a:pt x="2506305" y="2229268"/>
                  </a:lnTo>
                  <a:lnTo>
                    <a:pt x="2498526" y="2221203"/>
                  </a:lnTo>
                  <a:lnTo>
                    <a:pt x="926134" y="1137233"/>
                  </a:lnTo>
                  <a:close/>
                </a:path>
                <a:path w="2553970" h="2272665">
                  <a:moveTo>
                    <a:pt x="0" y="494400"/>
                  </a:moveTo>
                  <a:lnTo>
                    <a:pt x="0" y="563300"/>
                  </a:lnTo>
                  <a:lnTo>
                    <a:pt x="775924" y="1102359"/>
                  </a:lnTo>
                  <a:lnTo>
                    <a:pt x="0" y="1601519"/>
                  </a:lnTo>
                  <a:lnTo>
                    <a:pt x="0" y="1668845"/>
                  </a:lnTo>
                  <a:lnTo>
                    <a:pt x="826521" y="1137233"/>
                  </a:lnTo>
                  <a:lnTo>
                    <a:pt x="926134" y="1137233"/>
                  </a:lnTo>
                  <a:lnTo>
                    <a:pt x="878438" y="1104352"/>
                  </a:lnTo>
                  <a:lnTo>
                    <a:pt x="933501" y="1069491"/>
                  </a:lnTo>
                  <a:lnTo>
                    <a:pt x="827854" y="1069491"/>
                  </a:lnTo>
                  <a:lnTo>
                    <a:pt x="0" y="494400"/>
                  </a:lnTo>
                  <a:close/>
                </a:path>
                <a:path w="2553970" h="2272665">
                  <a:moveTo>
                    <a:pt x="2521208" y="0"/>
                  </a:moveTo>
                  <a:lnTo>
                    <a:pt x="2510744" y="3986"/>
                  </a:lnTo>
                  <a:lnTo>
                    <a:pt x="827854" y="1069491"/>
                  </a:lnTo>
                  <a:lnTo>
                    <a:pt x="933501" y="1069491"/>
                  </a:lnTo>
                  <a:lnTo>
                    <a:pt x="2540982" y="51751"/>
                  </a:lnTo>
                  <a:lnTo>
                    <a:pt x="2549067" y="43994"/>
                  </a:lnTo>
                  <a:lnTo>
                    <a:pt x="2553413" y="34055"/>
                  </a:lnTo>
                  <a:lnTo>
                    <a:pt x="2553734" y="23214"/>
                  </a:lnTo>
                  <a:lnTo>
                    <a:pt x="2549745" y="12749"/>
                  </a:lnTo>
                  <a:lnTo>
                    <a:pt x="2541989" y="4670"/>
                  </a:lnTo>
                  <a:lnTo>
                    <a:pt x="2532050" y="324"/>
                  </a:lnTo>
                  <a:lnTo>
                    <a:pt x="2521208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611030"/>
              <a:ext cx="2553970" cy="2272665"/>
            </a:xfrm>
            <a:custGeom>
              <a:avLst/>
              <a:gdLst/>
              <a:ahLst/>
              <a:cxnLst/>
              <a:rect l="l" t="t" r="r" b="b"/>
              <a:pathLst>
                <a:path w="2553970" h="2272665">
                  <a:moveTo>
                    <a:pt x="2549745" y="12749"/>
                  </a:moveTo>
                  <a:lnTo>
                    <a:pt x="2541989" y="4670"/>
                  </a:lnTo>
                  <a:lnTo>
                    <a:pt x="2532050" y="324"/>
                  </a:lnTo>
                  <a:lnTo>
                    <a:pt x="2521208" y="0"/>
                  </a:lnTo>
                  <a:lnTo>
                    <a:pt x="2510744" y="3986"/>
                  </a:lnTo>
                  <a:lnTo>
                    <a:pt x="827854" y="1069491"/>
                  </a:lnTo>
                  <a:lnTo>
                    <a:pt x="0" y="494400"/>
                  </a:lnTo>
                </a:path>
                <a:path w="2553970" h="2272665">
                  <a:moveTo>
                    <a:pt x="0" y="563300"/>
                  </a:moveTo>
                  <a:lnTo>
                    <a:pt x="775924" y="1102359"/>
                  </a:lnTo>
                  <a:lnTo>
                    <a:pt x="0" y="1601519"/>
                  </a:lnTo>
                </a:path>
                <a:path w="2553970" h="2272665">
                  <a:moveTo>
                    <a:pt x="0" y="1668845"/>
                  </a:moveTo>
                  <a:lnTo>
                    <a:pt x="826521" y="1137233"/>
                  </a:lnTo>
                  <a:lnTo>
                    <a:pt x="2466446" y="2267749"/>
                  </a:lnTo>
                  <a:lnTo>
                    <a:pt x="2476749" y="2272138"/>
                  </a:lnTo>
                  <a:lnTo>
                    <a:pt x="2510160" y="2250214"/>
                  </a:lnTo>
                  <a:lnTo>
                    <a:pt x="2510261" y="2239367"/>
                  </a:lnTo>
                  <a:lnTo>
                    <a:pt x="2506305" y="2229268"/>
                  </a:lnTo>
                  <a:lnTo>
                    <a:pt x="2498526" y="2221203"/>
                  </a:lnTo>
                  <a:lnTo>
                    <a:pt x="878438" y="1104352"/>
                  </a:lnTo>
                  <a:lnTo>
                    <a:pt x="2540982" y="51751"/>
                  </a:lnTo>
                  <a:lnTo>
                    <a:pt x="2549067" y="43994"/>
                  </a:lnTo>
                  <a:lnTo>
                    <a:pt x="2553413" y="34055"/>
                  </a:lnTo>
                  <a:lnTo>
                    <a:pt x="2553734" y="23214"/>
                  </a:lnTo>
                  <a:lnTo>
                    <a:pt x="2549745" y="12749"/>
                  </a:lnTo>
                </a:path>
              </a:pathLst>
            </a:custGeom>
            <a:ln w="9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31781" y="3888748"/>
              <a:ext cx="530225" cy="1090295"/>
            </a:xfrm>
            <a:custGeom>
              <a:avLst/>
              <a:gdLst/>
              <a:ahLst/>
              <a:cxnLst/>
              <a:rect l="l" t="t" r="r" b="b"/>
              <a:pathLst>
                <a:path w="530225" h="1090295">
                  <a:moveTo>
                    <a:pt x="6362" y="0"/>
                  </a:moveTo>
                  <a:lnTo>
                    <a:pt x="54510" y="1460"/>
                  </a:lnTo>
                  <a:lnTo>
                    <a:pt x="101350" y="7644"/>
                  </a:lnTo>
                  <a:lnTo>
                    <a:pt x="146708" y="18312"/>
                  </a:lnTo>
                  <a:lnTo>
                    <a:pt x="190409" y="33223"/>
                  </a:lnTo>
                  <a:lnTo>
                    <a:pt x="232278" y="52138"/>
                  </a:lnTo>
                  <a:lnTo>
                    <a:pt x="272139" y="74816"/>
                  </a:lnTo>
                  <a:lnTo>
                    <a:pt x="309817" y="101016"/>
                  </a:lnTo>
                  <a:lnTo>
                    <a:pt x="345138" y="130498"/>
                  </a:lnTo>
                  <a:lnTo>
                    <a:pt x="377926" y="163021"/>
                  </a:lnTo>
                  <a:lnTo>
                    <a:pt x="408006" y="198347"/>
                  </a:lnTo>
                  <a:lnTo>
                    <a:pt x="435203" y="236233"/>
                  </a:lnTo>
                  <a:lnTo>
                    <a:pt x="459342" y="276440"/>
                  </a:lnTo>
                  <a:lnTo>
                    <a:pt x="480248" y="318727"/>
                  </a:lnTo>
                  <a:lnTo>
                    <a:pt x="497745" y="362855"/>
                  </a:lnTo>
                  <a:lnTo>
                    <a:pt x="511659" y="408582"/>
                  </a:lnTo>
                  <a:lnTo>
                    <a:pt x="521814" y="455668"/>
                  </a:lnTo>
                  <a:lnTo>
                    <a:pt x="528036" y="503873"/>
                  </a:lnTo>
                  <a:lnTo>
                    <a:pt x="530148" y="552958"/>
                  </a:lnTo>
                  <a:lnTo>
                    <a:pt x="527982" y="601849"/>
                  </a:lnTo>
                  <a:lnTo>
                    <a:pt x="521607" y="649511"/>
                  </a:lnTo>
                  <a:lnTo>
                    <a:pt x="511210" y="695754"/>
                  </a:lnTo>
                  <a:lnTo>
                    <a:pt x="496980" y="740388"/>
                  </a:lnTo>
                  <a:lnTo>
                    <a:pt x="479103" y="783223"/>
                  </a:lnTo>
                  <a:lnTo>
                    <a:pt x="457766" y="824070"/>
                  </a:lnTo>
                  <a:lnTo>
                    <a:pt x="433156" y="862739"/>
                  </a:lnTo>
                  <a:lnTo>
                    <a:pt x="405462" y="899040"/>
                  </a:lnTo>
                  <a:lnTo>
                    <a:pt x="374869" y="932784"/>
                  </a:lnTo>
                  <a:lnTo>
                    <a:pt x="341565" y="963782"/>
                  </a:lnTo>
                  <a:lnTo>
                    <a:pt x="305737" y="991843"/>
                  </a:lnTo>
                  <a:lnTo>
                    <a:pt x="267573" y="1016777"/>
                  </a:lnTo>
                  <a:lnTo>
                    <a:pt x="227259" y="1038396"/>
                  </a:lnTo>
                  <a:lnTo>
                    <a:pt x="184983" y="1056510"/>
                  </a:lnTo>
                  <a:lnTo>
                    <a:pt x="140932" y="1070928"/>
                  </a:lnTo>
                  <a:lnTo>
                    <a:pt x="95292" y="1081462"/>
                  </a:lnTo>
                  <a:lnTo>
                    <a:pt x="48253" y="1087921"/>
                  </a:lnTo>
                  <a:lnTo>
                    <a:pt x="0" y="1090117"/>
                  </a:lnTo>
                </a:path>
              </a:pathLst>
            </a:custGeom>
            <a:ln w="278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02940" y="3879936"/>
              <a:ext cx="57785" cy="3680460"/>
            </a:xfrm>
            <a:custGeom>
              <a:avLst/>
              <a:gdLst/>
              <a:ahLst/>
              <a:cxnLst/>
              <a:rect l="l" t="t" r="r" b="b"/>
              <a:pathLst>
                <a:path w="57784" h="3680459">
                  <a:moveTo>
                    <a:pt x="32331" y="0"/>
                  </a:moveTo>
                  <a:lnTo>
                    <a:pt x="31137" y="0"/>
                  </a:lnTo>
                  <a:lnTo>
                    <a:pt x="21235" y="1994"/>
                  </a:lnTo>
                  <a:lnTo>
                    <a:pt x="13120" y="7458"/>
                  </a:lnTo>
                  <a:lnTo>
                    <a:pt x="7632" y="15555"/>
                  </a:lnTo>
                  <a:lnTo>
                    <a:pt x="5610" y="25450"/>
                  </a:lnTo>
                  <a:lnTo>
                    <a:pt x="0" y="3680068"/>
                  </a:lnTo>
                  <a:lnTo>
                    <a:pt x="52183" y="3680068"/>
                  </a:lnTo>
                  <a:lnTo>
                    <a:pt x="57782" y="25539"/>
                  </a:lnTo>
                  <a:lnTo>
                    <a:pt x="55793" y="15632"/>
                  </a:lnTo>
                  <a:lnTo>
                    <a:pt x="50328" y="7516"/>
                  </a:lnTo>
                  <a:lnTo>
                    <a:pt x="42228" y="2027"/>
                  </a:lnTo>
                  <a:lnTo>
                    <a:pt x="32331" y="0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940" y="3879936"/>
              <a:ext cx="57785" cy="3680460"/>
            </a:xfrm>
            <a:custGeom>
              <a:avLst/>
              <a:gdLst/>
              <a:ahLst/>
              <a:cxnLst/>
              <a:rect l="l" t="t" r="r" b="b"/>
              <a:pathLst>
                <a:path w="57784" h="3680459">
                  <a:moveTo>
                    <a:pt x="32331" y="0"/>
                  </a:moveTo>
                  <a:lnTo>
                    <a:pt x="31137" y="0"/>
                  </a:lnTo>
                  <a:lnTo>
                    <a:pt x="21235" y="1994"/>
                  </a:lnTo>
                  <a:lnTo>
                    <a:pt x="13120" y="7458"/>
                  </a:lnTo>
                  <a:lnTo>
                    <a:pt x="7632" y="15555"/>
                  </a:lnTo>
                  <a:lnTo>
                    <a:pt x="5610" y="25450"/>
                  </a:lnTo>
                  <a:lnTo>
                    <a:pt x="0" y="3680068"/>
                  </a:lnTo>
                  <a:lnTo>
                    <a:pt x="52183" y="3680068"/>
                  </a:lnTo>
                  <a:lnTo>
                    <a:pt x="57782" y="25539"/>
                  </a:lnTo>
                  <a:lnTo>
                    <a:pt x="55793" y="15632"/>
                  </a:lnTo>
                  <a:lnTo>
                    <a:pt x="50328" y="7516"/>
                  </a:lnTo>
                  <a:lnTo>
                    <a:pt x="42228" y="2027"/>
                  </a:lnTo>
                  <a:lnTo>
                    <a:pt x="32331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02940" y="3879936"/>
              <a:ext cx="57785" cy="3680460"/>
            </a:xfrm>
            <a:custGeom>
              <a:avLst/>
              <a:gdLst/>
              <a:ahLst/>
              <a:cxnLst/>
              <a:rect l="l" t="t" r="r" b="b"/>
              <a:pathLst>
                <a:path w="57784" h="3680459">
                  <a:moveTo>
                    <a:pt x="52183" y="3680068"/>
                  </a:moveTo>
                  <a:lnTo>
                    <a:pt x="57782" y="25539"/>
                  </a:lnTo>
                  <a:lnTo>
                    <a:pt x="55793" y="15632"/>
                  </a:lnTo>
                  <a:lnTo>
                    <a:pt x="50328" y="7516"/>
                  </a:lnTo>
                  <a:lnTo>
                    <a:pt x="42228" y="2027"/>
                  </a:lnTo>
                  <a:lnTo>
                    <a:pt x="32331" y="0"/>
                  </a:lnTo>
                  <a:lnTo>
                    <a:pt x="31137" y="0"/>
                  </a:lnTo>
                  <a:lnTo>
                    <a:pt x="21235" y="1994"/>
                  </a:lnTo>
                  <a:lnTo>
                    <a:pt x="13120" y="7458"/>
                  </a:lnTo>
                  <a:lnTo>
                    <a:pt x="7632" y="15555"/>
                  </a:lnTo>
                  <a:lnTo>
                    <a:pt x="5610" y="25450"/>
                  </a:lnTo>
                  <a:lnTo>
                    <a:pt x="0" y="3680068"/>
                  </a:lnTo>
                </a:path>
              </a:pathLst>
            </a:custGeom>
            <a:ln w="92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13" y="12"/>
            <a:ext cx="2629217" cy="194584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96628" y="6738397"/>
            <a:ext cx="2488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47235"/>
                </a:solidFill>
                <a:latin typeface="Times New Roman"/>
                <a:cs typeface="Times New Roman"/>
              </a:rPr>
              <a:t>CAHORS</a:t>
            </a:r>
            <a:r>
              <a:rPr sz="1200" spc="135" dirty="0">
                <a:solidFill>
                  <a:srgbClr val="9472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47235"/>
                </a:solidFill>
                <a:latin typeface="Times New Roman"/>
                <a:cs typeface="Times New Roman"/>
              </a:rPr>
              <a:t>-</a:t>
            </a:r>
            <a:r>
              <a:rPr sz="1200" spc="105" dirty="0">
                <a:solidFill>
                  <a:srgbClr val="9472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47235"/>
                </a:solidFill>
                <a:latin typeface="Times New Roman"/>
                <a:cs typeface="Times New Roman"/>
              </a:rPr>
              <a:t>THE</a:t>
            </a:r>
            <a:r>
              <a:rPr sz="1200" spc="165" dirty="0">
                <a:solidFill>
                  <a:srgbClr val="94723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947235"/>
                </a:solidFill>
                <a:latin typeface="Times New Roman"/>
                <a:cs typeface="Times New Roman"/>
              </a:rPr>
              <a:t>FRENCH</a:t>
            </a:r>
            <a:r>
              <a:rPr sz="1200" spc="170" dirty="0">
                <a:solidFill>
                  <a:srgbClr val="94723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947235"/>
                </a:solidFill>
                <a:latin typeface="Times New Roman"/>
                <a:cs typeface="Times New Roman"/>
              </a:rPr>
              <a:t>MALBEC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66508" y="2945669"/>
            <a:ext cx="3296920" cy="1699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5370"/>
              </a:lnSpc>
              <a:spcBef>
                <a:spcPts val="130"/>
              </a:spcBef>
            </a:pPr>
            <a:r>
              <a:rPr sz="5350" b="0" spc="-645" dirty="0" smtClean="0">
                <a:solidFill>
                  <a:srgbClr val="947235"/>
                </a:solidFill>
                <a:latin typeface="Bookman Old Style"/>
                <a:cs typeface="Bookman Old Style"/>
              </a:rPr>
              <a:t>ROQUEs</a:t>
            </a:r>
            <a:endParaRPr sz="5350" dirty="0" smtClean="0">
              <a:latin typeface="Bookman Old Style"/>
              <a:cs typeface="Bookman Old Style"/>
            </a:endParaRPr>
          </a:p>
          <a:p>
            <a:pPr marL="48895">
              <a:lnSpc>
                <a:spcPts val="7770"/>
              </a:lnSpc>
            </a:pPr>
            <a:r>
              <a:rPr sz="5025" b="0" spc="-615" baseline="45605" dirty="0" smtClean="0">
                <a:solidFill>
                  <a:srgbClr val="947235"/>
                </a:solidFill>
                <a:latin typeface="Bookman Old Style"/>
                <a:cs typeface="Bookman Old Style"/>
              </a:rPr>
              <a:t>DE</a:t>
            </a:r>
            <a:r>
              <a:rPr sz="5025" b="0" spc="-292" baseline="45605" dirty="0" smtClean="0">
                <a:solidFill>
                  <a:srgbClr val="947235"/>
                </a:solidFill>
                <a:latin typeface="Bookman Old Style"/>
                <a:cs typeface="Bookman Old Style"/>
              </a:rPr>
              <a:t> </a:t>
            </a:r>
            <a:r>
              <a:rPr sz="7350" b="0" spc="-130" dirty="0" smtClean="0">
                <a:solidFill>
                  <a:srgbClr val="947235"/>
                </a:solidFill>
                <a:latin typeface="Bookman Old Style"/>
                <a:cs typeface="Bookman Old Style"/>
              </a:rPr>
              <a:t>CANA</a:t>
            </a:r>
            <a:endParaRPr sz="735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34009" y="2459409"/>
            <a:ext cx="58547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0" spc="-175" dirty="0">
                <a:solidFill>
                  <a:srgbClr val="947235"/>
                </a:solidFill>
                <a:latin typeface="Bookman Old Style"/>
                <a:cs typeface="Bookman Old Style"/>
              </a:rPr>
              <a:t>LEs</a:t>
            </a:r>
            <a:endParaRPr sz="2700" dirty="0">
              <a:latin typeface="Bookman Old Style"/>
              <a:cs typeface="Bookman Old Styl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12676" y="2664070"/>
            <a:ext cx="1998345" cy="2022475"/>
            <a:chOff x="812676" y="2664070"/>
            <a:chExt cx="1998345" cy="2022475"/>
          </a:xfrm>
        </p:grpSpPr>
        <p:sp>
          <p:nvSpPr>
            <p:cNvPr id="19" name="object 19"/>
            <p:cNvSpPr/>
            <p:nvPr/>
          </p:nvSpPr>
          <p:spPr>
            <a:xfrm>
              <a:off x="825820" y="2677214"/>
              <a:ext cx="1972310" cy="1972310"/>
            </a:xfrm>
            <a:custGeom>
              <a:avLst/>
              <a:gdLst/>
              <a:ahLst/>
              <a:cxnLst/>
              <a:rect l="l" t="t" r="r" b="b"/>
              <a:pathLst>
                <a:path w="1972310" h="1972310">
                  <a:moveTo>
                    <a:pt x="735079" y="1940699"/>
                  </a:moveTo>
                  <a:lnTo>
                    <a:pt x="782320" y="1951873"/>
                  </a:lnTo>
                  <a:lnTo>
                    <a:pt x="830036" y="1960530"/>
                  </a:lnTo>
                  <a:lnTo>
                    <a:pt x="878114" y="1966715"/>
                  </a:lnTo>
                  <a:lnTo>
                    <a:pt x="926444" y="1970474"/>
                  </a:lnTo>
                  <a:lnTo>
                    <a:pt x="974914" y="1971853"/>
                  </a:lnTo>
                  <a:lnTo>
                    <a:pt x="1023414" y="1970899"/>
                  </a:lnTo>
                  <a:lnTo>
                    <a:pt x="1071830" y="1967658"/>
                  </a:lnTo>
                  <a:lnTo>
                    <a:pt x="1120054" y="1962174"/>
                  </a:lnTo>
                  <a:lnTo>
                    <a:pt x="1167971" y="1954496"/>
                  </a:lnTo>
                  <a:lnTo>
                    <a:pt x="1215473" y="1944668"/>
                  </a:lnTo>
                  <a:lnTo>
                    <a:pt x="1262446" y="1932736"/>
                  </a:lnTo>
                </a:path>
                <a:path w="1972310" h="1972310">
                  <a:moveTo>
                    <a:pt x="1425413" y="1868906"/>
                  </a:moveTo>
                  <a:lnTo>
                    <a:pt x="1469789" y="1845289"/>
                  </a:lnTo>
                  <a:lnTo>
                    <a:pt x="1512899" y="1819436"/>
                  </a:lnTo>
                  <a:lnTo>
                    <a:pt x="1554642" y="1791429"/>
                  </a:lnTo>
                  <a:lnTo>
                    <a:pt x="1594922" y="1761351"/>
                  </a:lnTo>
                  <a:lnTo>
                    <a:pt x="1633637" y="1729284"/>
                  </a:lnTo>
                  <a:lnTo>
                    <a:pt x="1670690" y="1695311"/>
                  </a:lnTo>
                  <a:lnTo>
                    <a:pt x="1705983" y="1659514"/>
                  </a:lnTo>
                  <a:lnTo>
                    <a:pt x="1739415" y="1621977"/>
                  </a:lnTo>
                  <a:lnTo>
                    <a:pt x="1770888" y="1582780"/>
                  </a:lnTo>
                  <a:lnTo>
                    <a:pt x="1800304" y="1542008"/>
                  </a:lnTo>
                  <a:lnTo>
                    <a:pt x="1826733" y="1501120"/>
                  </a:lnTo>
                  <a:lnTo>
                    <a:pt x="1851086" y="1458969"/>
                  </a:lnTo>
                  <a:lnTo>
                    <a:pt x="1873326" y="1415667"/>
                  </a:lnTo>
                  <a:lnTo>
                    <a:pt x="1893413" y="1371323"/>
                  </a:lnTo>
                  <a:lnTo>
                    <a:pt x="1911307" y="1326049"/>
                  </a:lnTo>
                  <a:lnTo>
                    <a:pt x="1926968" y="1279955"/>
                  </a:lnTo>
                  <a:lnTo>
                    <a:pt x="1940359" y="1233152"/>
                  </a:lnTo>
                  <a:lnTo>
                    <a:pt x="1951439" y="1185752"/>
                  </a:lnTo>
                  <a:lnTo>
                    <a:pt x="1960168" y="1137864"/>
                  </a:lnTo>
                  <a:lnTo>
                    <a:pt x="1966509" y="1089599"/>
                  </a:lnTo>
                  <a:lnTo>
                    <a:pt x="1970421" y="1041069"/>
                  </a:lnTo>
                  <a:lnTo>
                    <a:pt x="1971893" y="991310"/>
                  </a:lnTo>
                  <a:lnTo>
                    <a:pt x="1970841" y="941541"/>
                  </a:lnTo>
                  <a:lnTo>
                    <a:pt x="1967287" y="891886"/>
                  </a:lnTo>
                  <a:lnTo>
                    <a:pt x="1961254" y="842469"/>
                  </a:lnTo>
                  <a:lnTo>
                    <a:pt x="1952766" y="793412"/>
                  </a:lnTo>
                  <a:lnTo>
                    <a:pt x="1941846" y="744840"/>
                  </a:lnTo>
                  <a:lnTo>
                    <a:pt x="1928517" y="696875"/>
                  </a:lnTo>
                  <a:lnTo>
                    <a:pt x="1912804" y="649641"/>
                  </a:lnTo>
                  <a:lnTo>
                    <a:pt x="1894729" y="603263"/>
                  </a:lnTo>
                  <a:lnTo>
                    <a:pt x="1874315" y="557862"/>
                  </a:lnTo>
                  <a:lnTo>
                    <a:pt x="1851587" y="513562"/>
                  </a:lnTo>
                  <a:lnTo>
                    <a:pt x="1826380" y="470126"/>
                  </a:lnTo>
                  <a:lnTo>
                    <a:pt x="1798976" y="428044"/>
                  </a:lnTo>
                  <a:lnTo>
                    <a:pt x="1769464" y="387409"/>
                  </a:lnTo>
                  <a:lnTo>
                    <a:pt x="1737932" y="348317"/>
                  </a:lnTo>
                  <a:lnTo>
                    <a:pt x="1704470" y="310862"/>
                  </a:lnTo>
                  <a:lnTo>
                    <a:pt x="1669165" y="275138"/>
                  </a:lnTo>
                  <a:lnTo>
                    <a:pt x="1632106" y="241239"/>
                  </a:lnTo>
                  <a:lnTo>
                    <a:pt x="1593381" y="209259"/>
                  </a:lnTo>
                  <a:lnTo>
                    <a:pt x="1553080" y="179293"/>
                  </a:lnTo>
                  <a:lnTo>
                    <a:pt x="1511290" y="151434"/>
                  </a:lnTo>
                  <a:lnTo>
                    <a:pt x="1468959" y="126263"/>
                  </a:lnTo>
                  <a:lnTo>
                    <a:pt x="1425413" y="103272"/>
                  </a:lnTo>
                  <a:lnTo>
                    <a:pt x="1380769" y="82495"/>
                  </a:lnTo>
                  <a:lnTo>
                    <a:pt x="1335144" y="63966"/>
                  </a:lnTo>
                  <a:lnTo>
                    <a:pt x="1288656" y="47718"/>
                  </a:lnTo>
                  <a:lnTo>
                    <a:pt x="1241421" y="33785"/>
                  </a:lnTo>
                  <a:lnTo>
                    <a:pt x="1193557" y="22199"/>
                  </a:lnTo>
                  <a:lnTo>
                    <a:pt x="1145180" y="12994"/>
                  </a:lnTo>
                  <a:lnTo>
                    <a:pt x="1096408" y="6203"/>
                  </a:lnTo>
                  <a:lnTo>
                    <a:pt x="1047358" y="1861"/>
                  </a:lnTo>
                  <a:lnTo>
                    <a:pt x="998147" y="0"/>
                  </a:lnTo>
                  <a:lnTo>
                    <a:pt x="948693" y="654"/>
                  </a:lnTo>
                  <a:lnTo>
                    <a:pt x="899342" y="3810"/>
                  </a:lnTo>
                  <a:lnTo>
                    <a:pt x="850211" y="9438"/>
                  </a:lnTo>
                  <a:lnTo>
                    <a:pt x="801421" y="17507"/>
                  </a:lnTo>
                  <a:lnTo>
                    <a:pt x="753090" y="27986"/>
                  </a:lnTo>
                  <a:lnTo>
                    <a:pt x="705337" y="40847"/>
                  </a:lnTo>
                  <a:lnTo>
                    <a:pt x="658283" y="56059"/>
                  </a:lnTo>
                  <a:lnTo>
                    <a:pt x="612045" y="73592"/>
                  </a:lnTo>
                  <a:lnTo>
                    <a:pt x="566744" y="93415"/>
                  </a:lnTo>
                  <a:lnTo>
                    <a:pt x="522498" y="115499"/>
                  </a:lnTo>
                  <a:lnTo>
                    <a:pt x="479428" y="139814"/>
                  </a:lnTo>
                  <a:lnTo>
                    <a:pt x="436929" y="166788"/>
                  </a:lnTo>
                  <a:lnTo>
                    <a:pt x="395875" y="195910"/>
                  </a:lnTo>
                  <a:lnTo>
                    <a:pt x="356357" y="227087"/>
                  </a:lnTo>
                  <a:lnTo>
                    <a:pt x="318467" y="260228"/>
                  </a:lnTo>
                  <a:lnTo>
                    <a:pt x="282297" y="295240"/>
                  </a:lnTo>
                  <a:lnTo>
                    <a:pt x="247938" y="332031"/>
                  </a:lnTo>
                  <a:lnTo>
                    <a:pt x="215483" y="370509"/>
                  </a:lnTo>
                  <a:lnTo>
                    <a:pt x="185024" y="410583"/>
                  </a:lnTo>
                  <a:lnTo>
                    <a:pt x="156651" y="452159"/>
                  </a:lnTo>
                  <a:lnTo>
                    <a:pt x="130457" y="495147"/>
                  </a:lnTo>
                  <a:lnTo>
                    <a:pt x="106835" y="538862"/>
                  </a:lnTo>
                  <a:lnTo>
                    <a:pt x="85491" y="583721"/>
                  </a:lnTo>
                  <a:lnTo>
                    <a:pt x="66450" y="629603"/>
                  </a:lnTo>
                  <a:lnTo>
                    <a:pt x="49742" y="676386"/>
                  </a:lnTo>
                  <a:lnTo>
                    <a:pt x="35392" y="723948"/>
                  </a:lnTo>
                  <a:lnTo>
                    <a:pt x="23430" y="772168"/>
                  </a:lnTo>
                  <a:lnTo>
                    <a:pt x="13882" y="820924"/>
                  </a:lnTo>
                  <a:lnTo>
                    <a:pt x="6776" y="870094"/>
                  </a:lnTo>
                  <a:lnTo>
                    <a:pt x="2139" y="919556"/>
                  </a:lnTo>
                  <a:lnTo>
                    <a:pt x="0" y="969188"/>
                  </a:lnTo>
                  <a:lnTo>
                    <a:pt x="384" y="1018870"/>
                  </a:lnTo>
                  <a:lnTo>
                    <a:pt x="3243" y="1067658"/>
                  </a:lnTo>
                  <a:lnTo>
                    <a:pt x="8540" y="1116238"/>
                  </a:lnTo>
                  <a:lnTo>
                    <a:pt x="16241" y="1164495"/>
                  </a:lnTo>
                  <a:lnTo>
                    <a:pt x="26313" y="1212316"/>
                  </a:lnTo>
                  <a:lnTo>
                    <a:pt x="38720" y="1259586"/>
                  </a:lnTo>
                  <a:lnTo>
                    <a:pt x="53427" y="1306191"/>
                  </a:lnTo>
                  <a:lnTo>
                    <a:pt x="70402" y="1352018"/>
                  </a:lnTo>
                  <a:lnTo>
                    <a:pt x="89608" y="1396952"/>
                  </a:lnTo>
                  <a:lnTo>
                    <a:pt x="111012" y="1440879"/>
                  </a:lnTo>
                  <a:lnTo>
                    <a:pt x="134580" y="1483685"/>
                  </a:lnTo>
                  <a:lnTo>
                    <a:pt x="160277" y="1525257"/>
                  </a:lnTo>
                  <a:lnTo>
                    <a:pt x="188852" y="1566597"/>
                  </a:lnTo>
                  <a:lnTo>
                    <a:pt x="219505" y="1606419"/>
                  </a:lnTo>
                  <a:lnTo>
                    <a:pt x="252143" y="1644634"/>
                  </a:lnTo>
                  <a:lnTo>
                    <a:pt x="286670" y="1681153"/>
                  </a:lnTo>
                  <a:lnTo>
                    <a:pt x="322994" y="1715887"/>
                  </a:lnTo>
                  <a:lnTo>
                    <a:pt x="361020" y="1748747"/>
                  </a:lnTo>
                  <a:lnTo>
                    <a:pt x="400653" y="1779645"/>
                  </a:lnTo>
                  <a:lnTo>
                    <a:pt x="441800" y="1808491"/>
                  </a:lnTo>
                  <a:lnTo>
                    <a:pt x="484367" y="1835197"/>
                  </a:lnTo>
                  <a:lnTo>
                    <a:pt x="528259" y="1859673"/>
                  </a:lnTo>
                  <a:lnTo>
                    <a:pt x="562549" y="1876772"/>
                  </a:lnTo>
                  <a:lnTo>
                    <a:pt x="574132" y="1882165"/>
                  </a:lnTo>
                </a:path>
              </a:pathLst>
            </a:custGeom>
            <a:ln w="26288">
              <a:solidFill>
                <a:srgbClr val="94723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9207" y="3890708"/>
              <a:ext cx="891540" cy="795655"/>
            </a:xfrm>
            <a:custGeom>
              <a:avLst/>
              <a:gdLst/>
              <a:ahLst/>
              <a:cxnLst/>
              <a:rect l="l" t="t" r="r" b="b"/>
              <a:pathLst>
                <a:path w="891539" h="795654">
                  <a:moveTo>
                    <a:pt x="891425" y="657377"/>
                  </a:moveTo>
                  <a:lnTo>
                    <a:pt x="890473" y="609434"/>
                  </a:lnTo>
                  <a:lnTo>
                    <a:pt x="885609" y="556768"/>
                  </a:lnTo>
                  <a:lnTo>
                    <a:pt x="877036" y="502107"/>
                  </a:lnTo>
                  <a:lnTo>
                    <a:pt x="864958" y="448221"/>
                  </a:lnTo>
                  <a:lnTo>
                    <a:pt x="864565" y="446938"/>
                  </a:lnTo>
                  <a:lnTo>
                    <a:pt x="864565" y="598665"/>
                  </a:lnTo>
                  <a:lnTo>
                    <a:pt x="862939" y="650151"/>
                  </a:lnTo>
                  <a:lnTo>
                    <a:pt x="855497" y="688771"/>
                  </a:lnTo>
                  <a:lnTo>
                    <a:pt x="836320" y="727570"/>
                  </a:lnTo>
                  <a:lnTo>
                    <a:pt x="789444" y="741502"/>
                  </a:lnTo>
                  <a:lnTo>
                    <a:pt x="762368" y="739838"/>
                  </a:lnTo>
                  <a:lnTo>
                    <a:pt x="708037" y="695439"/>
                  </a:lnTo>
                  <a:lnTo>
                    <a:pt x="612254" y="582282"/>
                  </a:lnTo>
                  <a:lnTo>
                    <a:pt x="571601" y="524954"/>
                  </a:lnTo>
                  <a:lnTo>
                    <a:pt x="555815" y="479920"/>
                  </a:lnTo>
                  <a:lnTo>
                    <a:pt x="557898" y="446189"/>
                  </a:lnTo>
                  <a:lnTo>
                    <a:pt x="570826" y="422783"/>
                  </a:lnTo>
                  <a:lnTo>
                    <a:pt x="587629" y="408698"/>
                  </a:lnTo>
                  <a:lnTo>
                    <a:pt x="601268" y="402945"/>
                  </a:lnTo>
                  <a:lnTo>
                    <a:pt x="613575" y="403948"/>
                  </a:lnTo>
                  <a:lnTo>
                    <a:pt x="621665" y="409930"/>
                  </a:lnTo>
                  <a:lnTo>
                    <a:pt x="626110" y="416636"/>
                  </a:lnTo>
                  <a:lnTo>
                    <a:pt x="627468" y="419823"/>
                  </a:lnTo>
                  <a:lnTo>
                    <a:pt x="646518" y="407543"/>
                  </a:lnTo>
                  <a:lnTo>
                    <a:pt x="655789" y="402945"/>
                  </a:lnTo>
                  <a:lnTo>
                    <a:pt x="657631" y="402031"/>
                  </a:lnTo>
                  <a:lnTo>
                    <a:pt x="665149" y="402031"/>
                  </a:lnTo>
                  <a:lnTo>
                    <a:pt x="673125" y="406120"/>
                  </a:lnTo>
                  <a:lnTo>
                    <a:pt x="684199" y="407416"/>
                  </a:lnTo>
                  <a:lnTo>
                    <a:pt x="695464" y="401980"/>
                  </a:lnTo>
                  <a:lnTo>
                    <a:pt x="697623" y="400939"/>
                  </a:lnTo>
                  <a:lnTo>
                    <a:pt x="713105" y="388556"/>
                  </a:lnTo>
                  <a:lnTo>
                    <a:pt x="721728" y="380352"/>
                  </a:lnTo>
                  <a:lnTo>
                    <a:pt x="730351" y="372135"/>
                  </a:lnTo>
                  <a:lnTo>
                    <a:pt x="744131" y="362902"/>
                  </a:lnTo>
                  <a:lnTo>
                    <a:pt x="751420" y="365213"/>
                  </a:lnTo>
                  <a:lnTo>
                    <a:pt x="755167" y="370611"/>
                  </a:lnTo>
                  <a:lnTo>
                    <a:pt x="758380" y="370636"/>
                  </a:lnTo>
                  <a:lnTo>
                    <a:pt x="764171" y="364731"/>
                  </a:lnTo>
                  <a:lnTo>
                    <a:pt x="766559" y="362902"/>
                  </a:lnTo>
                  <a:lnTo>
                    <a:pt x="771817" y="358851"/>
                  </a:lnTo>
                  <a:lnTo>
                    <a:pt x="778471" y="354342"/>
                  </a:lnTo>
                  <a:lnTo>
                    <a:pt x="781316" y="352552"/>
                  </a:lnTo>
                  <a:lnTo>
                    <a:pt x="803313" y="369862"/>
                  </a:lnTo>
                  <a:lnTo>
                    <a:pt x="830897" y="433311"/>
                  </a:lnTo>
                  <a:lnTo>
                    <a:pt x="845896" y="482638"/>
                  </a:lnTo>
                  <a:lnTo>
                    <a:pt x="859256" y="540702"/>
                  </a:lnTo>
                  <a:lnTo>
                    <a:pt x="864565" y="598665"/>
                  </a:lnTo>
                  <a:lnTo>
                    <a:pt x="864565" y="446938"/>
                  </a:lnTo>
                  <a:lnTo>
                    <a:pt x="849566" y="397865"/>
                  </a:lnTo>
                  <a:lnTo>
                    <a:pt x="831062" y="353796"/>
                  </a:lnTo>
                  <a:lnTo>
                    <a:pt x="830300" y="352552"/>
                  </a:lnTo>
                  <a:lnTo>
                    <a:pt x="809650" y="318757"/>
                  </a:lnTo>
                  <a:lnTo>
                    <a:pt x="791527" y="301269"/>
                  </a:lnTo>
                  <a:lnTo>
                    <a:pt x="785545" y="295516"/>
                  </a:lnTo>
                  <a:lnTo>
                    <a:pt x="737285" y="272554"/>
                  </a:lnTo>
                  <a:lnTo>
                    <a:pt x="710095" y="268414"/>
                  </a:lnTo>
                  <a:lnTo>
                    <a:pt x="710095" y="330047"/>
                  </a:lnTo>
                  <a:lnTo>
                    <a:pt x="705218" y="340220"/>
                  </a:lnTo>
                  <a:lnTo>
                    <a:pt x="690549" y="352615"/>
                  </a:lnTo>
                  <a:lnTo>
                    <a:pt x="667334" y="367715"/>
                  </a:lnTo>
                  <a:lnTo>
                    <a:pt x="639686" y="379095"/>
                  </a:lnTo>
                  <a:lnTo>
                    <a:pt x="611771" y="380352"/>
                  </a:lnTo>
                  <a:lnTo>
                    <a:pt x="606209" y="376428"/>
                  </a:lnTo>
                  <a:lnTo>
                    <a:pt x="607364" y="370039"/>
                  </a:lnTo>
                  <a:lnTo>
                    <a:pt x="616458" y="364274"/>
                  </a:lnTo>
                  <a:lnTo>
                    <a:pt x="623824" y="363461"/>
                  </a:lnTo>
                  <a:lnTo>
                    <a:pt x="634707" y="362254"/>
                  </a:lnTo>
                  <a:lnTo>
                    <a:pt x="654964" y="359130"/>
                  </a:lnTo>
                  <a:lnTo>
                    <a:pt x="669912" y="350354"/>
                  </a:lnTo>
                  <a:lnTo>
                    <a:pt x="680529" y="339445"/>
                  </a:lnTo>
                  <a:lnTo>
                    <a:pt x="687793" y="329895"/>
                  </a:lnTo>
                  <a:lnTo>
                    <a:pt x="641604" y="354520"/>
                  </a:lnTo>
                  <a:lnTo>
                    <a:pt x="615264" y="363461"/>
                  </a:lnTo>
                  <a:lnTo>
                    <a:pt x="598932" y="357378"/>
                  </a:lnTo>
                  <a:lnTo>
                    <a:pt x="582752" y="336918"/>
                  </a:lnTo>
                  <a:lnTo>
                    <a:pt x="574929" y="317195"/>
                  </a:lnTo>
                  <a:lnTo>
                    <a:pt x="584098" y="309613"/>
                  </a:lnTo>
                  <a:lnTo>
                    <a:pt x="601040" y="309245"/>
                  </a:lnTo>
                  <a:lnTo>
                    <a:pt x="616508" y="311213"/>
                  </a:lnTo>
                  <a:lnTo>
                    <a:pt x="630339" y="309791"/>
                  </a:lnTo>
                  <a:lnTo>
                    <a:pt x="632345" y="309245"/>
                  </a:lnTo>
                  <a:lnTo>
                    <a:pt x="647293" y="305181"/>
                  </a:lnTo>
                  <a:lnTo>
                    <a:pt x="665607" y="301269"/>
                  </a:lnTo>
                  <a:lnTo>
                    <a:pt x="683501" y="302006"/>
                  </a:lnTo>
                  <a:lnTo>
                    <a:pt x="698207" y="308749"/>
                  </a:lnTo>
                  <a:lnTo>
                    <a:pt x="707415" y="318833"/>
                  </a:lnTo>
                  <a:lnTo>
                    <a:pt x="710095" y="330047"/>
                  </a:lnTo>
                  <a:lnTo>
                    <a:pt x="710095" y="268414"/>
                  </a:lnTo>
                  <a:lnTo>
                    <a:pt x="704151" y="267500"/>
                  </a:lnTo>
                  <a:lnTo>
                    <a:pt x="682167" y="265201"/>
                  </a:lnTo>
                  <a:lnTo>
                    <a:pt x="672426" y="255536"/>
                  </a:lnTo>
                  <a:lnTo>
                    <a:pt x="667385" y="250532"/>
                  </a:lnTo>
                  <a:lnTo>
                    <a:pt x="656729" y="228193"/>
                  </a:lnTo>
                  <a:lnTo>
                    <a:pt x="638911" y="193827"/>
                  </a:lnTo>
                  <a:lnTo>
                    <a:pt x="630428" y="179730"/>
                  </a:lnTo>
                  <a:lnTo>
                    <a:pt x="630428" y="237934"/>
                  </a:lnTo>
                  <a:lnTo>
                    <a:pt x="625690" y="246646"/>
                  </a:lnTo>
                  <a:lnTo>
                    <a:pt x="620255" y="254203"/>
                  </a:lnTo>
                  <a:lnTo>
                    <a:pt x="613892" y="255536"/>
                  </a:lnTo>
                  <a:lnTo>
                    <a:pt x="602361" y="239877"/>
                  </a:lnTo>
                  <a:lnTo>
                    <a:pt x="581444" y="196456"/>
                  </a:lnTo>
                  <a:lnTo>
                    <a:pt x="546938" y="114490"/>
                  </a:lnTo>
                  <a:lnTo>
                    <a:pt x="598436" y="184238"/>
                  </a:lnTo>
                  <a:lnTo>
                    <a:pt x="623811" y="221259"/>
                  </a:lnTo>
                  <a:lnTo>
                    <a:pt x="630428" y="237934"/>
                  </a:lnTo>
                  <a:lnTo>
                    <a:pt x="630428" y="179730"/>
                  </a:lnTo>
                  <a:lnTo>
                    <a:pt x="613740" y="151993"/>
                  </a:lnTo>
                  <a:lnTo>
                    <a:pt x="586257" y="114490"/>
                  </a:lnTo>
                  <a:lnTo>
                    <a:pt x="580986" y="107289"/>
                  </a:lnTo>
                  <a:lnTo>
                    <a:pt x="540461" y="64287"/>
                  </a:lnTo>
                  <a:lnTo>
                    <a:pt x="491947" y="27571"/>
                  </a:lnTo>
                  <a:lnTo>
                    <a:pt x="446468" y="6832"/>
                  </a:lnTo>
                  <a:lnTo>
                    <a:pt x="450748" y="0"/>
                  </a:lnTo>
                  <a:lnTo>
                    <a:pt x="441236" y="4445"/>
                  </a:lnTo>
                  <a:lnTo>
                    <a:pt x="435254" y="1701"/>
                  </a:lnTo>
                  <a:lnTo>
                    <a:pt x="437959" y="5969"/>
                  </a:lnTo>
                  <a:lnTo>
                    <a:pt x="394258" y="26339"/>
                  </a:lnTo>
                  <a:lnTo>
                    <a:pt x="346049" y="63461"/>
                  </a:lnTo>
                  <a:lnTo>
                    <a:pt x="312966" y="99161"/>
                  </a:lnTo>
                  <a:lnTo>
                    <a:pt x="312966" y="155587"/>
                  </a:lnTo>
                  <a:lnTo>
                    <a:pt x="280619" y="238442"/>
                  </a:lnTo>
                  <a:lnTo>
                    <a:pt x="260870" y="282397"/>
                  </a:lnTo>
                  <a:lnTo>
                    <a:pt x="249745" y="298348"/>
                  </a:lnTo>
                  <a:lnTo>
                    <a:pt x="243344" y="297167"/>
                  </a:lnTo>
                  <a:lnTo>
                    <a:pt x="237718" y="289750"/>
                  </a:lnTo>
                  <a:lnTo>
                    <a:pt x="244868" y="263931"/>
                  </a:lnTo>
                  <a:lnTo>
                    <a:pt x="271246" y="218351"/>
                  </a:lnTo>
                  <a:lnTo>
                    <a:pt x="299669" y="174929"/>
                  </a:lnTo>
                  <a:lnTo>
                    <a:pt x="312966" y="155587"/>
                  </a:lnTo>
                  <a:lnTo>
                    <a:pt x="312966" y="99161"/>
                  </a:lnTo>
                  <a:lnTo>
                    <a:pt x="273507" y="151777"/>
                  </a:lnTo>
                  <a:lnTo>
                    <a:pt x="248678" y="193802"/>
                  </a:lnTo>
                  <a:lnTo>
                    <a:pt x="231140" y="228320"/>
                  </a:lnTo>
                  <a:lnTo>
                    <a:pt x="220675" y="250748"/>
                  </a:lnTo>
                  <a:lnTo>
                    <a:pt x="206019" y="265531"/>
                  </a:lnTo>
                  <a:lnTo>
                    <a:pt x="150952" y="273329"/>
                  </a:lnTo>
                  <a:lnTo>
                    <a:pt x="102882" y="296697"/>
                  </a:lnTo>
                  <a:lnTo>
                    <a:pt x="57848" y="355346"/>
                  </a:lnTo>
                  <a:lnTo>
                    <a:pt x="39712" y="399567"/>
                  </a:lnTo>
                  <a:lnTo>
                    <a:pt x="24739" y="450049"/>
                  </a:lnTo>
                  <a:lnTo>
                    <a:pt x="13093" y="504037"/>
                  </a:lnTo>
                  <a:lnTo>
                    <a:pt x="4978" y="558761"/>
                  </a:lnTo>
                  <a:lnTo>
                    <a:pt x="546" y="611479"/>
                  </a:lnTo>
                  <a:lnTo>
                    <a:pt x="0" y="659422"/>
                  </a:lnTo>
                  <a:lnTo>
                    <a:pt x="3492" y="699833"/>
                  </a:lnTo>
                  <a:lnTo>
                    <a:pt x="29273" y="758710"/>
                  </a:lnTo>
                  <a:lnTo>
                    <a:pt x="69672" y="783767"/>
                  </a:lnTo>
                  <a:lnTo>
                    <a:pt x="106934" y="788720"/>
                  </a:lnTo>
                  <a:lnTo>
                    <a:pt x="123291" y="787323"/>
                  </a:lnTo>
                  <a:lnTo>
                    <a:pt x="150152" y="777468"/>
                  </a:lnTo>
                  <a:lnTo>
                    <a:pt x="180187" y="755599"/>
                  </a:lnTo>
                  <a:lnTo>
                    <a:pt x="191160" y="744804"/>
                  </a:lnTo>
                  <a:lnTo>
                    <a:pt x="212140" y="724166"/>
                  </a:lnTo>
                  <a:lnTo>
                    <a:pt x="244703" y="685647"/>
                  </a:lnTo>
                  <a:lnTo>
                    <a:pt x="276606" y="642493"/>
                  </a:lnTo>
                  <a:lnTo>
                    <a:pt x="306552" y="597179"/>
                  </a:lnTo>
                  <a:lnTo>
                    <a:pt x="333273" y="552183"/>
                  </a:lnTo>
                  <a:lnTo>
                    <a:pt x="355473" y="509955"/>
                  </a:lnTo>
                  <a:lnTo>
                    <a:pt x="374116" y="449491"/>
                  </a:lnTo>
                  <a:lnTo>
                    <a:pt x="372529" y="403352"/>
                  </a:lnTo>
                  <a:lnTo>
                    <a:pt x="358622" y="355790"/>
                  </a:lnTo>
                  <a:lnTo>
                    <a:pt x="335153" y="313359"/>
                  </a:lnTo>
                  <a:lnTo>
                    <a:pt x="328460" y="304190"/>
                  </a:lnTo>
                  <a:lnTo>
                    <a:pt x="328460" y="478015"/>
                  </a:lnTo>
                  <a:lnTo>
                    <a:pt x="319011" y="522846"/>
                  </a:lnTo>
                  <a:lnTo>
                    <a:pt x="281940" y="580986"/>
                  </a:lnTo>
                  <a:lnTo>
                    <a:pt x="189153" y="696633"/>
                  </a:lnTo>
                  <a:lnTo>
                    <a:pt x="160693" y="727138"/>
                  </a:lnTo>
                  <a:lnTo>
                    <a:pt x="108991" y="744804"/>
                  </a:lnTo>
                  <a:lnTo>
                    <a:pt x="79209" y="740067"/>
                  </a:lnTo>
                  <a:lnTo>
                    <a:pt x="41567" y="693839"/>
                  </a:lnTo>
                  <a:lnTo>
                    <a:pt x="33108" y="655421"/>
                  </a:lnTo>
                  <a:lnTo>
                    <a:pt x="30137" y="603999"/>
                  </a:lnTo>
                  <a:lnTo>
                    <a:pt x="33921" y="545909"/>
                  </a:lnTo>
                  <a:lnTo>
                    <a:pt x="45758" y="487514"/>
                  </a:lnTo>
                  <a:lnTo>
                    <a:pt x="59448" y="437819"/>
                  </a:lnTo>
                  <a:lnTo>
                    <a:pt x="71107" y="400443"/>
                  </a:lnTo>
                  <a:lnTo>
                    <a:pt x="106895" y="355790"/>
                  </a:lnTo>
                  <a:lnTo>
                    <a:pt x="146164" y="356311"/>
                  </a:lnTo>
                  <a:lnTo>
                    <a:pt x="158191" y="368388"/>
                  </a:lnTo>
                  <a:lnTo>
                    <a:pt x="158927" y="385787"/>
                  </a:lnTo>
                  <a:lnTo>
                    <a:pt x="157111" y="402450"/>
                  </a:lnTo>
                  <a:lnTo>
                    <a:pt x="161544" y="412330"/>
                  </a:lnTo>
                  <a:lnTo>
                    <a:pt x="183299" y="421144"/>
                  </a:lnTo>
                  <a:lnTo>
                    <a:pt x="208648" y="430885"/>
                  </a:lnTo>
                  <a:lnTo>
                    <a:pt x="238442" y="442010"/>
                  </a:lnTo>
                  <a:lnTo>
                    <a:pt x="240144" y="418528"/>
                  </a:lnTo>
                  <a:lnTo>
                    <a:pt x="243001" y="406806"/>
                  </a:lnTo>
                  <a:lnTo>
                    <a:pt x="249072" y="403352"/>
                  </a:lnTo>
                  <a:lnTo>
                    <a:pt x="260413" y="404647"/>
                  </a:lnTo>
                  <a:lnTo>
                    <a:pt x="276263" y="409803"/>
                  </a:lnTo>
                  <a:lnTo>
                    <a:pt x="298564" y="422846"/>
                  </a:lnTo>
                  <a:lnTo>
                    <a:pt x="318808" y="445135"/>
                  </a:lnTo>
                  <a:lnTo>
                    <a:pt x="328460" y="478015"/>
                  </a:lnTo>
                  <a:lnTo>
                    <a:pt x="328460" y="304190"/>
                  </a:lnTo>
                  <a:lnTo>
                    <a:pt x="324205" y="298348"/>
                  </a:lnTo>
                  <a:lnTo>
                    <a:pt x="313855" y="284162"/>
                  </a:lnTo>
                  <a:lnTo>
                    <a:pt x="316826" y="230632"/>
                  </a:lnTo>
                  <a:lnTo>
                    <a:pt x="352691" y="155587"/>
                  </a:lnTo>
                  <a:lnTo>
                    <a:pt x="353733" y="153416"/>
                  </a:lnTo>
                  <a:lnTo>
                    <a:pt x="396494" y="83985"/>
                  </a:lnTo>
                  <a:lnTo>
                    <a:pt x="416991" y="53848"/>
                  </a:lnTo>
                  <a:lnTo>
                    <a:pt x="442531" y="13106"/>
                  </a:lnTo>
                  <a:lnTo>
                    <a:pt x="469455" y="55270"/>
                  </a:lnTo>
                  <a:lnTo>
                    <a:pt x="547509" y="164388"/>
                  </a:lnTo>
                  <a:lnTo>
                    <a:pt x="584479" y="224663"/>
                  </a:lnTo>
                  <a:lnTo>
                    <a:pt x="590181" y="257606"/>
                  </a:lnTo>
                  <a:lnTo>
                    <a:pt x="574484" y="284721"/>
                  </a:lnTo>
                  <a:lnTo>
                    <a:pt x="553427" y="314096"/>
                  </a:lnTo>
                  <a:lnTo>
                    <a:pt x="531926" y="351777"/>
                  </a:lnTo>
                  <a:lnTo>
                    <a:pt x="516966" y="397383"/>
                  </a:lnTo>
                  <a:lnTo>
                    <a:pt x="515569" y="450545"/>
                  </a:lnTo>
                  <a:lnTo>
                    <a:pt x="534708" y="510857"/>
                  </a:lnTo>
                  <a:lnTo>
                    <a:pt x="557263" y="552894"/>
                  </a:lnTo>
                  <a:lnTo>
                    <a:pt x="584352" y="597674"/>
                  </a:lnTo>
                  <a:lnTo>
                    <a:pt x="614680" y="642734"/>
                  </a:lnTo>
                  <a:lnTo>
                    <a:pt x="646938" y="685622"/>
                  </a:lnTo>
                  <a:lnTo>
                    <a:pt x="679831" y="723874"/>
                  </a:lnTo>
                  <a:lnTo>
                    <a:pt x="712038" y="755040"/>
                  </a:lnTo>
                  <a:lnTo>
                    <a:pt x="769188" y="786295"/>
                  </a:lnTo>
                  <a:lnTo>
                    <a:pt x="829094" y="795502"/>
                  </a:lnTo>
                  <a:lnTo>
                    <a:pt x="861479" y="789343"/>
                  </a:lnTo>
                  <a:lnTo>
                    <a:pt x="877468" y="759548"/>
                  </a:lnTo>
                  <a:lnTo>
                    <a:pt x="880630" y="741502"/>
                  </a:lnTo>
                  <a:lnTo>
                    <a:pt x="888263" y="697814"/>
                  </a:lnTo>
                  <a:lnTo>
                    <a:pt x="891425" y="657377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99145" y="3090626"/>
              <a:ext cx="1625600" cy="1100455"/>
            </a:xfrm>
            <a:custGeom>
              <a:avLst/>
              <a:gdLst/>
              <a:ahLst/>
              <a:cxnLst/>
              <a:rect l="l" t="t" r="r" b="b"/>
              <a:pathLst>
                <a:path w="1625600" h="1100454">
                  <a:moveTo>
                    <a:pt x="45288" y="0"/>
                  </a:moveTo>
                  <a:lnTo>
                    <a:pt x="37096" y="1511"/>
                  </a:lnTo>
                  <a:lnTo>
                    <a:pt x="28917" y="13373"/>
                  </a:lnTo>
                  <a:lnTo>
                    <a:pt x="30429" y="21564"/>
                  </a:lnTo>
                  <a:lnTo>
                    <a:pt x="799884" y="556107"/>
                  </a:lnTo>
                  <a:lnTo>
                    <a:pt x="1828" y="1069454"/>
                  </a:lnTo>
                  <a:lnTo>
                    <a:pt x="0" y="1077569"/>
                  </a:lnTo>
                  <a:lnTo>
                    <a:pt x="7708" y="1089736"/>
                  </a:lnTo>
                  <a:lnTo>
                    <a:pt x="15836" y="1091552"/>
                  </a:lnTo>
                  <a:lnTo>
                    <a:pt x="823328" y="572249"/>
                  </a:lnTo>
                  <a:lnTo>
                    <a:pt x="1588782" y="1099946"/>
                  </a:lnTo>
                  <a:lnTo>
                    <a:pt x="1596974" y="1098435"/>
                  </a:lnTo>
                  <a:lnTo>
                    <a:pt x="1605153" y="1086573"/>
                  </a:lnTo>
                  <a:lnTo>
                    <a:pt x="1603641" y="1078382"/>
                  </a:lnTo>
                  <a:lnTo>
                    <a:pt x="847369" y="557021"/>
                  </a:lnTo>
                  <a:lnTo>
                    <a:pt x="1623453" y="65658"/>
                  </a:lnTo>
                  <a:lnTo>
                    <a:pt x="1625295" y="57530"/>
                  </a:lnTo>
                  <a:lnTo>
                    <a:pt x="1621434" y="51447"/>
                  </a:lnTo>
                  <a:lnTo>
                    <a:pt x="1617573" y="45364"/>
                  </a:lnTo>
                  <a:lnTo>
                    <a:pt x="1609458" y="43535"/>
                  </a:lnTo>
                  <a:lnTo>
                    <a:pt x="823937" y="540867"/>
                  </a:lnTo>
                  <a:lnTo>
                    <a:pt x="45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99145" y="3090626"/>
              <a:ext cx="1625600" cy="1100455"/>
            </a:xfrm>
            <a:custGeom>
              <a:avLst/>
              <a:gdLst/>
              <a:ahLst/>
              <a:cxnLst/>
              <a:rect l="l" t="t" r="r" b="b"/>
              <a:pathLst>
                <a:path w="1625600" h="1100454">
                  <a:moveTo>
                    <a:pt x="45288" y="0"/>
                  </a:moveTo>
                  <a:lnTo>
                    <a:pt x="37096" y="1511"/>
                  </a:lnTo>
                  <a:lnTo>
                    <a:pt x="28917" y="13373"/>
                  </a:lnTo>
                  <a:lnTo>
                    <a:pt x="30429" y="21564"/>
                  </a:lnTo>
                  <a:lnTo>
                    <a:pt x="799884" y="556107"/>
                  </a:lnTo>
                  <a:lnTo>
                    <a:pt x="1828" y="1069454"/>
                  </a:lnTo>
                  <a:lnTo>
                    <a:pt x="0" y="1077569"/>
                  </a:lnTo>
                  <a:lnTo>
                    <a:pt x="7708" y="1089736"/>
                  </a:lnTo>
                  <a:lnTo>
                    <a:pt x="15836" y="1091552"/>
                  </a:lnTo>
                  <a:lnTo>
                    <a:pt x="823328" y="572249"/>
                  </a:lnTo>
                  <a:lnTo>
                    <a:pt x="1588782" y="1099946"/>
                  </a:lnTo>
                  <a:lnTo>
                    <a:pt x="1596974" y="1098435"/>
                  </a:lnTo>
                  <a:lnTo>
                    <a:pt x="1605153" y="1086573"/>
                  </a:lnTo>
                  <a:lnTo>
                    <a:pt x="1603641" y="1078382"/>
                  </a:lnTo>
                  <a:lnTo>
                    <a:pt x="847369" y="557021"/>
                  </a:lnTo>
                  <a:lnTo>
                    <a:pt x="1623453" y="65658"/>
                  </a:lnTo>
                  <a:lnTo>
                    <a:pt x="1625295" y="57530"/>
                  </a:lnTo>
                  <a:lnTo>
                    <a:pt x="1621434" y="51447"/>
                  </a:lnTo>
                  <a:lnTo>
                    <a:pt x="1617573" y="45364"/>
                  </a:lnTo>
                  <a:lnTo>
                    <a:pt x="1609458" y="43535"/>
                  </a:lnTo>
                  <a:lnTo>
                    <a:pt x="823937" y="540867"/>
                  </a:lnTo>
                  <a:lnTo>
                    <a:pt x="45288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99145" y="3090626"/>
              <a:ext cx="1625600" cy="1100455"/>
            </a:xfrm>
            <a:custGeom>
              <a:avLst/>
              <a:gdLst/>
              <a:ahLst/>
              <a:cxnLst/>
              <a:rect l="l" t="t" r="r" b="b"/>
              <a:pathLst>
                <a:path w="1625600" h="1100454">
                  <a:moveTo>
                    <a:pt x="1621434" y="51447"/>
                  </a:moveTo>
                  <a:lnTo>
                    <a:pt x="1617573" y="45364"/>
                  </a:lnTo>
                  <a:lnTo>
                    <a:pt x="1609458" y="43535"/>
                  </a:lnTo>
                  <a:lnTo>
                    <a:pt x="1603375" y="47383"/>
                  </a:lnTo>
                  <a:lnTo>
                    <a:pt x="823937" y="540867"/>
                  </a:lnTo>
                  <a:lnTo>
                    <a:pt x="51219" y="4089"/>
                  </a:lnTo>
                  <a:lnTo>
                    <a:pt x="45288" y="0"/>
                  </a:lnTo>
                  <a:lnTo>
                    <a:pt x="37096" y="1511"/>
                  </a:lnTo>
                  <a:lnTo>
                    <a:pt x="33019" y="7442"/>
                  </a:lnTo>
                  <a:lnTo>
                    <a:pt x="28917" y="13373"/>
                  </a:lnTo>
                  <a:lnTo>
                    <a:pt x="30429" y="21564"/>
                  </a:lnTo>
                  <a:lnTo>
                    <a:pt x="36360" y="25653"/>
                  </a:lnTo>
                  <a:lnTo>
                    <a:pt x="799884" y="556107"/>
                  </a:lnTo>
                  <a:lnTo>
                    <a:pt x="7912" y="1065593"/>
                  </a:lnTo>
                  <a:lnTo>
                    <a:pt x="1828" y="1069454"/>
                  </a:lnTo>
                  <a:lnTo>
                    <a:pt x="0" y="1077569"/>
                  </a:lnTo>
                  <a:lnTo>
                    <a:pt x="3848" y="1083652"/>
                  </a:lnTo>
                  <a:lnTo>
                    <a:pt x="7708" y="1089736"/>
                  </a:lnTo>
                  <a:lnTo>
                    <a:pt x="15836" y="1091552"/>
                  </a:lnTo>
                  <a:lnTo>
                    <a:pt x="21920" y="1087704"/>
                  </a:lnTo>
                  <a:lnTo>
                    <a:pt x="823328" y="572249"/>
                  </a:lnTo>
                  <a:lnTo>
                    <a:pt x="1582851" y="1095844"/>
                  </a:lnTo>
                  <a:lnTo>
                    <a:pt x="1588782" y="1099946"/>
                  </a:lnTo>
                  <a:lnTo>
                    <a:pt x="1596974" y="1098435"/>
                  </a:lnTo>
                  <a:lnTo>
                    <a:pt x="1601063" y="1092492"/>
                  </a:lnTo>
                  <a:lnTo>
                    <a:pt x="1605153" y="1086573"/>
                  </a:lnTo>
                  <a:lnTo>
                    <a:pt x="1603641" y="1078382"/>
                  </a:lnTo>
                  <a:lnTo>
                    <a:pt x="1597710" y="1074280"/>
                  </a:lnTo>
                  <a:lnTo>
                    <a:pt x="847369" y="557021"/>
                  </a:lnTo>
                  <a:lnTo>
                    <a:pt x="1617383" y="69507"/>
                  </a:lnTo>
                  <a:lnTo>
                    <a:pt x="1623453" y="65658"/>
                  </a:lnTo>
                  <a:lnTo>
                    <a:pt x="1625295" y="57530"/>
                  </a:lnTo>
                  <a:lnTo>
                    <a:pt x="1621434" y="51447"/>
                  </a:lnTo>
                  <a:close/>
                </a:path>
              </a:pathLst>
            </a:custGeom>
            <a:ln w="8763">
              <a:solidFill>
                <a:srgbClr val="94723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4907" y="2801642"/>
              <a:ext cx="245745" cy="505459"/>
            </a:xfrm>
            <a:custGeom>
              <a:avLst/>
              <a:gdLst/>
              <a:ahLst/>
              <a:cxnLst/>
              <a:rect l="l" t="t" r="r" b="b"/>
              <a:pathLst>
                <a:path w="245744" h="505460">
                  <a:moveTo>
                    <a:pt x="2946" y="0"/>
                  </a:moveTo>
                  <a:lnTo>
                    <a:pt x="46938" y="3540"/>
                  </a:lnTo>
                  <a:lnTo>
                    <a:pt x="88184" y="15387"/>
                  </a:lnTo>
                  <a:lnTo>
                    <a:pt x="126036" y="34651"/>
                  </a:lnTo>
                  <a:lnTo>
                    <a:pt x="159844" y="60440"/>
                  </a:lnTo>
                  <a:lnTo>
                    <a:pt x="188960" y="91865"/>
                  </a:lnTo>
                  <a:lnTo>
                    <a:pt x="212736" y="128035"/>
                  </a:lnTo>
                  <a:lnTo>
                    <a:pt x="230521" y="168059"/>
                  </a:lnTo>
                  <a:lnTo>
                    <a:pt x="241669" y="211047"/>
                  </a:lnTo>
                  <a:lnTo>
                    <a:pt x="245529" y="256108"/>
                  </a:lnTo>
                  <a:lnTo>
                    <a:pt x="240541" y="306247"/>
                  </a:lnTo>
                  <a:lnTo>
                    <a:pt x="226235" y="352946"/>
                  </a:lnTo>
                  <a:lnTo>
                    <a:pt x="203598" y="395205"/>
                  </a:lnTo>
                  <a:lnTo>
                    <a:pt x="173618" y="432023"/>
                  </a:lnTo>
                  <a:lnTo>
                    <a:pt x="137281" y="462401"/>
                  </a:lnTo>
                  <a:lnTo>
                    <a:pt x="95574" y="485338"/>
                  </a:lnTo>
                  <a:lnTo>
                    <a:pt x="49485" y="499834"/>
                  </a:lnTo>
                  <a:lnTo>
                    <a:pt x="0" y="504888"/>
                  </a:lnTo>
                </a:path>
              </a:pathLst>
            </a:custGeom>
            <a:ln w="26288">
              <a:solidFill>
                <a:srgbClr val="94723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1384" y="2797549"/>
              <a:ext cx="27305" cy="1813560"/>
            </a:xfrm>
            <a:custGeom>
              <a:avLst/>
              <a:gdLst/>
              <a:ahLst/>
              <a:cxnLst/>
              <a:rect l="l" t="t" r="r" b="b"/>
              <a:pathLst>
                <a:path w="27305" h="1813560">
                  <a:moveTo>
                    <a:pt x="21640" y="25"/>
                  </a:moveTo>
                  <a:lnTo>
                    <a:pt x="8089" y="0"/>
                  </a:lnTo>
                  <a:lnTo>
                    <a:pt x="2768" y="5308"/>
                  </a:lnTo>
                  <a:lnTo>
                    <a:pt x="0" y="1807603"/>
                  </a:lnTo>
                  <a:lnTo>
                    <a:pt x="5308" y="1812912"/>
                  </a:lnTo>
                  <a:lnTo>
                    <a:pt x="18846" y="1812937"/>
                  </a:lnTo>
                  <a:lnTo>
                    <a:pt x="24168" y="1807629"/>
                  </a:lnTo>
                  <a:lnTo>
                    <a:pt x="24180" y="1801139"/>
                  </a:lnTo>
                  <a:lnTo>
                    <a:pt x="26936" y="5346"/>
                  </a:lnTo>
                  <a:lnTo>
                    <a:pt x="21640" y="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1384" y="2797549"/>
              <a:ext cx="27305" cy="1813560"/>
            </a:xfrm>
            <a:custGeom>
              <a:avLst/>
              <a:gdLst/>
              <a:ahLst/>
              <a:cxnLst/>
              <a:rect l="l" t="t" r="r" b="b"/>
              <a:pathLst>
                <a:path w="27305" h="1813560">
                  <a:moveTo>
                    <a:pt x="21640" y="25"/>
                  </a:moveTo>
                  <a:lnTo>
                    <a:pt x="8089" y="0"/>
                  </a:lnTo>
                  <a:lnTo>
                    <a:pt x="2768" y="5308"/>
                  </a:lnTo>
                  <a:lnTo>
                    <a:pt x="0" y="1807603"/>
                  </a:lnTo>
                  <a:lnTo>
                    <a:pt x="5308" y="1812912"/>
                  </a:lnTo>
                  <a:lnTo>
                    <a:pt x="18846" y="1812937"/>
                  </a:lnTo>
                  <a:lnTo>
                    <a:pt x="24168" y="1807629"/>
                  </a:lnTo>
                  <a:lnTo>
                    <a:pt x="24180" y="1801139"/>
                  </a:lnTo>
                  <a:lnTo>
                    <a:pt x="26936" y="5346"/>
                  </a:lnTo>
                  <a:lnTo>
                    <a:pt x="21640" y="25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1384" y="2797549"/>
              <a:ext cx="27305" cy="1813560"/>
            </a:xfrm>
            <a:custGeom>
              <a:avLst/>
              <a:gdLst/>
              <a:ahLst/>
              <a:cxnLst/>
              <a:rect l="l" t="t" r="r" b="b"/>
              <a:pathLst>
                <a:path w="27305" h="1813560">
                  <a:moveTo>
                    <a:pt x="24180" y="1801139"/>
                  </a:moveTo>
                  <a:lnTo>
                    <a:pt x="26923" y="11836"/>
                  </a:lnTo>
                  <a:lnTo>
                    <a:pt x="26936" y="5346"/>
                  </a:lnTo>
                  <a:lnTo>
                    <a:pt x="21640" y="25"/>
                  </a:lnTo>
                  <a:lnTo>
                    <a:pt x="15138" y="12"/>
                  </a:lnTo>
                  <a:lnTo>
                    <a:pt x="14579" y="12"/>
                  </a:lnTo>
                  <a:lnTo>
                    <a:pt x="8089" y="0"/>
                  </a:lnTo>
                  <a:lnTo>
                    <a:pt x="2768" y="5308"/>
                  </a:lnTo>
                  <a:lnTo>
                    <a:pt x="2768" y="11798"/>
                  </a:lnTo>
                  <a:lnTo>
                    <a:pt x="12" y="1801101"/>
                  </a:lnTo>
                  <a:lnTo>
                    <a:pt x="0" y="1807603"/>
                  </a:lnTo>
                  <a:lnTo>
                    <a:pt x="5308" y="1812912"/>
                  </a:lnTo>
                  <a:lnTo>
                    <a:pt x="11798" y="1812937"/>
                  </a:lnTo>
                  <a:lnTo>
                    <a:pt x="12357" y="1812937"/>
                  </a:lnTo>
                  <a:lnTo>
                    <a:pt x="18846" y="1812937"/>
                  </a:lnTo>
                  <a:lnTo>
                    <a:pt x="24168" y="1807629"/>
                  </a:lnTo>
                  <a:lnTo>
                    <a:pt x="24180" y="1801139"/>
                  </a:lnTo>
                  <a:close/>
                </a:path>
              </a:pathLst>
            </a:custGeom>
            <a:ln w="8763">
              <a:solidFill>
                <a:srgbClr val="94723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13" y="-4704"/>
            <a:ext cx="10110787" cy="6810079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9988852" y="-4704"/>
            <a:ext cx="1354137" cy="6810079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n w="0"/>
              <a:solidFill>
                <a:schemeClr val="tx1">
                  <a:lumMod val="95000"/>
                  <a:lumOff val="5000"/>
                  <a:alpha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80402" y="67870"/>
            <a:ext cx="237283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(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요한복음 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2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장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: 1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절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,12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절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갈릴래아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지방 가나에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결혼식이 있었다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그 자리에는 예수가 자신의 어머니 성모 마리아와 제자들과 함께 가게 되었다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105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그런데 결혼식 피로연 중에 그만 포도주가 다 떨어지게 되어 하인들이 난감한 상황에 빠지게 된다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이를 알게 된 성모 마리아가 예수에게 이 사실을 알렸으나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예수는 그것이 자신과 무슨 상관이 있냐며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아직 자신의 때가 오지 않았다면서 이를 거절한다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하지만 성모 마리아가 하인들에게 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예수가 시키는 대로 하라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고 하자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예수는 하인들에게 물통에 물을 부은 후 그것을 그대로 손님들에게 내어주라고 명했다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하인들이 그대로 하자 놀랍게도 물이 포도주로 변해있었다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그것도 전에 마시던 것보다 더 질이 좋아서 연회를 책임진 사람이 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보통 좋은 술은 먼저 내놓고 나중에는 덜 좋은 술을 내놓는 법인데 아직도 좋은 술을 남겨뒀구려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!"</a:t>
            </a:r>
            <a:r>
              <a:rPr lang="ko-KR" altLang="en-US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하고 감탄했을 정도였다</a:t>
            </a:r>
            <a:r>
              <a:rPr lang="en-US" altLang="ko-KR" sz="10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319250" y="6821809"/>
            <a:ext cx="548512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The Wedding Feast at Cana 1563</a:t>
            </a: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년 파울로 </a:t>
            </a:r>
            <a:r>
              <a:rPr lang="ko-KR" altLang="en-US" sz="9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베로네세</a:t>
            </a: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9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루브르박물관</a:t>
            </a:r>
            <a:endParaRPr lang="en-US" altLang="ko-KR" sz="95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예수가 행하는 </a:t>
            </a:r>
            <a:r>
              <a:rPr lang="en-US" altLang="ko-KR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7</a:t>
            </a: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가지 </a:t>
            </a:r>
            <a:r>
              <a:rPr lang="ko-KR" altLang="en-US" sz="9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기적중</a:t>
            </a: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9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첫번째</a:t>
            </a: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기적을 </a:t>
            </a:r>
            <a:r>
              <a:rPr lang="ko-KR" altLang="en-US" sz="9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나타대는</a:t>
            </a: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물을 포도주로 바꾸는 기적을 </a:t>
            </a:r>
            <a:r>
              <a:rPr lang="ko-KR" altLang="en-US" sz="9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나타네는</a:t>
            </a:r>
            <a:r>
              <a:rPr lang="ko-KR" altLang="en-US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그림이다</a:t>
            </a:r>
            <a:r>
              <a:rPr lang="en-US" altLang="ko-KR" sz="9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ko-KR" altLang="en-US" sz="950" dirty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91" y="6916422"/>
            <a:ext cx="1109672" cy="60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0052050" cy="7107555"/>
            <a:chOff x="0" y="11"/>
            <a:chExt cx="10052050" cy="710755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10052050" cy="7107555"/>
            </a:xfrm>
            <a:custGeom>
              <a:avLst/>
              <a:gdLst/>
              <a:ahLst/>
              <a:cxnLst/>
              <a:rect l="l" t="t" r="r" b="b"/>
              <a:pathLst>
                <a:path w="10052050" h="7107555">
                  <a:moveTo>
                    <a:pt x="10052049" y="0"/>
                  </a:moveTo>
                  <a:lnTo>
                    <a:pt x="0" y="0"/>
                  </a:lnTo>
                  <a:lnTo>
                    <a:pt x="0" y="7107500"/>
                  </a:lnTo>
                  <a:lnTo>
                    <a:pt x="10052049" y="7107500"/>
                  </a:lnTo>
                  <a:lnTo>
                    <a:pt x="10052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"/>
              <a:ext cx="3384532" cy="292197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735170" y="276225"/>
            <a:ext cx="6020150" cy="883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l">
              <a:lnSpc>
                <a:spcPts val="6775"/>
              </a:lnSpc>
              <a:spcBef>
                <a:spcPts val="90"/>
              </a:spcBef>
            </a:pPr>
            <a:r>
              <a:rPr sz="4400" dirty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A</a:t>
            </a:r>
            <a:r>
              <a:rPr sz="4400" spc="-5" dirty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 </a:t>
            </a:r>
            <a:r>
              <a:rPr sz="4400" spc="-27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LE</a:t>
            </a:r>
            <a:r>
              <a:rPr sz="4400" spc="-40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G</a:t>
            </a:r>
            <a:r>
              <a:rPr sz="4400" spc="-484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E</a:t>
            </a:r>
            <a:r>
              <a:rPr sz="4400" spc="-34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N</a:t>
            </a:r>
            <a:r>
              <a:rPr sz="4400" spc="-665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D</a:t>
            </a:r>
            <a:r>
              <a:rPr sz="4400" spc="-245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A</a:t>
            </a:r>
            <a:r>
              <a:rPr sz="4400" spc="-819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R</a:t>
            </a:r>
            <a:r>
              <a:rPr sz="4400" spc="-27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Y</a:t>
            </a:r>
            <a:r>
              <a:rPr lang="en-US" sz="4400" spc="-27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 </a:t>
            </a:r>
            <a:r>
              <a:rPr sz="4400" spc="-575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S</a:t>
            </a:r>
            <a:r>
              <a:rPr sz="4400" spc="-37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T</a:t>
            </a:r>
            <a:r>
              <a:rPr sz="4400" spc="-30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O</a:t>
            </a:r>
            <a:r>
              <a:rPr sz="4400" spc="-850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R</a:t>
            </a:r>
            <a:r>
              <a:rPr sz="4400" spc="-815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Y</a:t>
            </a:r>
            <a:r>
              <a:rPr sz="4400" spc="-300" dirty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...</a:t>
            </a:r>
            <a:endParaRPr sz="4400" dirty="0">
              <a:latin typeface="감탄로드돋움체 Thin" pitchFamily="50" charset="-127"/>
              <a:ea typeface="감탄로드돋움체 Thin" pitchFamily="50" charset="-127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050" y="3046745"/>
            <a:ext cx="2636965" cy="1712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254"/>
              </a:spcBef>
            </a:pPr>
            <a:r>
              <a:rPr lang="en-US" altLang="ko-KR" sz="900" spc="-5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19</a:t>
            </a:r>
            <a:r>
              <a:rPr lang="ko-KR" altLang="en-US" sz="900" spc="-5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세기</a:t>
            </a:r>
            <a:r>
              <a:rPr lang="en-US" altLang="ko-KR" sz="900" spc="-5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, Cahors , 70,000</a:t>
            </a:r>
            <a:r>
              <a:rPr lang="ko-KR" altLang="en-US" sz="900" spc="-5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헥타르의 석회암 고원의 포도밭</a:t>
            </a:r>
            <a:endParaRPr sz="9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650" y="3724785"/>
            <a:ext cx="2516179" cy="1712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54"/>
              </a:spcBef>
            </a:pPr>
            <a:r>
              <a:rPr lang="en-US" altLang="ko-KR" sz="900" spc="-10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Les Roques  </a:t>
            </a:r>
            <a:r>
              <a:rPr lang="ko-KR" altLang="en-US" sz="900" spc="-10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테루아에서  자란 오래된  </a:t>
            </a:r>
            <a:r>
              <a:rPr lang="en-US" altLang="ko-KR" sz="900" spc="-10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Malbec  </a:t>
            </a:r>
            <a:r>
              <a:rPr lang="ko-KR" altLang="en-US" sz="900" spc="-10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포도나무</a:t>
            </a:r>
            <a:r>
              <a:rPr sz="650" i="1" spc="-10" dirty="0" smtClean="0">
                <a:solidFill>
                  <a:srgbClr val="947235"/>
                </a:solidFill>
                <a:latin typeface="Arial"/>
                <a:cs typeface="Arial"/>
              </a:rPr>
              <a:t>.</a:t>
            </a:r>
            <a:endParaRPr sz="65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1"/>
            <a:ext cx="16720184" cy="7107555"/>
            <a:chOff x="0" y="11"/>
            <a:chExt cx="16720184" cy="7107555"/>
          </a:xfrm>
        </p:grpSpPr>
        <p:sp>
          <p:nvSpPr>
            <p:cNvPr id="10" name="object 10"/>
            <p:cNvSpPr/>
            <p:nvPr/>
          </p:nvSpPr>
          <p:spPr>
            <a:xfrm>
              <a:off x="3175979" y="3794622"/>
              <a:ext cx="95885" cy="48260"/>
            </a:xfrm>
            <a:custGeom>
              <a:avLst/>
              <a:gdLst/>
              <a:ahLst/>
              <a:cxnLst/>
              <a:rect l="l" t="t" r="r" b="b"/>
              <a:pathLst>
                <a:path w="95885" h="48260">
                  <a:moveTo>
                    <a:pt x="95733" y="0"/>
                  </a:moveTo>
                  <a:lnTo>
                    <a:pt x="0" y="0"/>
                  </a:lnTo>
                  <a:lnTo>
                    <a:pt x="47866" y="47866"/>
                  </a:lnTo>
                  <a:lnTo>
                    <a:pt x="95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54510"/>
              <a:ext cx="3384532" cy="29530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78632" y="3091207"/>
              <a:ext cx="95885" cy="48260"/>
            </a:xfrm>
            <a:custGeom>
              <a:avLst/>
              <a:gdLst/>
              <a:ahLst/>
              <a:cxnLst/>
              <a:rect l="l" t="t" r="r" b="b"/>
              <a:pathLst>
                <a:path w="95885" h="48260">
                  <a:moveTo>
                    <a:pt x="47866" y="0"/>
                  </a:moveTo>
                  <a:lnTo>
                    <a:pt x="0" y="47866"/>
                  </a:lnTo>
                  <a:lnTo>
                    <a:pt x="95733" y="47866"/>
                  </a:lnTo>
                  <a:lnTo>
                    <a:pt x="47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52050" y="11"/>
              <a:ext cx="6668134" cy="7107555"/>
            </a:xfrm>
            <a:custGeom>
              <a:avLst/>
              <a:gdLst/>
              <a:ahLst/>
              <a:cxnLst/>
              <a:rect l="l" t="t" r="r" b="b"/>
              <a:pathLst>
                <a:path w="6668134" h="7107555">
                  <a:moveTo>
                    <a:pt x="6667517" y="0"/>
                  </a:moveTo>
                  <a:lnTo>
                    <a:pt x="0" y="0"/>
                  </a:lnTo>
                  <a:lnTo>
                    <a:pt x="0" y="7107500"/>
                  </a:lnTo>
                  <a:lnTo>
                    <a:pt x="6667517" y="7107500"/>
                  </a:lnTo>
                  <a:lnTo>
                    <a:pt x="6667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25123" y="1303288"/>
            <a:ext cx="6096350" cy="5185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19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세기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70,000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헥타르의 포도밭이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Causse Cadurcien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에 펼쳐져 있었습니다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Les Roques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의 </a:t>
            </a:r>
            <a:r>
              <a:rPr lang="ko-KR" altLang="en-US" sz="1100" dirty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떼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루아에서 자라는 오래된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Malbec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포도나무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ko-KR" sz="1100" dirty="0" smtClean="0">
              <a:solidFill>
                <a:srgbClr val="FFFFFF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ahoma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Malbec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는 기원전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1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세기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Virgile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에 의해 묘사된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Aminée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에서 유래하였으며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로마 제국 전역에서 최고의 와인을 만든 품종으로 유명했습니다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 Cahors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는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2000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년 이상 동안 이 포도 품종을 사용해 왔습니다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 Probus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황제의 명령으로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Gaul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에서 유일하게 다시 심어진 포도밭인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Cahors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는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François 1er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에 의해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＂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세상에서 가장 좋은 와인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＂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으로 여겨졌습니다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그는 우리 마을의 와인 재배자를 선택해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Fontainebleau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성에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Malbec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포도나무를 심게 했습니다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ko-KR" sz="1100" dirty="0" smtClean="0">
              <a:solidFill>
                <a:srgbClr val="FFFFFF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ahoma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Saint-Vincent Rive d’Olt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의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Causse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지역에 위치한 이 포도밭은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와인 재배자들의 수호성인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Saint-Vincent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에게 헌정된 마을에 자리하고 있으며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Les Roques de Cana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는 이 영광스러운 과거와 기독교적 가치를 기리기 위해 존재합니다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 1865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년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</a:t>
            </a:r>
            <a:r>
              <a:rPr lang="en-US" altLang="ko-KR" sz="1100" dirty="0" err="1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Phylloxera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라는 미세한 해충이 프랑스에 등장했고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12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년 후에는 프랑스 전역의 포도밭이 이 해충에 의해 휩쓸렸습니다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 Cahors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의 포도밭은 완전히 파괴되었습니다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ko-KR" sz="1100" dirty="0" smtClean="0">
              <a:solidFill>
                <a:srgbClr val="FFFFFF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ahoma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그럼에도 불구하고 와인 생산은 계속되었습니다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 1947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년 이후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Malbec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품종의 재발전과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1990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년대에 시작된 더 세밀하고 질 높은 접근법 덕분에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Cahors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의 와인 생산은 부활했습니다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altLang="ko-KR" sz="1100" dirty="0" smtClean="0">
              <a:solidFill>
                <a:srgbClr val="FFFFFF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ahoma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Les Roques de Cana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는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Martial </a:t>
            </a:r>
            <a:r>
              <a:rPr lang="en-US" altLang="ko-KR" sz="1100" dirty="0" err="1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Guiette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와 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24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명의 열정적인 동료들이 만든 </a:t>
            </a:r>
            <a:r>
              <a:rPr lang="ko-KR" altLang="en-US" sz="1100" dirty="0" err="1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와이너리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 로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현재 이 지역의 와인 생산에서 뛰어난 품질을 추구하는 상징이 되었습니다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.</a:t>
            </a:r>
            <a:endParaRPr lang="en-US" altLang="ko-KR" sz="1100" dirty="0">
              <a:solidFill>
                <a:srgbClr val="FFFFFF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19554" y="11"/>
            <a:ext cx="3384532" cy="710750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10709132" y="1159800"/>
            <a:ext cx="5674927" cy="611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Cahors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의 </a:t>
            </a:r>
            <a:r>
              <a:rPr lang="en-US" altLang="ko-KR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Causse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지역은 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Domaine de la </a:t>
            </a:r>
            <a:r>
              <a:rPr lang="en-US" altLang="ko-KR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Romanée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Conti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의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떼루아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와 함께 세계에서 가장 우수한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떼루아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로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손꼽힙니다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endParaRPr lang="en-US" altLang="ko-KR" sz="1100" spc="-1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imes New Roman"/>
            </a:endParaRP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Les Roques de Cana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의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떼루아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는 현재 의심할 여지 없이 그 중에서 가장 유명한 곳입니다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이 주장은 처음에는 특히 놀랍고 도발적으로 들릴 수 있지만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사실 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200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년 전만 해도 이는 명백한 사실이었으며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이 주장의 출처는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떼루아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전문가인 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Bourguignon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부부입니다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endParaRPr lang="en-US" altLang="ko-KR" sz="1100" spc="-1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imes New Roman"/>
            </a:endParaRP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이 부부는 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21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년 전에 세계 최초의 토양 분석 실험실인 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LAMS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를 설립하였으며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Domaine de la </a:t>
            </a:r>
            <a:r>
              <a:rPr lang="en-US" altLang="ko-KR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Romanée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Conti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의 재배를 책임졌습니다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 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그들은 토양 분석에 있어 뛰어난 정확도로 유명하며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유럽과 전 세계에서 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5,000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회 이상의 토양 분석을 진행한 바 있습니다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 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endParaRPr lang="en-US" altLang="ko-KR" sz="1100" spc="-1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imes New Roman"/>
            </a:endParaRP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그들은 이 후</a:t>
            </a:r>
            <a:r>
              <a:rPr lang="en-US" altLang="ko-KR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 Les Roques de Cana </a:t>
            </a:r>
            <a:r>
              <a:rPr lang="ko-KR" altLang="en-US" sz="1100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ahoma"/>
              </a:rPr>
              <a:t>의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</a:t>
            </a:r>
            <a:r>
              <a:rPr lang="en-US" altLang="ko-KR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Causse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</a:t>
            </a:r>
            <a:r>
              <a:rPr lang="en-US" altLang="ko-KR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Cadurcien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석회암 고원을 그들의 실험 장소로 선택하였습니다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endParaRPr lang="en-US" altLang="ko-KR" sz="1100" spc="-1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imes New Roman"/>
            </a:endParaRP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Les Roques de Cana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의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떼루아는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석회질 점토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(</a:t>
            </a:r>
            <a:r>
              <a:rPr lang="en-US" altLang="ko-KR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argilo-calcaire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)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로 특징지어지며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토지의 구획에 따라 적색 점토와 황색 점토가 표면에 섞여 있습니다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endParaRPr lang="en-US" altLang="ko-KR" sz="1100" spc="-1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imes New Roman"/>
            </a:endParaRP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이는 포도나무의 뿌리가 탁월한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미네랄리티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와 독특한 신선함을 각기 다른 와인에 부여할 수 있도록 합니다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또한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철분이 풍부하지만 균형 잡힌 향을 자랑하여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 Spice(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향신료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) </a:t>
            </a:r>
            <a:r>
              <a:rPr lang="ko-KR" altLang="en-US" sz="1100" spc="-1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아로마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 를 발전시킬 수 있게 해줍니다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이 향신료의 맛은 풍부하게 존재하면서도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,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결코 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Cahors </a:t>
            </a:r>
            <a:r>
              <a:rPr lang="ko-KR" altLang="en-US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지역의 특유의 풍부하고 독특한 과일 맛을 압도하지 않습니다</a:t>
            </a:r>
            <a:r>
              <a:rPr lang="en-US" altLang="ko-KR" sz="1100" spc="-1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Times New Roman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30"/>
              </a:spcBef>
            </a:pPr>
            <a:endParaRPr lang="en-US" altLang="ko-KR" sz="1100" spc="-1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Times New Roman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10767519" y="403342"/>
            <a:ext cx="5558152" cy="6293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l">
              <a:lnSpc>
                <a:spcPct val="150000"/>
              </a:lnSpc>
              <a:spcBef>
                <a:spcPts val="90"/>
              </a:spcBef>
            </a:pPr>
            <a:r>
              <a:rPr lang="en-US" sz="1400" b="1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The terroirs of the limestone plateau of Cahors are the best in the world along with those of the </a:t>
            </a:r>
            <a:r>
              <a:rPr lang="en-US" sz="1400" b="1" dirty="0" err="1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Romanée</a:t>
            </a:r>
            <a:r>
              <a:rPr lang="en-US" sz="1400" b="1" dirty="0" smtClean="0">
                <a:solidFill>
                  <a:srgbClr val="947235"/>
                </a:solidFill>
                <a:latin typeface="감탄로드돋움체 Thin" pitchFamily="50" charset="-127"/>
                <a:ea typeface="감탄로드돋움체 Thin" pitchFamily="50" charset="-127"/>
                <a:cs typeface="Times New Roman"/>
              </a:rPr>
              <a:t>-Conti</a:t>
            </a:r>
            <a:endParaRPr sz="1400" b="1" dirty="0">
              <a:latin typeface="감탄로드돋움체 Thin" pitchFamily="50" charset="-127"/>
              <a:ea typeface="감탄로드돋움체 Thin" pitchFamily="50" charset="-127"/>
              <a:cs typeface="Times New Roman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78" y="6524625"/>
            <a:ext cx="1109672" cy="60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"/>
            <a:ext cx="20104100" cy="7107555"/>
          </a:xfrm>
          <a:custGeom>
            <a:avLst/>
            <a:gdLst/>
            <a:ahLst/>
            <a:cxnLst/>
            <a:rect l="l" t="t" r="r" b="b"/>
            <a:pathLst>
              <a:path w="20104100" h="7107555">
                <a:moveTo>
                  <a:pt x="20104088" y="0"/>
                </a:moveTo>
                <a:lnTo>
                  <a:pt x="10052037" y="0"/>
                </a:lnTo>
                <a:lnTo>
                  <a:pt x="0" y="0"/>
                </a:lnTo>
                <a:lnTo>
                  <a:pt x="0" y="7107491"/>
                </a:lnTo>
                <a:lnTo>
                  <a:pt x="10052037" y="7107491"/>
                </a:lnTo>
                <a:lnTo>
                  <a:pt x="20104088" y="7107491"/>
                </a:lnTo>
                <a:lnTo>
                  <a:pt x="20104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6219" y="477721"/>
            <a:ext cx="8143240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10"/>
              </a:spcBef>
            </a:pPr>
            <a:r>
              <a:rPr lang="en-US" altLang="ko-KR" sz="4000" dirty="0">
                <a:solidFill>
                  <a:schemeClr val="bg1"/>
                </a:solidFill>
              </a:rPr>
              <a:t>Our </a:t>
            </a:r>
            <a:r>
              <a:rPr lang="en-US" altLang="ko-KR" sz="4000" dirty="0" smtClean="0">
                <a:solidFill>
                  <a:schemeClr val="bg1"/>
                </a:solidFill>
              </a:rPr>
              <a:t>signature</a:t>
            </a:r>
            <a:r>
              <a:rPr lang="en-US" altLang="ko-KR" sz="4000" dirty="0">
                <a:solidFill>
                  <a:schemeClr val="bg1"/>
                </a:solidFill>
              </a:rPr>
              <a:t/>
            </a:r>
            <a:br>
              <a:rPr lang="en-US" altLang="ko-KR" sz="4000" dirty="0">
                <a:solidFill>
                  <a:schemeClr val="bg1"/>
                </a:solidFill>
              </a:rPr>
            </a:br>
            <a:r>
              <a:rPr lang="en-US" altLang="ko-KR" sz="4000" dirty="0">
                <a:solidFill>
                  <a:schemeClr val="bg1"/>
                </a:solidFill>
              </a:rPr>
              <a:t>"Finesse, freshness, and elegance"</a:t>
            </a:r>
            <a:endParaRPr sz="3750" dirty="0">
              <a:solidFill>
                <a:schemeClr val="bg1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719554" y="11"/>
            <a:ext cx="3384550" cy="7107555"/>
            <a:chOff x="16719554" y="11"/>
            <a:chExt cx="3384550" cy="71075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9554" y="11"/>
              <a:ext cx="3384532" cy="28768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9554" y="4264512"/>
              <a:ext cx="3384532" cy="28430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832422" y="958220"/>
            <a:ext cx="3157837" cy="1726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20600"/>
              </a:lnSpc>
              <a:spcBef>
                <a:spcPts val="95"/>
              </a:spcBef>
            </a:pPr>
            <a:r>
              <a:rPr lang="en-US" altLang="ko-KR" sz="10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Les Roques de Cana</a:t>
            </a:r>
            <a:r>
              <a:rPr lang="ko-KR" altLang="en-US" sz="10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의 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6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개의 시멘트 항아리는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, 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일반적으로 베드로의 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6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개의 항아리를 연상시킵니다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.</a:t>
            </a:r>
          </a:p>
          <a:p>
            <a:pPr marL="12700" marR="5080" algn="l">
              <a:lnSpc>
                <a:spcPct val="120600"/>
              </a:lnSpc>
              <a:spcBef>
                <a:spcPts val="95"/>
              </a:spcBef>
            </a:pP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 </a:t>
            </a:r>
          </a:p>
          <a:p>
            <a:pPr marL="12700" marR="5080" algn="l">
              <a:lnSpc>
                <a:spcPct val="120600"/>
              </a:lnSpc>
              <a:spcBef>
                <a:spcPts val="95"/>
              </a:spcBef>
            </a:pPr>
            <a:r>
              <a:rPr lang="ko-KR" altLang="en-US" sz="1000" spc="-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유다인들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 에게는 정결 예식을 행하는 관습이 있었는데 거기에는 그 예식에 쓰이는 </a:t>
            </a:r>
            <a:r>
              <a:rPr lang="ko-KR" altLang="en-US" sz="1000" spc="-5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돌항아리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 여섯 개가 놓여 있었다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.</a:t>
            </a:r>
          </a:p>
          <a:p>
            <a:pPr marL="12700" marR="5080" algn="l">
              <a:lnSpc>
                <a:spcPct val="120600"/>
              </a:lnSpc>
              <a:spcBef>
                <a:spcPts val="95"/>
              </a:spcBef>
            </a:pP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예수께서 하인들에게 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"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그 항아리 마다 모두 물을 가득히 부어라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" 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하고 이르셨다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. 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그들이 여섯  항아리에  물을 가득 채우자 물은 어느새  포도주로 변해 있었다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.  (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요한복음 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2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장 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6</a:t>
            </a:r>
            <a:r>
              <a:rPr lang="ko-KR" altLang="en-US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절</a:t>
            </a:r>
            <a:r>
              <a:rPr lang="en-US" altLang="ko-KR" sz="1000" spc="-5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)</a:t>
            </a:r>
            <a:endParaRPr sz="1000" dirty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1"/>
            <a:ext cx="16934180" cy="3974465"/>
            <a:chOff x="0" y="11"/>
            <a:chExt cx="16934180" cy="3974465"/>
          </a:xfrm>
        </p:grpSpPr>
        <p:sp>
          <p:nvSpPr>
            <p:cNvPr id="13" name="object 13"/>
            <p:cNvSpPr/>
            <p:nvPr/>
          </p:nvSpPr>
          <p:spPr>
            <a:xfrm>
              <a:off x="16838015" y="2957241"/>
              <a:ext cx="95885" cy="1017269"/>
            </a:xfrm>
            <a:custGeom>
              <a:avLst/>
              <a:gdLst/>
              <a:ahLst/>
              <a:cxnLst/>
              <a:rect l="l" t="t" r="r" b="b"/>
              <a:pathLst>
                <a:path w="95884" h="1017270">
                  <a:moveTo>
                    <a:pt x="95732" y="47866"/>
                  </a:moveTo>
                  <a:lnTo>
                    <a:pt x="47866" y="0"/>
                  </a:lnTo>
                  <a:lnTo>
                    <a:pt x="0" y="47866"/>
                  </a:lnTo>
                  <a:lnTo>
                    <a:pt x="95732" y="47866"/>
                  </a:lnTo>
                  <a:close/>
                </a:path>
                <a:path w="95884" h="1017270">
                  <a:moveTo>
                    <a:pt x="95821" y="968819"/>
                  </a:moveTo>
                  <a:lnTo>
                    <a:pt x="88" y="968819"/>
                  </a:lnTo>
                  <a:lnTo>
                    <a:pt x="47955" y="1016685"/>
                  </a:lnTo>
                  <a:lnTo>
                    <a:pt x="95821" y="968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"/>
              <a:ext cx="3384532" cy="287683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718596" y="3635861"/>
            <a:ext cx="3385490" cy="1712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ko-KR" altLang="en-US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가장 좋은 </a:t>
            </a:r>
            <a:r>
              <a:rPr lang="en-US" altLang="ko-KR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"grains fins"</a:t>
            </a:r>
            <a:r>
              <a:rPr lang="ko-KR" altLang="en-US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과 </a:t>
            </a:r>
            <a:r>
              <a:rPr lang="en-US" altLang="ko-KR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"Grains extra-fins" </a:t>
            </a:r>
            <a:r>
              <a:rPr lang="ko-KR" altLang="en-US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배럴이 사용됩니다</a:t>
            </a:r>
            <a:r>
              <a:rPr lang="en-US" altLang="ko-KR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sz="900" dirty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95639" y="2957236"/>
            <a:ext cx="95885" cy="48260"/>
          </a:xfrm>
          <a:custGeom>
            <a:avLst/>
            <a:gdLst/>
            <a:ahLst/>
            <a:cxnLst/>
            <a:rect l="l" t="t" r="r" b="b"/>
            <a:pathLst>
              <a:path w="95885" h="48260">
                <a:moveTo>
                  <a:pt x="47866" y="0"/>
                </a:moveTo>
                <a:lnTo>
                  <a:pt x="0" y="47866"/>
                </a:lnTo>
                <a:lnTo>
                  <a:pt x="95733" y="47866"/>
                </a:lnTo>
                <a:lnTo>
                  <a:pt x="47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051" y="3517758"/>
            <a:ext cx="2633234" cy="1712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54"/>
              </a:spcBef>
            </a:pPr>
            <a:r>
              <a:rPr lang="en-US" sz="900" spc="-8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Les Roques de Cana </a:t>
            </a:r>
            <a:r>
              <a:rPr lang="ko-KR" altLang="en-US" sz="900" spc="-8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의 </a:t>
            </a:r>
            <a:r>
              <a:rPr lang="en-US" altLang="ko-KR" sz="900" spc="-85" dirty="0" smtClean="0">
                <a:solidFill>
                  <a:srgbClr val="FFFFFF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p</a:t>
            </a:r>
            <a:r>
              <a:rPr lang="en-US" altLang="ko-KR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unch-down robots</a:t>
            </a:r>
            <a:endParaRPr sz="900" dirty="0"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3587601"/>
            <a:ext cx="3384532" cy="3519911"/>
            <a:chOff x="0" y="3587601"/>
            <a:chExt cx="3384532" cy="3519911"/>
          </a:xfrm>
        </p:grpSpPr>
        <p:sp>
          <p:nvSpPr>
            <p:cNvPr id="21" name="object 21"/>
            <p:cNvSpPr/>
            <p:nvPr/>
          </p:nvSpPr>
          <p:spPr>
            <a:xfrm>
              <a:off x="3195721" y="3587601"/>
              <a:ext cx="95885" cy="48260"/>
            </a:xfrm>
            <a:custGeom>
              <a:avLst/>
              <a:gdLst/>
              <a:ahLst/>
              <a:cxnLst/>
              <a:rect l="l" t="t" r="r" b="b"/>
              <a:pathLst>
                <a:path w="95885" h="48260">
                  <a:moveTo>
                    <a:pt x="95733" y="0"/>
                  </a:moveTo>
                  <a:lnTo>
                    <a:pt x="0" y="0"/>
                  </a:lnTo>
                  <a:lnTo>
                    <a:pt x="47866" y="47866"/>
                  </a:lnTo>
                  <a:lnTo>
                    <a:pt x="95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931700"/>
              <a:ext cx="3384532" cy="3175812"/>
            </a:xfrm>
            <a:prstGeom prst="rect">
              <a:avLst/>
            </a:prstGeom>
          </p:spPr>
        </p:pic>
      </p:grpSp>
      <p:sp>
        <p:nvSpPr>
          <p:cNvPr id="24" name="object 7"/>
          <p:cNvSpPr txBox="1"/>
          <p:nvPr/>
        </p:nvSpPr>
        <p:spPr>
          <a:xfrm>
            <a:off x="374651" y="2919896"/>
            <a:ext cx="2802668" cy="1712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254"/>
              </a:spcBef>
            </a:pPr>
            <a:r>
              <a:rPr lang="en-US" altLang="ko-KR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Les Roques de Cana </a:t>
            </a:r>
            <a:r>
              <a:rPr lang="ko-KR" altLang="en-US" sz="9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스테인레스</a:t>
            </a:r>
            <a:r>
              <a:rPr lang="ko-KR" altLang="en-US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 </a:t>
            </a:r>
            <a:r>
              <a:rPr lang="ko-KR" altLang="en-US" sz="9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스틸</a:t>
            </a:r>
            <a:r>
              <a:rPr lang="ko-KR" altLang="en-US" sz="9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 오픈 발효 탱크</a:t>
            </a:r>
            <a:endParaRPr sz="900" dirty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851" y="1999209"/>
            <a:ext cx="122032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"Vin des 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noces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와인은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오크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를 사용하지 않고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시멘트 탱크에서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12~16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개월 동안 숙성됩니다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 과정은 와인에 서서히 미세 산소 공급을 가능하게 합니다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Sanguis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Christi"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와인과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Graal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Sanctus"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와인은 최고급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오크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로 제작됩니다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주로 최고급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오크통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을 만드는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45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개의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오크통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제조업체들을 매년마다 평가 후 사용합니다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그 중에서도 가장 자주 사용되는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오크통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제조업체는 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Nadalié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Saint-Martin, 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Cadus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Saury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입니다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Graal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Sanctus"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와인의 경우 배럴은 매년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100%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교체되며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"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Sanguis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Christi"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와인의 경우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50%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만 교체됩니다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매년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오크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를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교체하는 이유는 와인의 일관성을 유지하고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신선함을 더하며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타닌에 새로운 산소를 공급하기 위해서입니다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altLang="ko-KR" sz="110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"</a:t>
            </a:r>
            <a:r>
              <a:rPr lang="en-US" altLang="ko-KR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Graal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Sanctus"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와인이 생산될 때마다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첫 번째로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12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개의 번호가 매겨진 </a:t>
            </a:r>
            <a:r>
              <a:rPr lang="ko-KR" altLang="en-US" sz="1100" dirty="0" err="1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매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그넘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병은 교황에게 전달되며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교황청 대사관을 통해 그 영예를 나누게 됩니다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또한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2009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년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빈엑스포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에서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＇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세계 최고의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말벡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＇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으로 선정된 이 와인은 그 품질을 입증하는 상징적인 예로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와인의 탁월함을 자랑합니다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altLang="ko-KR" sz="1100" dirty="0" smtClean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마지막으로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포도밭은 매년 전통적인 의식에 따라 축복을 받으며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덕분에 주변 지역이 우박 피해를 입을 때에도 </a:t>
            </a:r>
            <a:r>
              <a:rPr lang="ko-KR" altLang="en-US" sz="1100" dirty="0" err="1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도멘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은 언제나 그 피해를 피할 수 있었습니다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이처럼 신성한 기운과 뛰어난 품질을 자랑하는 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Les Roques de Cana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  <a:cs typeface="Arial"/>
              </a:rPr>
              <a:t>와인 </a:t>
            </a:r>
            <a:r>
              <a:rPr lang="ko-KR" altLang="en-US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은 특별한 경험을 선사하는 최고의 선택이 될 것입니다</a:t>
            </a:r>
            <a:r>
              <a:rPr lang="en-US" altLang="ko-KR" sz="1100" dirty="0" smtClean="0">
                <a:solidFill>
                  <a:schemeClr val="bg1"/>
                </a:solidFill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ko-KR" altLang="en-US" sz="1100" dirty="0">
              <a:solidFill>
                <a:schemeClr val="bg1"/>
              </a:solidFill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78" y="6524625"/>
            <a:ext cx="1109672" cy="60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5976" y="507682"/>
            <a:ext cx="6092147" cy="6092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5" smtClean="0"/>
              <a:t>LE</a:t>
            </a:r>
            <a:r>
              <a:rPr spc="-185" smtClean="0"/>
              <a:t> </a:t>
            </a:r>
            <a:r>
              <a:rPr spc="-25" smtClean="0"/>
              <a:t>VIN</a:t>
            </a:r>
          </a:p>
          <a:p>
            <a:pPr marL="12700">
              <a:lnSpc>
                <a:spcPct val="100000"/>
              </a:lnSpc>
            </a:pPr>
            <a:r>
              <a:rPr spc="-345" smtClean="0"/>
              <a:t>DES</a:t>
            </a:r>
            <a:r>
              <a:rPr spc="70" smtClean="0"/>
              <a:t> </a:t>
            </a:r>
            <a:r>
              <a:rPr spc="-345" smtClean="0"/>
              <a:t>NOCES</a:t>
            </a:r>
            <a:endParaRPr spc="-345"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11"/>
            <a:ext cx="20104100" cy="7107555"/>
            <a:chOff x="0" y="11"/>
            <a:chExt cx="20104100" cy="7107555"/>
          </a:xfrm>
        </p:grpSpPr>
        <p:sp>
          <p:nvSpPr>
            <p:cNvPr id="7" name="object 7"/>
            <p:cNvSpPr/>
            <p:nvPr/>
          </p:nvSpPr>
          <p:spPr>
            <a:xfrm>
              <a:off x="3722980" y="2470703"/>
              <a:ext cx="2885440" cy="27305"/>
            </a:xfrm>
            <a:custGeom>
              <a:avLst/>
              <a:gdLst/>
              <a:ahLst/>
              <a:cxnLst/>
              <a:rect l="l" t="t" r="r" b="b"/>
              <a:pathLst>
                <a:path w="2885440" h="27305">
                  <a:moveTo>
                    <a:pt x="2885315" y="0"/>
                  </a:moveTo>
                  <a:lnTo>
                    <a:pt x="0" y="0"/>
                  </a:lnTo>
                  <a:lnTo>
                    <a:pt x="0" y="27079"/>
                  </a:lnTo>
                  <a:lnTo>
                    <a:pt x="2885315" y="27079"/>
                  </a:lnTo>
                  <a:lnTo>
                    <a:pt x="2885315" y="0"/>
                  </a:lnTo>
                  <a:close/>
                </a:path>
              </a:pathLst>
            </a:custGeom>
            <a:solidFill>
              <a:srgbClr val="00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003" y="2639936"/>
              <a:ext cx="573111" cy="22563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"/>
              <a:ext cx="3384532" cy="7107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19554" y="11"/>
              <a:ext cx="3384532" cy="7107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02284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58366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84514" y="5180196"/>
            <a:ext cx="62039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10" dirty="0">
                <a:latin typeface="Arial"/>
                <a:cs typeface="Arial"/>
              </a:rPr>
              <a:t>DECANTER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7900" y="5444809"/>
            <a:ext cx="35750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90/100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9157" y="5110630"/>
            <a:ext cx="873125" cy="577215"/>
            <a:chOff x="4759157" y="5110630"/>
            <a:chExt cx="873125" cy="577215"/>
          </a:xfrm>
        </p:grpSpPr>
        <p:sp>
          <p:nvSpPr>
            <p:cNvPr id="16" name="object 16"/>
            <p:cNvSpPr/>
            <p:nvPr/>
          </p:nvSpPr>
          <p:spPr>
            <a:xfrm>
              <a:off x="4903075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59157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01209" y="5094265"/>
            <a:ext cx="58864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JAMES SUCKLING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91/100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59947" y="5110630"/>
            <a:ext cx="873125" cy="577215"/>
            <a:chOff x="5659947" y="5110630"/>
            <a:chExt cx="873125" cy="577215"/>
          </a:xfrm>
        </p:grpSpPr>
        <p:sp>
          <p:nvSpPr>
            <p:cNvPr id="20" name="object 20"/>
            <p:cNvSpPr/>
            <p:nvPr/>
          </p:nvSpPr>
          <p:spPr>
            <a:xfrm>
              <a:off x="5803867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59947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3082" y="5094265"/>
            <a:ext cx="60706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JANCIS ROBINSON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16,5/20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61771" y="5821386"/>
            <a:ext cx="873125" cy="577215"/>
            <a:chOff x="4761771" y="5821386"/>
            <a:chExt cx="873125" cy="577215"/>
          </a:xfrm>
        </p:grpSpPr>
        <p:sp>
          <p:nvSpPr>
            <p:cNvPr id="24" name="object 24"/>
            <p:cNvSpPr/>
            <p:nvPr/>
          </p:nvSpPr>
          <p:spPr>
            <a:xfrm>
              <a:off x="4905692" y="5849955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1771" y="5821386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860950" y="5805018"/>
            <a:ext cx="67437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600"/>
              </a:lnSpc>
              <a:spcBef>
                <a:spcPts val="100"/>
              </a:spcBef>
            </a:pPr>
            <a:r>
              <a:rPr sz="850" b="1" spc="-25" dirty="0">
                <a:latin typeface="Arial"/>
                <a:cs typeface="Arial"/>
              </a:rPr>
              <a:t>BETTANE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-50" dirty="0">
                <a:latin typeface="Arial"/>
                <a:cs typeface="Arial"/>
              </a:rPr>
              <a:t>&amp;</a:t>
            </a:r>
            <a:r>
              <a:rPr sz="850" b="1" spc="-25" dirty="0">
                <a:latin typeface="Arial"/>
                <a:cs typeface="Arial"/>
              </a:rPr>
              <a:t> DESSEAUVE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15/20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58366" y="5821392"/>
            <a:ext cx="2644140" cy="579120"/>
            <a:chOff x="3858366" y="5821392"/>
            <a:chExt cx="2644140" cy="57912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7716" y="5821392"/>
              <a:ext cx="784220" cy="5790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002284" y="5851033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58366" y="5822473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97900" y="5806098"/>
            <a:ext cx="36131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5080" indent="11430">
              <a:lnSpc>
                <a:spcPct val="110600"/>
              </a:lnSpc>
              <a:spcBef>
                <a:spcPts val="100"/>
              </a:spcBef>
            </a:pPr>
            <a:r>
              <a:rPr sz="850" b="1" spc="-20" dirty="0">
                <a:latin typeface="Arial"/>
                <a:cs typeface="Arial"/>
              </a:rPr>
              <a:t>YVES BECK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93/100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65786" y="507682"/>
            <a:ext cx="3163264" cy="632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n-ea"/>
                <a:ea typeface="+mn-ea"/>
              </a:rPr>
              <a:t>Le Vin des </a:t>
            </a:r>
            <a:r>
              <a:rPr lang="en-US" altLang="ko-KR" sz="1200" dirty="0" err="1" smtClean="0">
                <a:latin typeface="+mn-ea"/>
                <a:ea typeface="+mn-ea"/>
              </a:rPr>
              <a:t>Noces</a:t>
            </a:r>
            <a:r>
              <a:rPr lang="ko-KR" altLang="en-US" sz="1200" dirty="0" smtClean="0">
                <a:latin typeface="+mn-ea"/>
                <a:ea typeface="+mn-ea"/>
              </a:rPr>
              <a:t>는 </a:t>
            </a:r>
            <a:r>
              <a:rPr lang="ko-KR" altLang="en-US" sz="1200" dirty="0" err="1" smtClean="0">
                <a:latin typeface="+mn-ea"/>
                <a:ea typeface="+mn-ea"/>
              </a:rPr>
              <a:t>오크를</a:t>
            </a:r>
            <a:r>
              <a:rPr lang="ko-KR" altLang="en-US" sz="1200" dirty="0" smtClean="0">
                <a:latin typeface="+mn-ea"/>
                <a:ea typeface="+mn-ea"/>
              </a:rPr>
              <a:t> 사용하지 않은 와인으로</a:t>
            </a:r>
            <a:r>
              <a:rPr lang="en-US" altLang="ko-KR" sz="1200" dirty="0" smtClean="0">
                <a:latin typeface="+mn-ea"/>
                <a:ea typeface="+mn-ea"/>
              </a:rPr>
              <a:t>, Roques</a:t>
            </a:r>
            <a:r>
              <a:rPr lang="ko-KR" altLang="en-US" sz="1200" dirty="0" smtClean="0">
                <a:latin typeface="+mn-ea"/>
                <a:ea typeface="+mn-ea"/>
              </a:rPr>
              <a:t>의 </a:t>
            </a:r>
            <a:r>
              <a:rPr lang="ko-KR" altLang="en-US" sz="1200" dirty="0" err="1">
                <a:latin typeface="+mn-ea"/>
                <a:ea typeface="+mn-ea"/>
              </a:rPr>
              <a:t>떼</a:t>
            </a:r>
            <a:r>
              <a:rPr lang="ko-KR" altLang="en-US" sz="1200" dirty="0" err="1" smtClean="0">
                <a:latin typeface="+mn-ea"/>
                <a:ea typeface="+mn-ea"/>
              </a:rPr>
              <a:t>루아에서</a:t>
            </a:r>
            <a:r>
              <a:rPr lang="ko-KR" altLang="en-US" sz="1200" dirty="0" smtClean="0">
                <a:latin typeface="+mn-ea"/>
                <a:ea typeface="+mn-ea"/>
              </a:rPr>
              <a:t> 오는 신선함과 </a:t>
            </a:r>
            <a:r>
              <a:rPr lang="ko-KR" altLang="en-US" sz="1200" dirty="0" err="1" smtClean="0">
                <a:latin typeface="+mn-ea"/>
                <a:ea typeface="+mn-ea"/>
              </a:rPr>
              <a:t>미네랄리티를</a:t>
            </a:r>
            <a:r>
              <a:rPr lang="ko-KR" altLang="en-US" sz="1200" dirty="0" smtClean="0">
                <a:latin typeface="+mn-ea"/>
                <a:ea typeface="+mn-ea"/>
              </a:rPr>
              <a:t> 잘 표현합니다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endParaRPr lang="en-US" altLang="ko-KR" sz="1200" dirty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</a:endParaRPr>
          </a:p>
          <a:p>
            <a:r>
              <a:rPr lang="en-US" altLang="ko-KR" sz="1200" b="1" dirty="0" smtClean="0">
                <a:latin typeface="+mn-ea"/>
              </a:rPr>
              <a:t>Le </a:t>
            </a:r>
            <a:r>
              <a:rPr lang="en-US" altLang="ko-KR" sz="1200" b="1" dirty="0">
                <a:latin typeface="+mn-ea"/>
              </a:rPr>
              <a:t>Vin des </a:t>
            </a:r>
            <a:r>
              <a:rPr lang="en-US" altLang="ko-KR" sz="1200" b="1" dirty="0" err="1" smtClean="0">
                <a:latin typeface="+mn-ea"/>
              </a:rPr>
              <a:t>Noces</a:t>
            </a:r>
            <a:r>
              <a:rPr lang="en-US" altLang="ko-KR" sz="1200" b="1" dirty="0" smtClean="0">
                <a:latin typeface="+mn-ea"/>
              </a:rPr>
              <a:t> (</a:t>
            </a:r>
            <a:r>
              <a:rPr lang="ko-KR" altLang="en-US" sz="1200" b="1" dirty="0" smtClean="0">
                <a:latin typeface="+mn-ea"/>
              </a:rPr>
              <a:t>결혼식 와인</a:t>
            </a:r>
            <a:r>
              <a:rPr lang="en-US" altLang="ko-KR" sz="1200" b="1" dirty="0" smtClean="0">
                <a:latin typeface="+mn-ea"/>
              </a:rPr>
              <a:t>)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ko-KR" altLang="en-US" sz="1200" dirty="0" err="1" smtClean="0">
                <a:latin typeface="+mn-ea"/>
                <a:ea typeface="+mn-ea"/>
              </a:rPr>
              <a:t>르</a:t>
            </a:r>
            <a:r>
              <a:rPr lang="ko-KR" altLang="en-US" sz="1200" dirty="0" smtClean="0">
                <a:latin typeface="+mn-ea"/>
                <a:ea typeface="+mn-ea"/>
              </a:rPr>
              <a:t> 뱅 데 </a:t>
            </a:r>
            <a:r>
              <a:rPr lang="ko-KR" altLang="en-US" sz="1200" dirty="0" err="1" smtClean="0">
                <a:latin typeface="+mn-ea"/>
                <a:ea typeface="+mn-ea"/>
              </a:rPr>
              <a:t>노스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smtClean="0"/>
              <a:t>Region :</a:t>
            </a:r>
            <a:r>
              <a:rPr lang="en-US" altLang="ko-KR" sz="1200" dirty="0" smtClean="0"/>
              <a:t> Cahors, South-West of France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Vintage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latin typeface="+mn-ea"/>
                <a:ea typeface="+mn-ea"/>
              </a:rPr>
              <a:t>: </a:t>
            </a:r>
            <a:r>
              <a:rPr lang="en-US" altLang="ko-KR" sz="1200" dirty="0" smtClean="0">
                <a:latin typeface="+mn-ea"/>
                <a:ea typeface="+mn-ea"/>
              </a:rPr>
              <a:t>2019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latin typeface="+mn-ea"/>
                <a:ea typeface="+mn-ea"/>
              </a:rPr>
              <a:t>Assemblage</a:t>
            </a:r>
            <a:r>
              <a:rPr lang="en-US" altLang="ko-KR" sz="1200" dirty="0" smtClean="0">
                <a:latin typeface="+mn-ea"/>
                <a:ea typeface="+mn-ea"/>
              </a:rPr>
              <a:t>: 100% Malbec. 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Le Vin des </a:t>
            </a:r>
            <a:r>
              <a:rPr lang="en-US" altLang="ko-KR" sz="1200" dirty="0" err="1" smtClean="0">
                <a:latin typeface="+mn-ea"/>
                <a:ea typeface="+mn-ea"/>
              </a:rPr>
              <a:t>Noces</a:t>
            </a:r>
            <a:r>
              <a:rPr lang="ko-KR" altLang="en-US" sz="1200" dirty="0" smtClean="0">
                <a:latin typeface="+mn-ea"/>
                <a:ea typeface="+mn-ea"/>
              </a:rPr>
              <a:t>에 사용된 포도밭의 평균 연령은 </a:t>
            </a:r>
            <a:r>
              <a:rPr lang="en-US" altLang="ko-KR" sz="1200" dirty="0" smtClean="0">
                <a:latin typeface="+mn-ea"/>
                <a:ea typeface="+mn-ea"/>
              </a:rPr>
              <a:t>20</a:t>
            </a:r>
            <a:r>
              <a:rPr lang="ko-KR" altLang="en-US" sz="1200" dirty="0" smtClean="0">
                <a:latin typeface="+mn-ea"/>
                <a:ea typeface="+mn-ea"/>
              </a:rPr>
              <a:t>년 이상입니다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br>
              <a:rPr lang="en-US" altLang="ko-KR" sz="1200" dirty="0" smtClean="0">
                <a:latin typeface="+mn-ea"/>
                <a:ea typeface="+mn-ea"/>
              </a:rPr>
            </a:b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err="1" smtClean="0">
                <a:latin typeface="+mn-ea"/>
                <a:ea typeface="+mn-ea"/>
              </a:rPr>
              <a:t>Vinification</a:t>
            </a:r>
            <a:r>
              <a:rPr lang="en-US" altLang="ko-KR" sz="1200" dirty="0" smtClean="0">
                <a:latin typeface="+mn-ea"/>
                <a:ea typeface="+mn-ea"/>
              </a:rPr>
              <a:t>: </a:t>
            </a:r>
            <a:r>
              <a:rPr lang="ko-KR" altLang="en-US" sz="1200" dirty="0" smtClean="0">
                <a:latin typeface="+mn-ea"/>
                <a:ea typeface="+mn-ea"/>
              </a:rPr>
              <a:t>스테인리스 </a:t>
            </a:r>
            <a:r>
              <a:rPr lang="ko-KR" altLang="en-US" sz="1200" dirty="0" err="1" smtClean="0">
                <a:latin typeface="+mn-ea"/>
                <a:ea typeface="+mn-ea"/>
              </a:rPr>
              <a:t>스틸</a:t>
            </a:r>
            <a:r>
              <a:rPr lang="ko-KR" altLang="en-US" sz="1200" dirty="0" smtClean="0">
                <a:latin typeface="+mn-ea"/>
                <a:ea typeface="+mn-ea"/>
              </a:rPr>
              <a:t> 탱크에서 온도 조절을 통해 발효</a:t>
            </a:r>
            <a:r>
              <a:rPr lang="en-US" altLang="ko-KR" sz="1200" dirty="0" smtClean="0">
                <a:latin typeface="+mn-ea"/>
                <a:ea typeface="+mn-ea"/>
              </a:rPr>
              <a:t>, 8-10°C</a:t>
            </a:r>
            <a:r>
              <a:rPr lang="ko-KR" altLang="en-US" sz="1200" dirty="0" smtClean="0">
                <a:latin typeface="+mn-ea"/>
                <a:ea typeface="+mn-ea"/>
              </a:rPr>
              <a:t>에서 </a:t>
            </a:r>
            <a:r>
              <a:rPr lang="en-US" altLang="ko-KR" sz="1200" dirty="0" smtClean="0">
                <a:latin typeface="+mn-ea"/>
                <a:ea typeface="+mn-ea"/>
              </a:rPr>
              <a:t>3-4</a:t>
            </a:r>
            <a:r>
              <a:rPr lang="ko-KR" altLang="en-US" sz="1200" dirty="0" smtClean="0">
                <a:latin typeface="+mn-ea"/>
                <a:ea typeface="+mn-ea"/>
              </a:rPr>
              <a:t>일 동안 예비 발효 전 </a:t>
            </a:r>
            <a:r>
              <a:rPr lang="ko-KR" altLang="en-US" sz="1200" dirty="0" err="1" smtClean="0">
                <a:latin typeface="+mn-ea"/>
                <a:ea typeface="+mn-ea"/>
              </a:rPr>
              <a:t>침용</a:t>
            </a:r>
            <a:r>
              <a:rPr lang="en-US" altLang="ko-KR" sz="1200" dirty="0" smtClean="0">
                <a:latin typeface="+mn-ea"/>
                <a:ea typeface="+mn-ea"/>
              </a:rPr>
              <a:t>, 24°C</a:t>
            </a:r>
            <a:r>
              <a:rPr lang="ko-KR" altLang="en-US" sz="1200" dirty="0" smtClean="0">
                <a:latin typeface="+mn-ea"/>
                <a:ea typeface="+mn-ea"/>
              </a:rPr>
              <a:t>에서 </a:t>
            </a:r>
            <a:r>
              <a:rPr lang="ko-KR" altLang="en-US" sz="1200" dirty="0" err="1" smtClean="0">
                <a:latin typeface="+mn-ea"/>
                <a:ea typeface="+mn-ea"/>
              </a:rPr>
              <a:t>알콜</a:t>
            </a:r>
            <a:r>
              <a:rPr lang="ko-KR" altLang="en-US" sz="1200" dirty="0" smtClean="0">
                <a:latin typeface="+mn-ea"/>
                <a:ea typeface="+mn-ea"/>
              </a:rPr>
              <a:t> 발효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하루에 </a:t>
            </a:r>
            <a:r>
              <a:rPr lang="en-US" altLang="ko-KR" sz="1200" dirty="0" smtClean="0">
                <a:latin typeface="+mn-ea"/>
                <a:ea typeface="+mn-ea"/>
              </a:rPr>
              <a:t>1-2</a:t>
            </a:r>
            <a:r>
              <a:rPr lang="ko-KR" altLang="en-US" sz="1200" dirty="0" smtClean="0">
                <a:latin typeface="+mn-ea"/>
                <a:ea typeface="+mn-ea"/>
              </a:rPr>
              <a:t>회 뚜껑을 밀어내는 과정입니다</a:t>
            </a:r>
            <a:r>
              <a:rPr lang="en-US" altLang="ko-KR" sz="1200" dirty="0" smtClean="0">
                <a:latin typeface="+mn-ea"/>
                <a:ea typeface="+mn-ea"/>
              </a:rPr>
              <a:t>. </a:t>
            </a:r>
            <a:r>
              <a:rPr lang="ko-KR" altLang="en-US" sz="1200" dirty="0" smtClean="0">
                <a:latin typeface="+mn-ea"/>
                <a:ea typeface="+mn-ea"/>
              </a:rPr>
              <a:t>최종 </a:t>
            </a:r>
            <a:r>
              <a:rPr lang="ko-KR" altLang="en-US" sz="1200" dirty="0" err="1" smtClean="0">
                <a:latin typeface="+mn-ea"/>
                <a:ea typeface="+mn-ea"/>
              </a:rPr>
              <a:t>침용</a:t>
            </a:r>
            <a:r>
              <a:rPr lang="ko-KR" altLang="en-US" sz="1200" dirty="0" smtClean="0">
                <a:latin typeface="+mn-ea"/>
                <a:ea typeface="+mn-ea"/>
              </a:rPr>
              <a:t> 은 약 </a:t>
            </a:r>
            <a:r>
              <a:rPr lang="en-US" altLang="ko-KR" sz="1200" dirty="0" smtClean="0">
                <a:latin typeface="+mn-ea"/>
                <a:ea typeface="+mn-ea"/>
              </a:rPr>
              <a:t>15</a:t>
            </a:r>
            <a:r>
              <a:rPr lang="ko-KR" altLang="en-US" sz="1200" dirty="0" smtClean="0">
                <a:latin typeface="+mn-ea"/>
                <a:ea typeface="+mn-ea"/>
              </a:rPr>
              <a:t>일간 진행됩니다 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빈티지에</a:t>
            </a:r>
            <a:r>
              <a:rPr lang="ko-KR" altLang="en-US" sz="1200" dirty="0" smtClean="0">
                <a:latin typeface="+mn-ea"/>
                <a:ea typeface="+mn-ea"/>
              </a:rPr>
              <a:t> 따라 다름</a:t>
            </a:r>
            <a:r>
              <a:rPr lang="en-US" altLang="ko-KR" sz="1200" dirty="0" smtClean="0">
                <a:latin typeface="+mn-ea"/>
                <a:ea typeface="+mn-ea"/>
              </a:rPr>
              <a:t>). 2008</a:t>
            </a:r>
            <a:r>
              <a:rPr lang="ko-KR" altLang="en-US" sz="1200" dirty="0" smtClean="0">
                <a:latin typeface="+mn-ea"/>
                <a:ea typeface="+mn-ea"/>
              </a:rPr>
              <a:t>년부터 미세기포를 사용하고 있습니다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br>
              <a:rPr lang="en-US" altLang="ko-KR" sz="1200" dirty="0" smtClean="0">
                <a:latin typeface="+mn-ea"/>
                <a:ea typeface="+mn-ea"/>
              </a:rPr>
            </a:b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err="1" smtClean="0">
                <a:latin typeface="+mn-ea"/>
                <a:ea typeface="+mn-ea"/>
              </a:rPr>
              <a:t>Elevage</a:t>
            </a:r>
            <a:r>
              <a:rPr lang="en-US" altLang="ko-KR" sz="1200" dirty="0" smtClean="0">
                <a:latin typeface="+mn-ea"/>
                <a:ea typeface="+mn-ea"/>
              </a:rPr>
              <a:t>: </a:t>
            </a:r>
            <a:r>
              <a:rPr lang="ko-KR" altLang="en-US" sz="1200" dirty="0" smtClean="0">
                <a:latin typeface="+mn-ea"/>
                <a:ea typeface="+mn-ea"/>
              </a:rPr>
              <a:t>와인은 </a:t>
            </a:r>
            <a:r>
              <a:rPr lang="en-US" altLang="ko-KR" sz="1200" dirty="0" smtClean="0">
                <a:latin typeface="+mn-ea"/>
                <a:ea typeface="+mn-ea"/>
              </a:rPr>
              <a:t>12-16</a:t>
            </a:r>
            <a:r>
              <a:rPr lang="ko-KR" altLang="en-US" sz="1200" dirty="0" smtClean="0">
                <a:latin typeface="+mn-ea"/>
                <a:ea typeface="+mn-ea"/>
              </a:rPr>
              <a:t>개월 동안 시멘트 탱크에서 숙성되며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이를 통해 와인의 미세 산소화가 가능합니다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br>
              <a:rPr lang="en-US" altLang="ko-KR" sz="1200" dirty="0" smtClean="0">
                <a:latin typeface="+mn-ea"/>
                <a:ea typeface="+mn-ea"/>
              </a:rPr>
            </a:b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latin typeface="+mn-ea"/>
                <a:ea typeface="+mn-ea"/>
              </a:rPr>
              <a:t>Note de </a:t>
            </a:r>
            <a:r>
              <a:rPr lang="en-US" altLang="ko-KR" sz="1200" b="1" dirty="0" err="1" smtClean="0">
                <a:latin typeface="+mn-ea"/>
                <a:ea typeface="+mn-ea"/>
              </a:rPr>
              <a:t>dégustation</a:t>
            </a:r>
            <a:r>
              <a:rPr lang="en-US" altLang="ko-KR" sz="1200" dirty="0" smtClean="0">
                <a:latin typeface="+mn-ea"/>
                <a:ea typeface="+mn-ea"/>
              </a:rPr>
              <a:t>: </a:t>
            </a:r>
            <a:r>
              <a:rPr lang="ko-KR" altLang="en-US" sz="1200" dirty="0" smtClean="0">
                <a:latin typeface="+mn-ea"/>
                <a:ea typeface="+mn-ea"/>
              </a:rPr>
              <a:t>깊고 짙은 자주색을 띠며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검은 색에 가까운 진한 색상입니다</a:t>
            </a:r>
            <a:r>
              <a:rPr lang="en-US" altLang="ko-KR" sz="1200" dirty="0" smtClean="0">
                <a:latin typeface="+mn-ea"/>
                <a:ea typeface="+mn-ea"/>
              </a:rPr>
              <a:t>. </a:t>
            </a:r>
            <a:r>
              <a:rPr lang="ko-KR" altLang="en-US" sz="1200" dirty="0" smtClean="0">
                <a:latin typeface="+mn-ea"/>
                <a:ea typeface="+mn-ea"/>
              </a:rPr>
              <a:t>강렬한 붉은 과일 향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err="1" smtClean="0">
                <a:latin typeface="+mn-ea"/>
                <a:ea typeface="+mn-ea"/>
              </a:rPr>
              <a:t>카시스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err="1" smtClean="0">
                <a:latin typeface="+mn-ea"/>
                <a:ea typeface="+mn-ea"/>
              </a:rPr>
              <a:t>블랙베리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  <a:r>
              <a:rPr lang="ko-KR" altLang="en-US" sz="1200" dirty="0" smtClean="0">
                <a:latin typeface="+mn-ea"/>
                <a:ea typeface="+mn-ea"/>
              </a:rPr>
              <a:t>을 풍깁니다</a:t>
            </a:r>
            <a:r>
              <a:rPr lang="en-US" altLang="ko-KR" sz="1200" dirty="0" smtClean="0">
                <a:latin typeface="+mn-ea"/>
                <a:ea typeface="+mn-ea"/>
              </a:rPr>
              <a:t>. </a:t>
            </a:r>
            <a:r>
              <a:rPr lang="ko-KR" altLang="en-US" sz="1200" dirty="0" smtClean="0">
                <a:latin typeface="+mn-ea"/>
                <a:ea typeface="+mn-ea"/>
              </a:rPr>
              <a:t>젊을 때도 와인은 부드럽고 맛있으며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동시에 부드럽고 강력한 특성을 지니고 있습니다</a:t>
            </a:r>
            <a:endParaRPr lang="ko-KR" altLang="en-US" sz="1200" dirty="0">
              <a:latin typeface="+mn-ea"/>
              <a:ea typeface="+mn-ea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91" y="6545653"/>
            <a:ext cx="981459" cy="664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4532" y="11"/>
            <a:ext cx="13335635" cy="7107555"/>
            <a:chOff x="3384532" y="11"/>
            <a:chExt cx="13335635" cy="7107555"/>
          </a:xfrm>
        </p:grpSpPr>
        <p:sp>
          <p:nvSpPr>
            <p:cNvPr id="3" name="object 3"/>
            <p:cNvSpPr/>
            <p:nvPr/>
          </p:nvSpPr>
          <p:spPr>
            <a:xfrm>
              <a:off x="3384524" y="21"/>
              <a:ext cx="13335635" cy="7107555"/>
            </a:xfrm>
            <a:custGeom>
              <a:avLst/>
              <a:gdLst/>
              <a:ahLst/>
              <a:cxnLst/>
              <a:rect l="l" t="t" r="r" b="b"/>
              <a:pathLst>
                <a:path w="13335635" h="7107555">
                  <a:moveTo>
                    <a:pt x="13335038" y="0"/>
                  </a:moveTo>
                  <a:lnTo>
                    <a:pt x="6667513" y="0"/>
                  </a:lnTo>
                  <a:lnTo>
                    <a:pt x="0" y="0"/>
                  </a:lnTo>
                  <a:lnTo>
                    <a:pt x="0" y="7107491"/>
                  </a:lnTo>
                  <a:lnTo>
                    <a:pt x="6667513" y="7107491"/>
                  </a:lnTo>
                  <a:lnTo>
                    <a:pt x="13335038" y="7107491"/>
                  </a:lnTo>
                  <a:lnTo>
                    <a:pt x="13335038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5976" y="507682"/>
              <a:ext cx="6092147" cy="60921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10280" y="938779"/>
            <a:ext cx="2386965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700" spc="-275" dirty="0">
                <a:latin typeface="Times New Roman"/>
                <a:cs typeface="Times New Roman"/>
              </a:rPr>
              <a:t>SANGUIS </a:t>
            </a:r>
            <a:r>
              <a:rPr sz="4700" spc="-285" dirty="0">
                <a:latin typeface="Times New Roman"/>
                <a:cs typeface="Times New Roman"/>
              </a:rPr>
              <a:t>CHRISTI</a:t>
            </a:r>
            <a:endParaRPr sz="47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1"/>
            <a:ext cx="20104100" cy="7107555"/>
            <a:chOff x="0" y="11"/>
            <a:chExt cx="20104100" cy="71075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4351" y="2707627"/>
              <a:ext cx="634603" cy="20956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22980" y="2470703"/>
              <a:ext cx="2076450" cy="27305"/>
            </a:xfrm>
            <a:custGeom>
              <a:avLst/>
              <a:gdLst/>
              <a:ahLst/>
              <a:cxnLst/>
              <a:rect l="l" t="t" r="r" b="b"/>
              <a:pathLst>
                <a:path w="2076450" h="27305">
                  <a:moveTo>
                    <a:pt x="2075840" y="0"/>
                  </a:moveTo>
                  <a:lnTo>
                    <a:pt x="0" y="0"/>
                  </a:lnTo>
                  <a:lnTo>
                    <a:pt x="0" y="27079"/>
                  </a:lnTo>
                  <a:lnTo>
                    <a:pt x="2075840" y="27079"/>
                  </a:lnTo>
                  <a:lnTo>
                    <a:pt x="2075840" y="0"/>
                  </a:lnTo>
                  <a:close/>
                </a:path>
              </a:pathLst>
            </a:custGeom>
            <a:solidFill>
              <a:srgbClr val="32A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"/>
              <a:ext cx="3384532" cy="7107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19554" y="11"/>
              <a:ext cx="3384532" cy="7107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57472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13546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39702" y="5180196"/>
            <a:ext cx="62039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10" dirty="0">
                <a:latin typeface="Arial"/>
                <a:cs typeface="Arial"/>
              </a:rPr>
              <a:t>DECANTER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3089" y="5444809"/>
            <a:ext cx="35750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91/100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14337" y="5110630"/>
            <a:ext cx="873125" cy="577215"/>
            <a:chOff x="4314337" y="5110630"/>
            <a:chExt cx="873125" cy="577215"/>
          </a:xfrm>
        </p:grpSpPr>
        <p:sp>
          <p:nvSpPr>
            <p:cNvPr id="18" name="object 18"/>
            <p:cNvSpPr/>
            <p:nvPr/>
          </p:nvSpPr>
          <p:spPr>
            <a:xfrm>
              <a:off x="4458264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4337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56397" y="5094265"/>
            <a:ext cx="58864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JAMES SUCKLING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92/100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15128" y="5110630"/>
            <a:ext cx="873125" cy="577215"/>
            <a:chOff x="5215128" y="5110630"/>
            <a:chExt cx="873125" cy="577215"/>
          </a:xfrm>
        </p:grpSpPr>
        <p:sp>
          <p:nvSpPr>
            <p:cNvPr id="22" name="object 22"/>
            <p:cNvSpPr/>
            <p:nvPr/>
          </p:nvSpPr>
          <p:spPr>
            <a:xfrm>
              <a:off x="5359056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5128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48270" y="5094265"/>
            <a:ext cx="60706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JANCIS ROBINSON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17/20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13546" y="5821386"/>
            <a:ext cx="3408679" cy="610235"/>
            <a:chOff x="3413546" y="5821386"/>
            <a:chExt cx="3408679" cy="61023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9840" y="5821398"/>
              <a:ext cx="661856" cy="61000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57472" y="5849955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3546" y="5821386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494945" y="5805018"/>
            <a:ext cx="71056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0600"/>
              </a:lnSpc>
              <a:spcBef>
                <a:spcPts val="100"/>
              </a:spcBef>
            </a:pPr>
            <a:r>
              <a:rPr sz="850" b="1" spc="-20" dirty="0">
                <a:latin typeface="Arial"/>
                <a:cs typeface="Arial"/>
              </a:rPr>
              <a:t>WINE </a:t>
            </a:r>
            <a:r>
              <a:rPr sz="850" b="1" spc="-10" dirty="0">
                <a:latin typeface="Arial"/>
                <a:cs typeface="Arial"/>
              </a:rPr>
              <a:t>ENTHUSIAST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92/100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14337" y="5821386"/>
            <a:ext cx="873125" cy="577215"/>
            <a:chOff x="4314337" y="5821386"/>
            <a:chExt cx="873125" cy="577215"/>
          </a:xfrm>
        </p:grpSpPr>
        <p:sp>
          <p:nvSpPr>
            <p:cNvPr id="31" name="object 31"/>
            <p:cNvSpPr/>
            <p:nvPr/>
          </p:nvSpPr>
          <p:spPr>
            <a:xfrm>
              <a:off x="4458264" y="5849955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14337" y="5821386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46040" y="5890950"/>
            <a:ext cx="80962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latin typeface="Arial"/>
                <a:cs typeface="Arial"/>
              </a:rPr>
              <a:t>LE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FIGARO</a:t>
            </a:r>
            <a:r>
              <a:rPr sz="850" b="1" spc="-30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VIN</a:t>
            </a:r>
            <a:endParaRPr sz="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8956" y="6155561"/>
            <a:ext cx="387350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17,5/20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215128" y="5821386"/>
            <a:ext cx="873125" cy="577215"/>
            <a:chOff x="5215128" y="5821386"/>
            <a:chExt cx="873125" cy="577215"/>
          </a:xfrm>
        </p:grpSpPr>
        <p:sp>
          <p:nvSpPr>
            <p:cNvPr id="36" name="object 36"/>
            <p:cNvSpPr/>
            <p:nvPr/>
          </p:nvSpPr>
          <p:spPr>
            <a:xfrm>
              <a:off x="5359056" y="5849955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15128" y="5821386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55257" y="5805018"/>
            <a:ext cx="59245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GILBERT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-65" dirty="0">
                <a:latin typeface="Arial"/>
                <a:cs typeface="Arial"/>
              </a:rPr>
              <a:t>&amp;</a:t>
            </a:r>
            <a:r>
              <a:rPr sz="850" b="1" spc="-10" dirty="0">
                <a:latin typeface="Arial"/>
                <a:cs typeface="Arial"/>
              </a:rPr>
              <a:t> GAILLARD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92/100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104755" y="5110630"/>
            <a:ext cx="873125" cy="577215"/>
            <a:chOff x="6104755" y="5110630"/>
            <a:chExt cx="873125" cy="577215"/>
          </a:xfrm>
        </p:grpSpPr>
        <p:sp>
          <p:nvSpPr>
            <p:cNvPr id="40" name="object 40"/>
            <p:cNvSpPr/>
            <p:nvPr/>
          </p:nvSpPr>
          <p:spPr>
            <a:xfrm>
              <a:off x="6248679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04755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44297" y="5094265"/>
            <a:ext cx="36131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5080" indent="11430">
              <a:lnSpc>
                <a:spcPct val="110600"/>
              </a:lnSpc>
              <a:spcBef>
                <a:spcPts val="100"/>
              </a:spcBef>
            </a:pPr>
            <a:r>
              <a:rPr sz="850" b="1" spc="-20" dirty="0">
                <a:latin typeface="Arial"/>
                <a:cs typeface="Arial"/>
              </a:rPr>
              <a:t>YVES BECK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93/100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11628" y="507682"/>
            <a:ext cx="339362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Sanguis</a:t>
            </a:r>
            <a:r>
              <a:rPr lang="en-US" altLang="ko-KR" sz="1200" dirty="0" smtClean="0"/>
              <a:t> Christi</a:t>
            </a:r>
            <a:r>
              <a:rPr lang="ko-KR" altLang="en-US" sz="1200" dirty="0" smtClean="0"/>
              <a:t>는 </a:t>
            </a:r>
            <a:r>
              <a:rPr lang="ko-KR" altLang="en-US" sz="1200" dirty="0" err="1" smtClean="0"/>
              <a:t>구조감이</a:t>
            </a:r>
            <a:r>
              <a:rPr lang="ko-KR" altLang="en-US" sz="1200" dirty="0" smtClean="0"/>
              <a:t> 강하고 강렬한 와인으로</a:t>
            </a:r>
            <a:r>
              <a:rPr lang="en-US" altLang="ko-KR" sz="1200" dirty="0" smtClean="0"/>
              <a:t>, Malbec</a:t>
            </a:r>
            <a:r>
              <a:rPr lang="ko-KR" altLang="en-US" sz="1200" dirty="0" smtClean="0"/>
              <a:t>이 </a:t>
            </a:r>
            <a:r>
              <a:rPr lang="en-US" altLang="ko-KR" sz="1200" dirty="0" smtClean="0"/>
              <a:t>Roques</a:t>
            </a:r>
            <a:r>
              <a:rPr lang="ko-KR" altLang="en-US" sz="1200" dirty="0" smtClean="0"/>
              <a:t>의 </a:t>
            </a:r>
            <a:r>
              <a:rPr lang="ko-KR" altLang="en-US" sz="1200" dirty="0" err="1"/>
              <a:t>떼</a:t>
            </a:r>
            <a:r>
              <a:rPr lang="ko-KR" altLang="en-US" sz="1200" dirty="0" err="1" smtClean="0"/>
              <a:t>루아에서</a:t>
            </a:r>
            <a:r>
              <a:rPr lang="ko-KR" altLang="en-US" sz="1200" dirty="0" smtClean="0"/>
              <a:t> 보여주는 우아함을 완벽하게 드러냅니다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b="1" dirty="0" smtClean="0">
              <a:latin typeface="+mn-ea"/>
            </a:endParaRPr>
          </a:p>
          <a:p>
            <a:r>
              <a:rPr lang="en-US" altLang="ko-KR" sz="1200" b="1" dirty="0" err="1" smtClean="0"/>
              <a:t>Sanguis</a:t>
            </a:r>
            <a:r>
              <a:rPr lang="en-US" altLang="ko-KR" sz="1200" b="1" dirty="0" smtClean="0"/>
              <a:t> Christi (</a:t>
            </a:r>
            <a:r>
              <a:rPr lang="ko-KR" altLang="en-US" sz="1200" b="1" dirty="0" smtClean="0"/>
              <a:t>그리스도의 피</a:t>
            </a:r>
            <a:r>
              <a:rPr lang="en-US" altLang="ko-KR" sz="1200" b="1" dirty="0" smtClean="0"/>
              <a:t>)</a:t>
            </a:r>
          </a:p>
          <a:p>
            <a:r>
              <a:rPr lang="ko-KR" altLang="en-US" sz="1200" dirty="0" err="1" smtClean="0">
                <a:latin typeface="+mn-ea"/>
                <a:ea typeface="+mn-ea"/>
              </a:rPr>
              <a:t>상귀스</a:t>
            </a:r>
            <a:r>
              <a:rPr lang="ko-KR" altLang="en-US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err="1" smtClean="0">
                <a:latin typeface="+mn-ea"/>
                <a:ea typeface="+mn-ea"/>
              </a:rPr>
              <a:t>크리스티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smtClean="0"/>
              <a:t>Region :</a:t>
            </a:r>
            <a:r>
              <a:rPr lang="en-US" altLang="ko-KR" sz="1200" dirty="0" smtClean="0"/>
              <a:t> Cahors, South-West of France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Vintage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latin typeface="+mn-ea"/>
                <a:ea typeface="+mn-ea"/>
              </a:rPr>
              <a:t>: 2008</a:t>
            </a: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latin typeface="+mn-ea"/>
                <a:ea typeface="+mn-ea"/>
              </a:rPr>
              <a:t>Assemblage</a:t>
            </a:r>
            <a:r>
              <a:rPr lang="en-US" altLang="ko-KR" sz="1200" dirty="0" smtClean="0">
                <a:latin typeface="+mn-ea"/>
                <a:ea typeface="+mn-ea"/>
              </a:rPr>
              <a:t>: 100% Malbec. </a:t>
            </a:r>
          </a:p>
          <a:p>
            <a:r>
              <a:rPr lang="en-US" altLang="ko-KR" sz="1200" dirty="0" err="1" smtClean="0"/>
              <a:t>Sanguis</a:t>
            </a:r>
            <a:r>
              <a:rPr lang="en-US" altLang="ko-KR" sz="1200" dirty="0" smtClean="0"/>
              <a:t> Christi</a:t>
            </a:r>
            <a:r>
              <a:rPr lang="ko-KR" altLang="en-US" sz="1200" dirty="0" smtClean="0"/>
              <a:t>에 사용된 포도밭의 평균 연령은 </a:t>
            </a:r>
            <a:r>
              <a:rPr lang="en-US" altLang="ko-KR" sz="1200" dirty="0" smtClean="0"/>
              <a:t>30</a:t>
            </a:r>
            <a:r>
              <a:rPr lang="ko-KR" altLang="en-US" sz="1200" dirty="0" smtClean="0"/>
              <a:t>년 이상입니다</a:t>
            </a:r>
            <a:r>
              <a:rPr lang="en-US" altLang="ko-KR" sz="1200" dirty="0" smtClean="0"/>
              <a:t>.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br>
              <a:rPr lang="en-US" altLang="ko-KR" sz="1200" dirty="0" smtClean="0">
                <a:latin typeface="+mn-ea"/>
                <a:ea typeface="+mn-ea"/>
              </a:rPr>
            </a:b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err="1" smtClean="0"/>
              <a:t>Vinification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최고의 포도밭에서 생산된 와인으로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스테인리스 </a:t>
            </a:r>
            <a:r>
              <a:rPr lang="ko-KR" altLang="en-US" sz="1200" dirty="0" err="1" smtClean="0"/>
              <a:t>스틸</a:t>
            </a:r>
            <a:r>
              <a:rPr lang="ko-KR" altLang="en-US" sz="1200" dirty="0" smtClean="0"/>
              <a:t> 탱크에서 온도 조절 발효</a:t>
            </a:r>
            <a:r>
              <a:rPr lang="en-US" altLang="ko-KR" sz="1200" dirty="0" smtClean="0"/>
              <a:t>, 8-10°C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3-4</a:t>
            </a:r>
            <a:r>
              <a:rPr lang="ko-KR" altLang="en-US" sz="1200" dirty="0" smtClean="0"/>
              <a:t>일 동안 예비 발효 전 </a:t>
            </a:r>
            <a:r>
              <a:rPr lang="ko-KR" altLang="en-US" sz="1200" dirty="0" err="1" smtClean="0"/>
              <a:t>침용</a:t>
            </a:r>
            <a:r>
              <a:rPr lang="en-US" altLang="ko-KR" sz="1200" dirty="0" smtClean="0"/>
              <a:t>, 28°C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일 동안 </a:t>
            </a:r>
            <a:r>
              <a:rPr lang="ko-KR" altLang="en-US" sz="1200" dirty="0" err="1" smtClean="0"/>
              <a:t>알콜</a:t>
            </a:r>
            <a:r>
              <a:rPr lang="ko-KR" altLang="en-US" sz="1200" dirty="0" smtClean="0"/>
              <a:t> 발효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하루에 </a:t>
            </a:r>
            <a:r>
              <a:rPr lang="en-US" altLang="ko-KR" sz="1200" dirty="0" smtClean="0"/>
              <a:t>2-3</a:t>
            </a:r>
            <a:r>
              <a:rPr lang="ko-KR" altLang="en-US" sz="1200" dirty="0" smtClean="0"/>
              <a:t>회 뚜껑을 밀어내는 과정입니다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최종 </a:t>
            </a:r>
            <a:r>
              <a:rPr lang="ko-KR" altLang="en-US" sz="1200" dirty="0" err="1" smtClean="0"/>
              <a:t>침용은</a:t>
            </a:r>
            <a:r>
              <a:rPr lang="ko-KR" altLang="en-US" sz="1200" dirty="0" smtClean="0"/>
              <a:t> 약 </a:t>
            </a:r>
            <a:r>
              <a:rPr lang="en-US" altLang="ko-KR" sz="1200" dirty="0" smtClean="0"/>
              <a:t>15</a:t>
            </a:r>
            <a:r>
              <a:rPr lang="ko-KR" altLang="en-US" sz="1200" dirty="0" smtClean="0"/>
              <a:t>일간 진행됩니다</a:t>
            </a:r>
            <a:r>
              <a:rPr lang="en-US" altLang="ko-KR" sz="1200" dirty="0" smtClean="0"/>
              <a:t>. </a:t>
            </a:r>
            <a:r>
              <a:rPr lang="en-US" altLang="ko-KR" sz="1200" dirty="0" smtClean="0">
                <a:latin typeface="+mn-ea"/>
                <a:ea typeface="+mn-ea"/>
              </a:rPr>
              <a:t/>
            </a:r>
            <a:br>
              <a:rPr lang="en-US" altLang="ko-KR" sz="1200" dirty="0" smtClean="0">
                <a:latin typeface="+mn-ea"/>
                <a:ea typeface="+mn-ea"/>
              </a:rPr>
            </a:b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err="1" smtClean="0"/>
              <a:t>Elevage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와인은 </a:t>
            </a:r>
            <a:r>
              <a:rPr lang="en-US" altLang="ko-KR" sz="1200" dirty="0" smtClean="0"/>
              <a:t>12-14</a:t>
            </a:r>
            <a:r>
              <a:rPr lang="ko-KR" altLang="en-US" sz="1200" dirty="0" smtClean="0"/>
              <a:t>개월 동안</a:t>
            </a:r>
            <a:endParaRPr lang="en-US" altLang="ko-KR" sz="1200" dirty="0" smtClean="0"/>
          </a:p>
          <a:p>
            <a:r>
              <a:rPr lang="ko-KR" altLang="en-US" sz="1200" dirty="0" smtClean="0"/>
              <a:t> </a:t>
            </a:r>
            <a:r>
              <a:rPr lang="en-US" altLang="ko-KR" sz="1200" dirty="0" smtClean="0"/>
              <a:t>50% </a:t>
            </a:r>
            <a:r>
              <a:rPr lang="en-US" altLang="ko-KR" sz="1200" dirty="0" err="1" smtClean="0"/>
              <a:t>barrique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번 사용된 </a:t>
            </a:r>
            <a:r>
              <a:rPr lang="ko-KR" altLang="en-US" sz="1200" dirty="0" err="1" smtClean="0"/>
              <a:t>오크통</a:t>
            </a:r>
            <a:r>
              <a:rPr lang="en-US" altLang="ko-KR" sz="1200" dirty="0" smtClean="0"/>
              <a:t>,</a:t>
            </a:r>
          </a:p>
          <a:p>
            <a:r>
              <a:rPr lang="en-US" altLang="ko-KR" sz="1200" dirty="0" smtClean="0"/>
              <a:t> 50% </a:t>
            </a:r>
            <a:r>
              <a:rPr lang="en-US" altLang="ko-KR" sz="1200" dirty="0" err="1" smtClean="0"/>
              <a:t>barrique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번 사용된 </a:t>
            </a:r>
            <a:r>
              <a:rPr lang="ko-KR" altLang="en-US" sz="1200" dirty="0" err="1" smtClean="0"/>
              <a:t>오크통에서</a:t>
            </a:r>
            <a:r>
              <a:rPr lang="ko-KR" altLang="en-US" sz="1200" dirty="0" smtClean="0"/>
              <a:t> 숙성됩니다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오크통은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/>
              <a:t>Chêne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Français</a:t>
            </a:r>
            <a:r>
              <a:rPr lang="ko-KR" altLang="en-US" sz="1200" dirty="0" smtClean="0"/>
              <a:t>로 고운 결의 나무입니다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Note de </a:t>
            </a:r>
            <a:r>
              <a:rPr lang="en-US" altLang="ko-KR" sz="1200" b="1" dirty="0" err="1" smtClean="0"/>
              <a:t>dégustation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와인의 색은 매우 깊은 붉은 </a:t>
            </a:r>
            <a:r>
              <a:rPr lang="ko-KR" altLang="en-US" sz="1200" dirty="0" err="1" smtClean="0"/>
              <a:t>석류색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보라색 가장자리가 있으며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향은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검은 과일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향신료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구운 향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vanille</a:t>
            </a:r>
            <a:r>
              <a:rPr lang="en-US" altLang="ko-KR" sz="1200" dirty="0" smtClean="0"/>
              <a:t> bourbon</a:t>
            </a:r>
            <a:r>
              <a:rPr lang="ko-KR" altLang="en-US" sz="1200" dirty="0" smtClean="0"/>
              <a:t>이 결합되어 있습니다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입에 닿을 때는 상큼한 첫 맛이지만 타닌은 매우 섬세합니다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매우 균형 잡히고 강력하며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입 안에서 긴 여운을 남기지만 드문 우아함을 지닌 와인입니다</a:t>
            </a:r>
            <a:r>
              <a:rPr lang="en-US" altLang="ko-KR" sz="1200" dirty="0" smtClean="0"/>
              <a:t>.</a:t>
            </a:r>
            <a:endParaRPr lang="ko-KR" altLang="en-US" sz="1200" dirty="0">
              <a:latin typeface="+mn-ea"/>
              <a:ea typeface="+mn-ea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91" y="6545653"/>
            <a:ext cx="981459" cy="664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GRAAL </a:t>
            </a:r>
            <a:r>
              <a:rPr spc="-350" dirty="0"/>
              <a:t>SANCTUS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11"/>
            <a:ext cx="20104100" cy="7107555"/>
            <a:chOff x="0" y="11"/>
            <a:chExt cx="20104100" cy="7107555"/>
          </a:xfrm>
        </p:grpSpPr>
        <p:sp>
          <p:nvSpPr>
            <p:cNvPr id="6" name="object 6"/>
            <p:cNvSpPr/>
            <p:nvPr/>
          </p:nvSpPr>
          <p:spPr>
            <a:xfrm>
              <a:off x="3722980" y="2470703"/>
              <a:ext cx="2396490" cy="27305"/>
            </a:xfrm>
            <a:custGeom>
              <a:avLst/>
              <a:gdLst/>
              <a:ahLst/>
              <a:cxnLst/>
              <a:rect l="l" t="t" r="r" b="b"/>
              <a:pathLst>
                <a:path w="2396490" h="27305">
                  <a:moveTo>
                    <a:pt x="2396246" y="0"/>
                  </a:moveTo>
                  <a:lnTo>
                    <a:pt x="0" y="0"/>
                  </a:lnTo>
                  <a:lnTo>
                    <a:pt x="0" y="27079"/>
                  </a:lnTo>
                  <a:lnTo>
                    <a:pt x="2396246" y="27079"/>
                  </a:lnTo>
                  <a:lnTo>
                    <a:pt x="2396246" y="0"/>
                  </a:lnTo>
                  <a:close/>
                </a:path>
              </a:pathLst>
            </a:custGeom>
            <a:solidFill>
              <a:srgbClr val="AA8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7998" y="2707626"/>
              <a:ext cx="590389" cy="2112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"/>
              <a:ext cx="3384532" cy="7107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19554" y="11"/>
              <a:ext cx="3384532" cy="7107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5976" y="507682"/>
              <a:ext cx="6092147" cy="60921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02284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8718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88838" y="5094265"/>
            <a:ext cx="59245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GILBERT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b="1" spc="-70" dirty="0">
                <a:latin typeface="Arial"/>
                <a:cs typeface="Arial"/>
              </a:rPr>
              <a:t>&amp;</a:t>
            </a:r>
            <a:r>
              <a:rPr sz="850" b="1" spc="-10" dirty="0">
                <a:latin typeface="Arial"/>
                <a:cs typeface="Arial"/>
              </a:rPr>
              <a:t> GAILLARD</a:t>
            </a:r>
            <a:endParaRPr sz="850">
              <a:latin typeface="Arial"/>
              <a:cs typeface="Arial"/>
            </a:endParaRPr>
          </a:p>
          <a:p>
            <a:pPr marR="952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93/100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59157" y="5110630"/>
            <a:ext cx="873125" cy="577215"/>
            <a:chOff x="4759157" y="5110630"/>
            <a:chExt cx="873125" cy="577215"/>
          </a:xfrm>
        </p:grpSpPr>
        <p:sp>
          <p:nvSpPr>
            <p:cNvPr id="15" name="object 15"/>
            <p:cNvSpPr/>
            <p:nvPr/>
          </p:nvSpPr>
          <p:spPr>
            <a:xfrm>
              <a:off x="4903075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9157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01209" y="5094265"/>
            <a:ext cx="58864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JAMES SUCKLING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92/100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59947" y="5110630"/>
            <a:ext cx="873125" cy="577215"/>
            <a:chOff x="5659947" y="5110630"/>
            <a:chExt cx="873125" cy="577215"/>
          </a:xfrm>
        </p:grpSpPr>
        <p:sp>
          <p:nvSpPr>
            <p:cNvPr id="19" name="object 19"/>
            <p:cNvSpPr/>
            <p:nvPr/>
          </p:nvSpPr>
          <p:spPr>
            <a:xfrm>
              <a:off x="5803867" y="5139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59947" y="5110630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93082" y="5094265"/>
            <a:ext cx="60706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0600"/>
              </a:lnSpc>
              <a:spcBef>
                <a:spcPts val="100"/>
              </a:spcBef>
            </a:pPr>
            <a:r>
              <a:rPr sz="850" b="1" spc="-10" dirty="0">
                <a:latin typeface="Arial"/>
                <a:cs typeface="Arial"/>
              </a:rPr>
              <a:t>JANCIS ROBINSON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16,5/20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48718" y="5821386"/>
            <a:ext cx="873125" cy="577215"/>
            <a:chOff x="3848718" y="5821386"/>
            <a:chExt cx="873125" cy="577215"/>
          </a:xfrm>
        </p:grpSpPr>
        <p:sp>
          <p:nvSpPr>
            <p:cNvPr id="23" name="object 23"/>
            <p:cNvSpPr/>
            <p:nvPr/>
          </p:nvSpPr>
          <p:spPr>
            <a:xfrm>
              <a:off x="3992638" y="5849955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48718" y="5821386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47895" y="5805018"/>
            <a:ext cx="67437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sz="850" b="1" spc="-25" dirty="0">
                <a:latin typeface="Arial"/>
                <a:cs typeface="Arial"/>
              </a:rPr>
              <a:t>BETTANE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-50" dirty="0">
                <a:latin typeface="Arial"/>
                <a:cs typeface="Arial"/>
              </a:rPr>
              <a:t>&amp;</a:t>
            </a:r>
            <a:r>
              <a:rPr sz="850" b="1" spc="-25" dirty="0">
                <a:latin typeface="Arial"/>
                <a:cs typeface="Arial"/>
              </a:rPr>
              <a:t> DESSEAUVE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16+/20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59157" y="5821392"/>
            <a:ext cx="1624330" cy="610235"/>
            <a:chOff x="4759157" y="5821392"/>
            <a:chExt cx="1624330" cy="61023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3146" y="5821392"/>
              <a:ext cx="609745" cy="60974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903075" y="5864233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151" y="0"/>
                  </a:moveTo>
                  <a:lnTo>
                    <a:pt x="224872" y="4416"/>
                  </a:lnTo>
                  <a:lnTo>
                    <a:pt x="178490" y="17150"/>
                  </a:lnTo>
                  <a:lnTo>
                    <a:pt x="135781" y="37427"/>
                  </a:lnTo>
                  <a:lnTo>
                    <a:pt x="97519" y="64473"/>
                  </a:lnTo>
                  <a:lnTo>
                    <a:pt x="64476" y="97514"/>
                  </a:lnTo>
                  <a:lnTo>
                    <a:pt x="37429" y="135776"/>
                  </a:lnTo>
                  <a:lnTo>
                    <a:pt x="17151" y="178486"/>
                  </a:lnTo>
                  <a:lnTo>
                    <a:pt x="4416" y="224869"/>
                  </a:lnTo>
                  <a:lnTo>
                    <a:pt x="0" y="274151"/>
                  </a:lnTo>
                  <a:lnTo>
                    <a:pt x="4416" y="323426"/>
                  </a:lnTo>
                  <a:lnTo>
                    <a:pt x="17151" y="369805"/>
                  </a:lnTo>
                  <a:lnTo>
                    <a:pt x="37429" y="412512"/>
                  </a:lnTo>
                  <a:lnTo>
                    <a:pt x="64476" y="450773"/>
                  </a:lnTo>
                  <a:lnTo>
                    <a:pt x="97519" y="483814"/>
                  </a:lnTo>
                  <a:lnTo>
                    <a:pt x="135781" y="510861"/>
                  </a:lnTo>
                  <a:lnTo>
                    <a:pt x="178490" y="531138"/>
                  </a:lnTo>
                  <a:lnTo>
                    <a:pt x="224872" y="543873"/>
                  </a:lnTo>
                  <a:lnTo>
                    <a:pt x="274151" y="548290"/>
                  </a:lnTo>
                  <a:lnTo>
                    <a:pt x="323430" y="543873"/>
                  </a:lnTo>
                  <a:lnTo>
                    <a:pt x="369811" y="531138"/>
                  </a:lnTo>
                  <a:lnTo>
                    <a:pt x="412520" y="510861"/>
                  </a:lnTo>
                  <a:lnTo>
                    <a:pt x="450783" y="483814"/>
                  </a:lnTo>
                  <a:lnTo>
                    <a:pt x="483825" y="450773"/>
                  </a:lnTo>
                  <a:lnTo>
                    <a:pt x="510872" y="412512"/>
                  </a:lnTo>
                  <a:lnTo>
                    <a:pt x="531150" y="369805"/>
                  </a:lnTo>
                  <a:lnTo>
                    <a:pt x="543885" y="323426"/>
                  </a:lnTo>
                  <a:lnTo>
                    <a:pt x="548302" y="274151"/>
                  </a:lnTo>
                  <a:lnTo>
                    <a:pt x="543885" y="224869"/>
                  </a:lnTo>
                  <a:lnTo>
                    <a:pt x="531150" y="178486"/>
                  </a:lnTo>
                  <a:lnTo>
                    <a:pt x="510872" y="135776"/>
                  </a:lnTo>
                  <a:lnTo>
                    <a:pt x="483825" y="97514"/>
                  </a:lnTo>
                  <a:lnTo>
                    <a:pt x="450783" y="64473"/>
                  </a:lnTo>
                  <a:lnTo>
                    <a:pt x="412520" y="37427"/>
                  </a:lnTo>
                  <a:lnTo>
                    <a:pt x="369811" y="17150"/>
                  </a:lnTo>
                  <a:lnTo>
                    <a:pt x="323430" y="4416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94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59157" y="5835667"/>
              <a:ext cx="873125" cy="302895"/>
            </a:xfrm>
            <a:custGeom>
              <a:avLst/>
              <a:gdLst/>
              <a:ahLst/>
              <a:cxnLst/>
              <a:rect l="l" t="t" r="r" b="b"/>
              <a:pathLst>
                <a:path w="873125" h="302895">
                  <a:moveTo>
                    <a:pt x="872696" y="0"/>
                  </a:moveTo>
                  <a:lnTo>
                    <a:pt x="0" y="0"/>
                  </a:lnTo>
                  <a:lnTo>
                    <a:pt x="0" y="302711"/>
                  </a:lnTo>
                  <a:lnTo>
                    <a:pt x="872696" y="302711"/>
                  </a:lnTo>
                  <a:lnTo>
                    <a:pt x="872696" y="0"/>
                  </a:lnTo>
                  <a:close/>
                </a:path>
              </a:pathLst>
            </a:custGeom>
            <a:solidFill>
              <a:srgbClr val="F7F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40549" y="5819296"/>
            <a:ext cx="71056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0600"/>
              </a:lnSpc>
              <a:spcBef>
                <a:spcPts val="100"/>
              </a:spcBef>
            </a:pPr>
            <a:r>
              <a:rPr sz="850" b="1" spc="-20" dirty="0">
                <a:latin typeface="Arial"/>
                <a:cs typeface="Arial"/>
              </a:rPr>
              <a:t>WINE </a:t>
            </a:r>
            <a:r>
              <a:rPr sz="850" b="1" spc="-10" dirty="0">
                <a:latin typeface="Arial"/>
                <a:cs typeface="Arial"/>
              </a:rPr>
              <a:t>ENTHUSIAST</a:t>
            </a:r>
            <a:endParaRPr sz="85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495"/>
              </a:spcBef>
            </a:pPr>
            <a:r>
              <a:rPr sz="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93/100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19" y="6521004"/>
            <a:ext cx="981459" cy="6647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211628" y="507682"/>
            <a:ext cx="339362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Graal</a:t>
            </a:r>
            <a:r>
              <a:rPr lang="en-US" altLang="ko-KR" sz="1200" dirty="0" smtClean="0"/>
              <a:t> Sanctus</a:t>
            </a:r>
            <a:r>
              <a:rPr lang="ko-KR" altLang="en-US" sz="1200" dirty="0" smtClean="0"/>
              <a:t>는 </a:t>
            </a:r>
            <a:r>
              <a:rPr lang="en-US" altLang="ko-KR" sz="1200" dirty="0" smtClean="0"/>
              <a:t>7</a:t>
            </a:r>
            <a:r>
              <a:rPr lang="ko-KR" altLang="en-US" sz="1200" dirty="0" smtClean="0"/>
              <a:t>헥타르의 엄선된 포도밭에서만 생산되며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예외적인 </a:t>
            </a:r>
            <a:r>
              <a:rPr lang="ko-KR" altLang="en-US" sz="1200" dirty="0" err="1"/>
              <a:t>떼</a:t>
            </a:r>
            <a:r>
              <a:rPr lang="ko-KR" altLang="en-US" sz="1200" dirty="0" err="1" smtClean="0"/>
              <a:t>루아에</a:t>
            </a:r>
            <a:r>
              <a:rPr lang="ko-KR" altLang="en-US" sz="1200" dirty="0" smtClean="0"/>
              <a:t> 속합니다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 와인은 역사적인 </a:t>
            </a:r>
            <a:r>
              <a:rPr lang="ko-KR" altLang="en-US" sz="1200" dirty="0" err="1" smtClean="0"/>
              <a:t>떼루아의</a:t>
            </a:r>
            <a:r>
              <a:rPr lang="ko-KR" altLang="en-US" sz="1200" dirty="0" smtClean="0"/>
              <a:t> 잠재력과 장인정신을 보여주는 와인입니다</a:t>
            </a:r>
            <a:r>
              <a:rPr lang="en-US" altLang="ko-KR" sz="1200" dirty="0" smtClean="0"/>
              <a:t>.</a:t>
            </a:r>
            <a:endParaRPr lang="en-US" altLang="ko-KR" sz="1200" b="1" dirty="0" smtClean="0">
              <a:latin typeface="+mn-ea"/>
            </a:endParaRPr>
          </a:p>
          <a:p>
            <a:endParaRPr lang="en-US" altLang="ko-KR" sz="1200" b="1" dirty="0" smtClean="0"/>
          </a:p>
          <a:p>
            <a:r>
              <a:rPr lang="en-US" altLang="ko-KR" sz="1200" b="1" dirty="0" err="1" smtClean="0"/>
              <a:t>Graal</a:t>
            </a:r>
            <a:r>
              <a:rPr lang="en-US" altLang="ko-KR" sz="1200" b="1" dirty="0" smtClean="0"/>
              <a:t> Sanctus (</a:t>
            </a:r>
            <a:r>
              <a:rPr lang="ko-KR" altLang="en-US" sz="1200" b="1" dirty="0" smtClean="0"/>
              <a:t>성배</a:t>
            </a:r>
            <a:r>
              <a:rPr lang="en-US" altLang="ko-KR" sz="1200" b="1" dirty="0" smtClean="0"/>
              <a:t>)</a:t>
            </a:r>
          </a:p>
          <a:p>
            <a:r>
              <a:rPr lang="ko-KR" altLang="en-US" sz="1200" dirty="0" smtClean="0">
                <a:latin typeface="+mn-ea"/>
                <a:ea typeface="+mn-ea"/>
              </a:rPr>
              <a:t>그랄 </a:t>
            </a:r>
            <a:r>
              <a:rPr lang="ko-KR" altLang="en-US" sz="1200" dirty="0" err="1" smtClean="0">
                <a:latin typeface="+mn-ea"/>
                <a:ea typeface="+mn-ea"/>
              </a:rPr>
              <a:t>상투스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smtClean="0"/>
              <a:t>Region :</a:t>
            </a:r>
            <a:r>
              <a:rPr lang="en-US" altLang="ko-KR" sz="1200" dirty="0" smtClean="0"/>
              <a:t> Cahors, South-West of France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Vintage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latin typeface="+mn-ea"/>
                <a:ea typeface="+mn-ea"/>
              </a:rPr>
              <a:t>: 2016</a:t>
            </a: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latin typeface="+mn-ea"/>
                <a:ea typeface="+mn-ea"/>
              </a:rPr>
              <a:t>Assemblage</a:t>
            </a:r>
            <a:r>
              <a:rPr lang="en-US" altLang="ko-KR" sz="1200" dirty="0" smtClean="0">
                <a:latin typeface="+mn-ea"/>
                <a:ea typeface="+mn-ea"/>
              </a:rPr>
              <a:t>: 100% Malbec. </a:t>
            </a:r>
          </a:p>
          <a:p>
            <a:r>
              <a:rPr lang="en-US" altLang="ko-KR" sz="1200" dirty="0" err="1" smtClean="0"/>
              <a:t>Graal</a:t>
            </a:r>
            <a:r>
              <a:rPr lang="en-US" altLang="ko-KR" sz="1200" dirty="0" smtClean="0"/>
              <a:t> Sanctus</a:t>
            </a:r>
            <a:r>
              <a:rPr lang="ko-KR" altLang="en-US" sz="1200" dirty="0" smtClean="0"/>
              <a:t>에 사용된 포도밭의 평균 연령은 </a:t>
            </a:r>
            <a:r>
              <a:rPr lang="en-US" altLang="ko-KR" sz="1200" dirty="0" smtClean="0"/>
              <a:t>30</a:t>
            </a:r>
            <a:r>
              <a:rPr lang="ko-KR" altLang="en-US" sz="1200" dirty="0" smtClean="0"/>
              <a:t>년 이상입니다</a:t>
            </a:r>
            <a:r>
              <a:rPr lang="en-US" altLang="ko-KR" sz="1200" dirty="0" smtClean="0">
                <a:latin typeface="+mn-ea"/>
                <a:ea typeface="+mn-ea"/>
              </a:rPr>
              <a:t>. </a:t>
            </a:r>
            <a:r>
              <a:rPr lang="ko-KR" altLang="en-US" sz="1200" dirty="0" smtClean="0"/>
              <a:t>매우 낮은 수확량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헥타르당 </a:t>
            </a:r>
            <a:r>
              <a:rPr lang="en-US" altLang="ko-KR" sz="1200" dirty="0" smtClean="0"/>
              <a:t>20</a:t>
            </a:r>
            <a:r>
              <a:rPr lang="ko-KR" altLang="en-US" sz="1200" dirty="0" err="1" smtClean="0"/>
              <a:t>헥토리터</a:t>
            </a:r>
            <a:r>
              <a:rPr lang="ko-KR" altLang="en-US" sz="1200" dirty="0" smtClean="0"/>
              <a:t> 미만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기록합니다</a:t>
            </a:r>
            <a:r>
              <a:rPr lang="en-US" altLang="ko-KR" sz="1200" dirty="0" smtClean="0"/>
              <a:t>.</a:t>
            </a:r>
            <a:r>
              <a:rPr lang="en-US" altLang="ko-KR" sz="1200" dirty="0" smtClean="0">
                <a:latin typeface="+mn-ea"/>
                <a:ea typeface="+mn-ea"/>
              </a:rPr>
              <a:t/>
            </a:r>
            <a:br>
              <a:rPr lang="en-US" altLang="ko-KR" sz="1200" dirty="0" smtClean="0">
                <a:latin typeface="+mn-ea"/>
                <a:ea typeface="+mn-ea"/>
              </a:rPr>
            </a:b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err="1" smtClean="0"/>
              <a:t>Vinification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스테인리스 </a:t>
            </a:r>
            <a:r>
              <a:rPr lang="ko-KR" altLang="en-US" sz="1200" dirty="0" err="1" smtClean="0"/>
              <a:t>스틸</a:t>
            </a:r>
            <a:r>
              <a:rPr lang="ko-KR" altLang="en-US" sz="1200" dirty="0" smtClean="0"/>
              <a:t> 탱크에서 온도 조절 발효</a:t>
            </a:r>
            <a:r>
              <a:rPr lang="en-US" altLang="ko-KR" sz="1200" dirty="0" smtClean="0"/>
              <a:t>, 8-10°C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3-4</a:t>
            </a:r>
            <a:r>
              <a:rPr lang="ko-KR" altLang="en-US" sz="1200" dirty="0" smtClean="0"/>
              <a:t>일 동안 예비 발효 전 </a:t>
            </a:r>
            <a:r>
              <a:rPr lang="ko-KR" altLang="en-US" sz="1200" dirty="0" err="1" smtClean="0"/>
              <a:t>침용</a:t>
            </a:r>
            <a:r>
              <a:rPr lang="en-US" altLang="ko-KR" sz="1200" dirty="0" smtClean="0"/>
              <a:t>, 28°C</a:t>
            </a:r>
            <a:r>
              <a:rPr lang="ko-KR" altLang="en-US" sz="1200" dirty="0" smtClean="0"/>
              <a:t>에서 </a:t>
            </a:r>
            <a:r>
              <a:rPr lang="ko-KR" altLang="en-US" sz="1200" dirty="0" err="1" smtClean="0"/>
              <a:t>알콜</a:t>
            </a:r>
            <a:r>
              <a:rPr lang="ko-KR" altLang="en-US" sz="1200" dirty="0" smtClean="0"/>
              <a:t> 발효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하루에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회 뚜껑을 밀어내는 과정입니다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최종 </a:t>
            </a:r>
            <a:r>
              <a:rPr lang="ko-KR" altLang="en-US" sz="1200" dirty="0" err="1" smtClean="0"/>
              <a:t>침용은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2-3</a:t>
            </a:r>
            <a:r>
              <a:rPr lang="ko-KR" altLang="en-US" sz="1200" dirty="0" smtClean="0"/>
              <a:t>주 동안 진행됩니다</a:t>
            </a:r>
            <a:r>
              <a:rPr lang="en-US" altLang="ko-KR" sz="1200" dirty="0" smtClean="0"/>
              <a:t>.</a:t>
            </a:r>
            <a:r>
              <a:rPr lang="en-US" altLang="ko-KR" sz="1200" dirty="0" smtClean="0">
                <a:latin typeface="+mn-ea"/>
                <a:ea typeface="+mn-ea"/>
              </a:rPr>
              <a:t/>
            </a:r>
            <a:br>
              <a:rPr lang="en-US" altLang="ko-KR" sz="1200" dirty="0" smtClean="0">
                <a:latin typeface="+mn-ea"/>
                <a:ea typeface="+mn-ea"/>
              </a:rPr>
            </a:b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b="1" dirty="0" err="1" smtClean="0"/>
              <a:t>Elevage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와인은 </a:t>
            </a:r>
            <a:r>
              <a:rPr lang="en-US" altLang="ko-KR" sz="1200" dirty="0" err="1" smtClean="0"/>
              <a:t>Chêne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Français</a:t>
            </a:r>
            <a:r>
              <a:rPr lang="ko-KR" altLang="en-US" sz="1200" dirty="0" smtClean="0"/>
              <a:t>로 된 </a:t>
            </a:r>
            <a:r>
              <a:rPr lang="ko-KR" altLang="en-US" sz="1200" dirty="0" err="1" smtClean="0"/>
              <a:t>오크통에서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20-24</a:t>
            </a:r>
            <a:r>
              <a:rPr lang="ko-KR" altLang="en-US" sz="1200" dirty="0" smtClean="0"/>
              <a:t>개월 동안 숙성되며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이 </a:t>
            </a:r>
            <a:r>
              <a:rPr lang="ko-KR" altLang="en-US" sz="1200" dirty="0" err="1" smtClean="0"/>
              <a:t>오크통은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4-5</a:t>
            </a:r>
            <a:r>
              <a:rPr lang="ko-KR" altLang="en-US" sz="1200" dirty="0" smtClean="0"/>
              <a:t>번 사용된 </a:t>
            </a:r>
            <a:r>
              <a:rPr lang="ko-KR" altLang="en-US" sz="1200" dirty="0" err="1" smtClean="0"/>
              <a:t>오크로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grains </a:t>
            </a:r>
            <a:r>
              <a:rPr lang="en-US" altLang="ko-KR" sz="1200" dirty="0" err="1" smtClean="0"/>
              <a:t>extrafins</a:t>
            </a:r>
            <a:endParaRPr lang="en-US" altLang="ko-KR" sz="1200" dirty="0" smtClean="0"/>
          </a:p>
          <a:p>
            <a:r>
              <a:rPr lang="ko-KR" altLang="en-US" sz="1200" dirty="0" err="1" smtClean="0"/>
              <a:t>오크를</a:t>
            </a:r>
            <a:r>
              <a:rPr lang="ko-KR" altLang="en-US" sz="1200" dirty="0" smtClean="0"/>
              <a:t> 사용합니다</a:t>
            </a:r>
            <a:r>
              <a:rPr lang="en-US" altLang="ko-KR" sz="1200" dirty="0" smtClean="0"/>
              <a:t>.</a:t>
            </a:r>
          </a:p>
          <a:p>
            <a:endParaRPr lang="en-US" altLang="ko-KR" sz="1200" b="1" dirty="0" smtClean="0"/>
          </a:p>
          <a:p>
            <a:r>
              <a:rPr lang="en-US" altLang="ko-KR" sz="1200" b="1" dirty="0" smtClean="0"/>
              <a:t>Note de </a:t>
            </a:r>
            <a:r>
              <a:rPr lang="en-US" altLang="ko-KR" sz="1200" b="1" dirty="0" err="1" smtClean="0"/>
              <a:t>dégustation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와인의 색은 깊은 검은색에 보라색 반사가 있습니다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향은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붉은 과일 과 </a:t>
            </a:r>
            <a:r>
              <a:rPr lang="en-US" altLang="ko-KR" sz="1200" dirty="0" err="1" smtClean="0"/>
              <a:t>vanille-moka</a:t>
            </a:r>
            <a:r>
              <a:rPr lang="ko-KR" altLang="en-US" sz="1200" dirty="0" smtClean="0"/>
              <a:t>의 향이 어우러져 있습니다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향은 직관적이고 풍성합니다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입 안에서는 육즙이 가득하고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매우 복합적이며 넓은 향미를 제공하며 긴 여운을 남깁니다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이것은 기억에 남을 만큼 희귀한 와인입니다</a:t>
            </a:r>
            <a:r>
              <a:rPr lang="en-US" altLang="ko-KR" sz="1200" dirty="0" smtClean="0"/>
              <a:t>!</a:t>
            </a:r>
            <a:endParaRPr lang="ko-KR" alt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47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72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1192</Words>
  <Application>Microsoft Office PowerPoint</Application>
  <PresentationFormat>사용자 지정</PresentationFormat>
  <Paragraphs>152</Paragraphs>
  <Slides>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감탄로드돋움체 Thin</vt:lpstr>
      <vt:lpstr>맑은 고딕</vt:lpstr>
      <vt:lpstr>전주공예고딕체 Regular</vt:lpstr>
      <vt:lpstr>Arial</vt:lpstr>
      <vt:lpstr>Bookman Old Style</vt:lpstr>
      <vt:lpstr>Calibri</vt:lpstr>
      <vt:lpstr>Tahoma</vt:lpstr>
      <vt:lpstr>Times New Roman</vt:lpstr>
      <vt:lpstr>Office Theme</vt:lpstr>
      <vt:lpstr>ROQUEs DE CANA</vt:lpstr>
      <vt:lpstr>PowerPoint 프레젠테이션</vt:lpstr>
      <vt:lpstr>Our signature "Finesse, freshness, and elegance"</vt:lpstr>
      <vt:lpstr>LE VIN DES NOCES</vt:lpstr>
      <vt:lpstr>PowerPoint 프레젠테이션</vt:lpstr>
      <vt:lpstr>GRAAL SANCTUS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ROQUEs DE CANA</dc:title>
  <dc:creator>KIM YOONJAE</dc:creator>
  <cp:lastModifiedBy>KIM YOONJAE</cp:lastModifiedBy>
  <cp:revision>27</cp:revision>
  <cp:lastPrinted>2025-02-04T13:32:36Z</cp:lastPrinted>
  <dcterms:created xsi:type="dcterms:W3CDTF">2025-02-04T09:30:29Z</dcterms:created>
  <dcterms:modified xsi:type="dcterms:W3CDTF">2026-03-27T04:16:10Z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2022-09-26T00:00:00Z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2025-02-04T00:00:00Z</vt:filetime>
  </property>
  <property fmtid="{D5CDD505-2E9C-101B-9397-08002B2CF9AE}" pid="5" name="Producer">
    <vt:lpwstr>Adobe PDF Library 16.0.7</vt:lpwstr>
  </property>
</Properties>
</file>