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06" r:id="rId2"/>
    <p:sldId id="299" r:id="rId3"/>
    <p:sldId id="303" r:id="rId4"/>
    <p:sldId id="308" r:id="rId5"/>
    <p:sldId id="309" r:id="rId6"/>
    <p:sldId id="307" r:id="rId7"/>
    <p:sldId id="295" r:id="rId8"/>
  </p:sldIdLst>
  <p:sldSz cx="10693400" cy="7562850"/>
  <p:notesSz cx="10693400" cy="75628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18155" initials="T" lastIdx="1" clrIdx="0">
    <p:extLst>
      <p:ext uri="{19B8F6BF-5375-455C-9EA6-DF929625EA0E}">
        <p15:presenceInfo xmlns:p15="http://schemas.microsoft.com/office/powerpoint/2012/main" userId="S::TH18155@office365.beer::97d14103-87c3-4c90-9490-e3e1ee3c38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3432"/>
    <a:srgbClr val="51031F"/>
    <a:srgbClr val="2E0118"/>
    <a:srgbClr val="5E4845"/>
    <a:srgbClr val="410016"/>
    <a:srgbClr val="C2D0EA"/>
    <a:srgbClr val="748EBF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5026" autoAdjust="0"/>
  </p:normalViewPr>
  <p:slideViewPr>
    <p:cSldViewPr>
      <p:cViewPr varScale="1">
        <p:scale>
          <a:sx n="138" d="100"/>
          <a:sy n="138" d="100"/>
        </p:scale>
        <p:origin x="1680" y="102"/>
      </p:cViewPr>
      <p:guideLst>
        <p:guide orient="horz" pos="2880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CFF29-F9A5-4025-A1D7-9D328C330329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F97C1-964F-4B88-AF77-2162281047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55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80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08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519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3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fr-FR" altLang="ko-KR" b="0" i="0" dirty="0">
              <a:solidFill>
                <a:srgbClr val="212529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888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53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271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292"/>
                </a:lnTo>
                <a:lnTo>
                  <a:pt x="10679303" y="7547292"/>
                </a:lnTo>
                <a:lnTo>
                  <a:pt x="10679303" y="0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631670"/>
            <a:ext cx="10679430" cy="5928360"/>
          </a:xfrm>
          <a:custGeom>
            <a:avLst/>
            <a:gdLst/>
            <a:ahLst/>
            <a:cxnLst/>
            <a:rect l="l" t="t" r="r" b="b"/>
            <a:pathLst>
              <a:path w="10679430" h="5928359">
                <a:moveTo>
                  <a:pt x="0" y="5928334"/>
                </a:moveTo>
                <a:lnTo>
                  <a:pt x="10679303" y="5928334"/>
                </a:lnTo>
                <a:lnTo>
                  <a:pt x="10679303" y="0"/>
                </a:lnTo>
                <a:lnTo>
                  <a:pt x="0" y="0"/>
                </a:lnTo>
                <a:lnTo>
                  <a:pt x="0" y="5928334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350" y="6362"/>
            <a:ext cx="10679430" cy="1625600"/>
          </a:xfrm>
          <a:custGeom>
            <a:avLst/>
            <a:gdLst/>
            <a:ahLst/>
            <a:cxnLst/>
            <a:rect l="l" t="t" r="r" b="b"/>
            <a:pathLst>
              <a:path w="10679430" h="1625600">
                <a:moveTo>
                  <a:pt x="10679290" y="0"/>
                </a:moveTo>
                <a:lnTo>
                  <a:pt x="0" y="0"/>
                </a:lnTo>
                <a:lnTo>
                  <a:pt x="0" y="1625307"/>
                </a:lnTo>
                <a:lnTo>
                  <a:pt x="10679290" y="1625307"/>
                </a:lnTo>
                <a:lnTo>
                  <a:pt x="10679290" y="0"/>
                </a:lnTo>
                <a:close/>
              </a:path>
            </a:pathLst>
          </a:custGeom>
          <a:solidFill>
            <a:srgbClr val="A7C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271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292"/>
                </a:lnTo>
                <a:lnTo>
                  <a:pt x="10679303" y="7547292"/>
                </a:lnTo>
                <a:lnTo>
                  <a:pt x="10679303" y="0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625307"/>
            <a:ext cx="10679430" cy="5934710"/>
          </a:xfrm>
          <a:custGeom>
            <a:avLst/>
            <a:gdLst/>
            <a:ahLst/>
            <a:cxnLst/>
            <a:rect l="l" t="t" r="r" b="b"/>
            <a:pathLst>
              <a:path w="10679430" h="5934709">
                <a:moveTo>
                  <a:pt x="0" y="5934697"/>
                </a:moveTo>
                <a:lnTo>
                  <a:pt x="10679303" y="5934697"/>
                </a:lnTo>
                <a:lnTo>
                  <a:pt x="10679303" y="0"/>
                </a:lnTo>
                <a:lnTo>
                  <a:pt x="0" y="0"/>
                </a:lnTo>
                <a:lnTo>
                  <a:pt x="0" y="5934697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0250" y="269011"/>
            <a:ext cx="9492899" cy="194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9420" y="1795022"/>
            <a:ext cx="9814560" cy="5154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의류, 악기, 콘서트이(가) 표시된 사진&#10;&#10;자동 생성된 설명">
            <a:extLst>
              <a:ext uri="{FF2B5EF4-FFF2-40B4-BE49-F238E27FC236}">
                <a16:creationId xmlns="" xmlns:a16="http://schemas.microsoft.com/office/drawing/2014/main" id="{75EE1A76-BC45-65C1-69FC-2B9DD1645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3"/>
          <a:stretch/>
        </p:blipFill>
        <p:spPr>
          <a:xfrm>
            <a:off x="-1" y="0"/>
            <a:ext cx="10693401" cy="756165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6C35EA23-B028-CDDF-37A4-D2B8EECC1565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custGeom>
            <a:avLst/>
            <a:gdLst>
              <a:gd name="connsiteX0" fmla="*/ 0 w 10363200"/>
              <a:gd name="connsiteY0" fmla="*/ 0 h 7239000"/>
              <a:gd name="connsiteX1" fmla="*/ 472101 w 10363200"/>
              <a:gd name="connsiteY1" fmla="*/ 0 h 7239000"/>
              <a:gd name="connsiteX2" fmla="*/ 736939 w 10363200"/>
              <a:gd name="connsiteY2" fmla="*/ 0 h 7239000"/>
              <a:gd name="connsiteX3" fmla="*/ 1519936 w 10363200"/>
              <a:gd name="connsiteY3" fmla="*/ 0 h 7239000"/>
              <a:gd name="connsiteX4" fmla="*/ 1992037 w 10363200"/>
              <a:gd name="connsiteY4" fmla="*/ 0 h 7239000"/>
              <a:gd name="connsiteX5" fmla="*/ 2464139 w 10363200"/>
              <a:gd name="connsiteY5" fmla="*/ 0 h 7239000"/>
              <a:gd name="connsiteX6" fmla="*/ 3247136 w 10363200"/>
              <a:gd name="connsiteY6" fmla="*/ 0 h 7239000"/>
              <a:gd name="connsiteX7" fmla="*/ 3615605 w 10363200"/>
              <a:gd name="connsiteY7" fmla="*/ 0 h 7239000"/>
              <a:gd name="connsiteX8" fmla="*/ 4398603 w 10363200"/>
              <a:gd name="connsiteY8" fmla="*/ 0 h 7239000"/>
              <a:gd name="connsiteX9" fmla="*/ 5181600 w 10363200"/>
              <a:gd name="connsiteY9" fmla="*/ 0 h 7239000"/>
              <a:gd name="connsiteX10" fmla="*/ 5757333 w 10363200"/>
              <a:gd name="connsiteY10" fmla="*/ 0 h 7239000"/>
              <a:gd name="connsiteX11" fmla="*/ 6540331 w 10363200"/>
              <a:gd name="connsiteY11" fmla="*/ 0 h 7239000"/>
              <a:gd name="connsiteX12" fmla="*/ 7012432 w 10363200"/>
              <a:gd name="connsiteY12" fmla="*/ 0 h 7239000"/>
              <a:gd name="connsiteX13" fmla="*/ 7484533 w 10363200"/>
              <a:gd name="connsiteY13" fmla="*/ 0 h 7239000"/>
              <a:gd name="connsiteX14" fmla="*/ 8163899 w 10363200"/>
              <a:gd name="connsiteY14" fmla="*/ 0 h 7239000"/>
              <a:gd name="connsiteX15" fmla="*/ 8636000 w 10363200"/>
              <a:gd name="connsiteY15" fmla="*/ 0 h 7239000"/>
              <a:gd name="connsiteX16" fmla="*/ 9418997 w 10363200"/>
              <a:gd name="connsiteY16" fmla="*/ 0 h 7239000"/>
              <a:gd name="connsiteX17" fmla="*/ 10363200 w 10363200"/>
              <a:gd name="connsiteY17" fmla="*/ 0 h 7239000"/>
              <a:gd name="connsiteX18" fmla="*/ 10363200 w 10363200"/>
              <a:gd name="connsiteY18" fmla="*/ 556846 h 7239000"/>
              <a:gd name="connsiteX19" fmla="*/ 10363200 w 10363200"/>
              <a:gd name="connsiteY19" fmla="*/ 1186082 h 7239000"/>
              <a:gd name="connsiteX20" fmla="*/ 10363200 w 10363200"/>
              <a:gd name="connsiteY20" fmla="*/ 1525758 h 7239000"/>
              <a:gd name="connsiteX21" fmla="*/ 10363200 w 10363200"/>
              <a:gd name="connsiteY21" fmla="*/ 1937825 h 7239000"/>
              <a:gd name="connsiteX22" fmla="*/ 10363200 w 10363200"/>
              <a:gd name="connsiteY22" fmla="*/ 2567061 h 7239000"/>
              <a:gd name="connsiteX23" fmla="*/ 10363200 w 10363200"/>
              <a:gd name="connsiteY23" fmla="*/ 3051517 h 7239000"/>
              <a:gd name="connsiteX24" fmla="*/ 10363200 w 10363200"/>
              <a:gd name="connsiteY24" fmla="*/ 3463583 h 7239000"/>
              <a:gd name="connsiteX25" fmla="*/ 10363200 w 10363200"/>
              <a:gd name="connsiteY25" fmla="*/ 4092819 h 7239000"/>
              <a:gd name="connsiteX26" fmla="*/ 10363200 w 10363200"/>
              <a:gd name="connsiteY26" fmla="*/ 4649665 h 7239000"/>
              <a:gd name="connsiteX27" fmla="*/ 10363200 w 10363200"/>
              <a:gd name="connsiteY27" fmla="*/ 5206512 h 7239000"/>
              <a:gd name="connsiteX28" fmla="*/ 10363200 w 10363200"/>
              <a:gd name="connsiteY28" fmla="*/ 5908138 h 7239000"/>
              <a:gd name="connsiteX29" fmla="*/ 10363200 w 10363200"/>
              <a:gd name="connsiteY29" fmla="*/ 6537374 h 7239000"/>
              <a:gd name="connsiteX30" fmla="*/ 10363200 w 10363200"/>
              <a:gd name="connsiteY30" fmla="*/ 7239000 h 7239000"/>
              <a:gd name="connsiteX31" fmla="*/ 9891099 w 10363200"/>
              <a:gd name="connsiteY31" fmla="*/ 7239000 h 7239000"/>
              <a:gd name="connsiteX32" fmla="*/ 9626261 w 10363200"/>
              <a:gd name="connsiteY32" fmla="*/ 7239000 h 7239000"/>
              <a:gd name="connsiteX33" fmla="*/ 8946896 w 10363200"/>
              <a:gd name="connsiteY33" fmla="*/ 7239000 h 7239000"/>
              <a:gd name="connsiteX34" fmla="*/ 8578427 w 10363200"/>
              <a:gd name="connsiteY34" fmla="*/ 7239000 h 7239000"/>
              <a:gd name="connsiteX35" fmla="*/ 8313589 w 10363200"/>
              <a:gd name="connsiteY35" fmla="*/ 7239000 h 7239000"/>
              <a:gd name="connsiteX36" fmla="*/ 7945120 w 10363200"/>
              <a:gd name="connsiteY36" fmla="*/ 7239000 h 7239000"/>
              <a:gd name="connsiteX37" fmla="*/ 7265755 w 10363200"/>
              <a:gd name="connsiteY37" fmla="*/ 7239000 h 7239000"/>
              <a:gd name="connsiteX38" fmla="*/ 6897285 w 10363200"/>
              <a:gd name="connsiteY38" fmla="*/ 7239000 h 7239000"/>
              <a:gd name="connsiteX39" fmla="*/ 6632448 w 10363200"/>
              <a:gd name="connsiteY39" fmla="*/ 7239000 h 7239000"/>
              <a:gd name="connsiteX40" fmla="*/ 6263979 w 10363200"/>
              <a:gd name="connsiteY40" fmla="*/ 7239000 h 7239000"/>
              <a:gd name="connsiteX41" fmla="*/ 5791877 w 10363200"/>
              <a:gd name="connsiteY41" fmla="*/ 7239000 h 7239000"/>
              <a:gd name="connsiteX42" fmla="*/ 5216144 w 10363200"/>
              <a:gd name="connsiteY42" fmla="*/ 7239000 h 7239000"/>
              <a:gd name="connsiteX43" fmla="*/ 4847675 w 10363200"/>
              <a:gd name="connsiteY43" fmla="*/ 7239000 h 7239000"/>
              <a:gd name="connsiteX44" fmla="*/ 4064677 w 10363200"/>
              <a:gd name="connsiteY44" fmla="*/ 7239000 h 7239000"/>
              <a:gd name="connsiteX45" fmla="*/ 3488944 w 10363200"/>
              <a:gd name="connsiteY45" fmla="*/ 7239000 h 7239000"/>
              <a:gd name="connsiteX46" fmla="*/ 2705947 w 10363200"/>
              <a:gd name="connsiteY46" fmla="*/ 7239000 h 7239000"/>
              <a:gd name="connsiteX47" fmla="*/ 2026581 w 10363200"/>
              <a:gd name="connsiteY47" fmla="*/ 7239000 h 7239000"/>
              <a:gd name="connsiteX48" fmla="*/ 1554480 w 10363200"/>
              <a:gd name="connsiteY48" fmla="*/ 7239000 h 7239000"/>
              <a:gd name="connsiteX49" fmla="*/ 875115 w 10363200"/>
              <a:gd name="connsiteY49" fmla="*/ 7239000 h 7239000"/>
              <a:gd name="connsiteX50" fmla="*/ 506645 w 10363200"/>
              <a:gd name="connsiteY50" fmla="*/ 7239000 h 7239000"/>
              <a:gd name="connsiteX51" fmla="*/ 0 w 10363200"/>
              <a:gd name="connsiteY51" fmla="*/ 7239000 h 7239000"/>
              <a:gd name="connsiteX52" fmla="*/ 0 w 10363200"/>
              <a:gd name="connsiteY52" fmla="*/ 6899324 h 7239000"/>
              <a:gd name="connsiteX53" fmla="*/ 0 w 10363200"/>
              <a:gd name="connsiteY53" fmla="*/ 6197698 h 7239000"/>
              <a:gd name="connsiteX54" fmla="*/ 0 w 10363200"/>
              <a:gd name="connsiteY54" fmla="*/ 5568462 h 7239000"/>
              <a:gd name="connsiteX55" fmla="*/ 0 w 10363200"/>
              <a:gd name="connsiteY55" fmla="*/ 4939225 h 7239000"/>
              <a:gd name="connsiteX56" fmla="*/ 0 w 10363200"/>
              <a:gd name="connsiteY56" fmla="*/ 4309989 h 7239000"/>
              <a:gd name="connsiteX57" fmla="*/ 0 w 10363200"/>
              <a:gd name="connsiteY57" fmla="*/ 3897923 h 7239000"/>
              <a:gd name="connsiteX58" fmla="*/ 0 w 10363200"/>
              <a:gd name="connsiteY58" fmla="*/ 3196297 h 7239000"/>
              <a:gd name="connsiteX59" fmla="*/ 0 w 10363200"/>
              <a:gd name="connsiteY59" fmla="*/ 2639451 h 7239000"/>
              <a:gd name="connsiteX60" fmla="*/ 0 w 10363200"/>
              <a:gd name="connsiteY60" fmla="*/ 2299775 h 7239000"/>
              <a:gd name="connsiteX61" fmla="*/ 0 w 10363200"/>
              <a:gd name="connsiteY61" fmla="*/ 1742928 h 7239000"/>
              <a:gd name="connsiteX62" fmla="*/ 0 w 10363200"/>
              <a:gd name="connsiteY62" fmla="*/ 1258472 h 7239000"/>
              <a:gd name="connsiteX63" fmla="*/ 0 w 10363200"/>
              <a:gd name="connsiteY63" fmla="*/ 774016 h 7239000"/>
              <a:gd name="connsiteX64" fmla="*/ 0 w 10363200"/>
              <a:gd name="connsiteY64" fmla="*/ 0 h 723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363200" h="7239000" extrusionOk="0">
                <a:moveTo>
                  <a:pt x="0" y="0"/>
                </a:moveTo>
                <a:cubicBezTo>
                  <a:pt x="212944" y="-34406"/>
                  <a:pt x="302829" y="31610"/>
                  <a:pt x="472101" y="0"/>
                </a:cubicBezTo>
                <a:cubicBezTo>
                  <a:pt x="641373" y="-31610"/>
                  <a:pt x="648677" y="18862"/>
                  <a:pt x="736939" y="0"/>
                </a:cubicBezTo>
                <a:cubicBezTo>
                  <a:pt x="825201" y="-18862"/>
                  <a:pt x="1234786" y="10709"/>
                  <a:pt x="1519936" y="0"/>
                </a:cubicBezTo>
                <a:cubicBezTo>
                  <a:pt x="1805086" y="-10709"/>
                  <a:pt x="1864131" y="39214"/>
                  <a:pt x="1992037" y="0"/>
                </a:cubicBezTo>
                <a:cubicBezTo>
                  <a:pt x="2119943" y="-39214"/>
                  <a:pt x="2300140" y="25206"/>
                  <a:pt x="2464139" y="0"/>
                </a:cubicBezTo>
                <a:cubicBezTo>
                  <a:pt x="2628138" y="-25206"/>
                  <a:pt x="3013716" y="54688"/>
                  <a:pt x="3247136" y="0"/>
                </a:cubicBezTo>
                <a:cubicBezTo>
                  <a:pt x="3480556" y="-54688"/>
                  <a:pt x="3526252" y="16462"/>
                  <a:pt x="3615605" y="0"/>
                </a:cubicBezTo>
                <a:cubicBezTo>
                  <a:pt x="3704958" y="-16462"/>
                  <a:pt x="4074447" y="70166"/>
                  <a:pt x="4398603" y="0"/>
                </a:cubicBezTo>
                <a:cubicBezTo>
                  <a:pt x="4722759" y="-70166"/>
                  <a:pt x="4895086" y="43847"/>
                  <a:pt x="5181600" y="0"/>
                </a:cubicBezTo>
                <a:cubicBezTo>
                  <a:pt x="5468114" y="-43847"/>
                  <a:pt x="5612066" y="1931"/>
                  <a:pt x="5757333" y="0"/>
                </a:cubicBezTo>
                <a:cubicBezTo>
                  <a:pt x="5902600" y="-1931"/>
                  <a:pt x="6350562" y="13709"/>
                  <a:pt x="6540331" y="0"/>
                </a:cubicBezTo>
                <a:cubicBezTo>
                  <a:pt x="6730100" y="-13709"/>
                  <a:pt x="6909897" y="49012"/>
                  <a:pt x="7012432" y="0"/>
                </a:cubicBezTo>
                <a:cubicBezTo>
                  <a:pt x="7114967" y="-49012"/>
                  <a:pt x="7358072" y="14780"/>
                  <a:pt x="7484533" y="0"/>
                </a:cubicBezTo>
                <a:cubicBezTo>
                  <a:pt x="7610994" y="-14780"/>
                  <a:pt x="7840501" y="32941"/>
                  <a:pt x="8163899" y="0"/>
                </a:cubicBezTo>
                <a:cubicBezTo>
                  <a:pt x="8487297" y="-32941"/>
                  <a:pt x="8405331" y="56003"/>
                  <a:pt x="8636000" y="0"/>
                </a:cubicBezTo>
                <a:cubicBezTo>
                  <a:pt x="8866669" y="-56003"/>
                  <a:pt x="9047743" y="62089"/>
                  <a:pt x="9418997" y="0"/>
                </a:cubicBezTo>
                <a:cubicBezTo>
                  <a:pt x="9790251" y="-62089"/>
                  <a:pt x="10068894" y="60892"/>
                  <a:pt x="10363200" y="0"/>
                </a:cubicBezTo>
                <a:cubicBezTo>
                  <a:pt x="10392332" y="266360"/>
                  <a:pt x="10335757" y="330956"/>
                  <a:pt x="10363200" y="556846"/>
                </a:cubicBezTo>
                <a:cubicBezTo>
                  <a:pt x="10390643" y="782736"/>
                  <a:pt x="10330990" y="919715"/>
                  <a:pt x="10363200" y="1186082"/>
                </a:cubicBezTo>
                <a:cubicBezTo>
                  <a:pt x="10395410" y="1452449"/>
                  <a:pt x="10328722" y="1360623"/>
                  <a:pt x="10363200" y="1525758"/>
                </a:cubicBezTo>
                <a:cubicBezTo>
                  <a:pt x="10397678" y="1690893"/>
                  <a:pt x="10319691" y="1811974"/>
                  <a:pt x="10363200" y="1937825"/>
                </a:cubicBezTo>
                <a:cubicBezTo>
                  <a:pt x="10406709" y="2063676"/>
                  <a:pt x="10320213" y="2368001"/>
                  <a:pt x="10363200" y="2567061"/>
                </a:cubicBezTo>
                <a:cubicBezTo>
                  <a:pt x="10406187" y="2766121"/>
                  <a:pt x="10324496" y="2884150"/>
                  <a:pt x="10363200" y="3051517"/>
                </a:cubicBezTo>
                <a:cubicBezTo>
                  <a:pt x="10401904" y="3218884"/>
                  <a:pt x="10347336" y="3259605"/>
                  <a:pt x="10363200" y="3463583"/>
                </a:cubicBezTo>
                <a:cubicBezTo>
                  <a:pt x="10379064" y="3667561"/>
                  <a:pt x="10316532" y="3943360"/>
                  <a:pt x="10363200" y="4092819"/>
                </a:cubicBezTo>
                <a:cubicBezTo>
                  <a:pt x="10409868" y="4242278"/>
                  <a:pt x="10361373" y="4533610"/>
                  <a:pt x="10363200" y="4649665"/>
                </a:cubicBezTo>
                <a:cubicBezTo>
                  <a:pt x="10365027" y="4765720"/>
                  <a:pt x="10300313" y="5089805"/>
                  <a:pt x="10363200" y="5206512"/>
                </a:cubicBezTo>
                <a:cubicBezTo>
                  <a:pt x="10426087" y="5323219"/>
                  <a:pt x="10340002" y="5725496"/>
                  <a:pt x="10363200" y="5908138"/>
                </a:cubicBezTo>
                <a:cubicBezTo>
                  <a:pt x="10386398" y="6090780"/>
                  <a:pt x="10300015" y="6365395"/>
                  <a:pt x="10363200" y="6537374"/>
                </a:cubicBezTo>
                <a:cubicBezTo>
                  <a:pt x="10426385" y="6709353"/>
                  <a:pt x="10283381" y="6976213"/>
                  <a:pt x="10363200" y="7239000"/>
                </a:cubicBezTo>
                <a:cubicBezTo>
                  <a:pt x="10151036" y="7286716"/>
                  <a:pt x="10081141" y="7185804"/>
                  <a:pt x="9891099" y="7239000"/>
                </a:cubicBezTo>
                <a:cubicBezTo>
                  <a:pt x="9701057" y="7292196"/>
                  <a:pt x="9746074" y="7217788"/>
                  <a:pt x="9626261" y="7239000"/>
                </a:cubicBezTo>
                <a:cubicBezTo>
                  <a:pt x="9506448" y="7260212"/>
                  <a:pt x="9234003" y="7174438"/>
                  <a:pt x="8946896" y="7239000"/>
                </a:cubicBezTo>
                <a:cubicBezTo>
                  <a:pt x="8659789" y="7303562"/>
                  <a:pt x="8678087" y="7208597"/>
                  <a:pt x="8578427" y="7239000"/>
                </a:cubicBezTo>
                <a:cubicBezTo>
                  <a:pt x="8478767" y="7269403"/>
                  <a:pt x="8370191" y="7219359"/>
                  <a:pt x="8313589" y="7239000"/>
                </a:cubicBezTo>
                <a:cubicBezTo>
                  <a:pt x="8256987" y="7258641"/>
                  <a:pt x="8114920" y="7211986"/>
                  <a:pt x="7945120" y="7239000"/>
                </a:cubicBezTo>
                <a:cubicBezTo>
                  <a:pt x="7775320" y="7266014"/>
                  <a:pt x="7546991" y="7158445"/>
                  <a:pt x="7265755" y="7239000"/>
                </a:cubicBezTo>
                <a:cubicBezTo>
                  <a:pt x="6984519" y="7319555"/>
                  <a:pt x="7015662" y="7228416"/>
                  <a:pt x="6897285" y="7239000"/>
                </a:cubicBezTo>
                <a:cubicBezTo>
                  <a:pt x="6778908" y="7249584"/>
                  <a:pt x="6756455" y="7221309"/>
                  <a:pt x="6632448" y="7239000"/>
                </a:cubicBezTo>
                <a:cubicBezTo>
                  <a:pt x="6508441" y="7256691"/>
                  <a:pt x="6444729" y="7209467"/>
                  <a:pt x="6263979" y="7239000"/>
                </a:cubicBezTo>
                <a:cubicBezTo>
                  <a:pt x="6083229" y="7268533"/>
                  <a:pt x="5917990" y="7217977"/>
                  <a:pt x="5791877" y="7239000"/>
                </a:cubicBezTo>
                <a:cubicBezTo>
                  <a:pt x="5665764" y="7260023"/>
                  <a:pt x="5503686" y="7237843"/>
                  <a:pt x="5216144" y="7239000"/>
                </a:cubicBezTo>
                <a:cubicBezTo>
                  <a:pt x="4928602" y="7240157"/>
                  <a:pt x="4995908" y="7206439"/>
                  <a:pt x="4847675" y="7239000"/>
                </a:cubicBezTo>
                <a:cubicBezTo>
                  <a:pt x="4699442" y="7271561"/>
                  <a:pt x="4335910" y="7181262"/>
                  <a:pt x="4064677" y="7239000"/>
                </a:cubicBezTo>
                <a:cubicBezTo>
                  <a:pt x="3793444" y="7296738"/>
                  <a:pt x="3644250" y="7222184"/>
                  <a:pt x="3488944" y="7239000"/>
                </a:cubicBezTo>
                <a:cubicBezTo>
                  <a:pt x="3333638" y="7255816"/>
                  <a:pt x="2930863" y="7154775"/>
                  <a:pt x="2705947" y="7239000"/>
                </a:cubicBezTo>
                <a:cubicBezTo>
                  <a:pt x="2481031" y="7323225"/>
                  <a:pt x="2208059" y="7187205"/>
                  <a:pt x="2026581" y="7239000"/>
                </a:cubicBezTo>
                <a:cubicBezTo>
                  <a:pt x="1845103" y="7290795"/>
                  <a:pt x="1656458" y="7237314"/>
                  <a:pt x="1554480" y="7239000"/>
                </a:cubicBezTo>
                <a:cubicBezTo>
                  <a:pt x="1452502" y="7240686"/>
                  <a:pt x="1104738" y="7226461"/>
                  <a:pt x="875115" y="7239000"/>
                </a:cubicBezTo>
                <a:cubicBezTo>
                  <a:pt x="645493" y="7251539"/>
                  <a:pt x="681562" y="7218084"/>
                  <a:pt x="506645" y="7239000"/>
                </a:cubicBezTo>
                <a:cubicBezTo>
                  <a:pt x="331728" y="7259916"/>
                  <a:pt x="145301" y="7201145"/>
                  <a:pt x="0" y="7239000"/>
                </a:cubicBezTo>
                <a:cubicBezTo>
                  <a:pt x="-34889" y="7088001"/>
                  <a:pt x="35165" y="6972799"/>
                  <a:pt x="0" y="6899324"/>
                </a:cubicBezTo>
                <a:cubicBezTo>
                  <a:pt x="-35165" y="6825849"/>
                  <a:pt x="80710" y="6496007"/>
                  <a:pt x="0" y="6197698"/>
                </a:cubicBezTo>
                <a:cubicBezTo>
                  <a:pt x="-80710" y="5899389"/>
                  <a:pt x="62119" y="5721153"/>
                  <a:pt x="0" y="5568462"/>
                </a:cubicBezTo>
                <a:cubicBezTo>
                  <a:pt x="-62119" y="5415771"/>
                  <a:pt x="42141" y="5164936"/>
                  <a:pt x="0" y="4939225"/>
                </a:cubicBezTo>
                <a:cubicBezTo>
                  <a:pt x="-42141" y="4713514"/>
                  <a:pt x="45025" y="4552772"/>
                  <a:pt x="0" y="4309989"/>
                </a:cubicBezTo>
                <a:cubicBezTo>
                  <a:pt x="-45025" y="4067206"/>
                  <a:pt x="26868" y="4068108"/>
                  <a:pt x="0" y="3897923"/>
                </a:cubicBezTo>
                <a:cubicBezTo>
                  <a:pt x="-26868" y="3727738"/>
                  <a:pt x="55887" y="3515173"/>
                  <a:pt x="0" y="3196297"/>
                </a:cubicBezTo>
                <a:cubicBezTo>
                  <a:pt x="-55887" y="2877421"/>
                  <a:pt x="62803" y="2810988"/>
                  <a:pt x="0" y="2639451"/>
                </a:cubicBezTo>
                <a:cubicBezTo>
                  <a:pt x="-62803" y="2467914"/>
                  <a:pt x="26910" y="2413459"/>
                  <a:pt x="0" y="2299775"/>
                </a:cubicBezTo>
                <a:cubicBezTo>
                  <a:pt x="-26910" y="2186091"/>
                  <a:pt x="65487" y="2017710"/>
                  <a:pt x="0" y="1742928"/>
                </a:cubicBezTo>
                <a:cubicBezTo>
                  <a:pt x="-65487" y="1468146"/>
                  <a:pt x="53568" y="1459525"/>
                  <a:pt x="0" y="1258472"/>
                </a:cubicBezTo>
                <a:cubicBezTo>
                  <a:pt x="-53568" y="1057419"/>
                  <a:pt x="33626" y="947238"/>
                  <a:pt x="0" y="774016"/>
                </a:cubicBezTo>
                <a:cubicBezTo>
                  <a:pt x="-33626" y="600794"/>
                  <a:pt x="50048" y="207721"/>
                  <a:pt x="0" y="0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="" xmlns:a16="http://schemas.microsoft.com/office/drawing/2014/main" id="{346133A6-5E03-368F-CBB4-C249BC1B3058}"/>
              </a:ext>
            </a:extLst>
          </p:cNvPr>
          <p:cNvGrpSpPr/>
          <p:nvPr/>
        </p:nvGrpSpPr>
        <p:grpSpPr>
          <a:xfrm>
            <a:off x="2679700" y="6219825"/>
            <a:ext cx="5334000" cy="1943144"/>
            <a:chOff x="489223" y="283741"/>
            <a:chExt cx="4155938" cy="1943144"/>
          </a:xfrm>
        </p:grpSpPr>
        <p:pic>
          <p:nvPicPr>
            <p:cNvPr id="9" name="그림 8">
              <a:extLst>
                <a:ext uri="{FF2B5EF4-FFF2-40B4-BE49-F238E27FC236}">
                  <a16:creationId xmlns="" xmlns:a16="http://schemas.microsoft.com/office/drawing/2014/main" id="{E325D3C5-AE5A-CB3B-8EAD-EDF57D463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82" r="36738" b="31331"/>
            <a:stretch/>
          </p:blipFill>
          <p:spPr>
            <a:xfrm>
              <a:off x="489223" y="283741"/>
              <a:ext cx="818877" cy="113548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48AFAFD0-43AD-36CD-C04B-656828BD31F9}"/>
                </a:ext>
              </a:extLst>
            </p:cNvPr>
            <p:cNvSpPr txBox="1"/>
            <p:nvPr/>
          </p:nvSpPr>
          <p:spPr>
            <a:xfrm>
              <a:off x="911361" y="657225"/>
              <a:ext cx="37338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ko-KR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Stencil" panose="040409050D0802020404" pitchFamily="82" charset="0"/>
                  <a:ea typeface="Cafe24 Danjunghae" panose="02000000000000000000" pitchFamily="2" charset="-127"/>
                </a:rPr>
                <a:t>Sylvain </a:t>
              </a:r>
              <a:r>
                <a:rPr lang="en-US" altLang="ko-KR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/>
                  <a:latin typeface="Stencil" panose="040409050D0802020404" pitchFamily="82" charset="0"/>
                  <a:ea typeface="Cafe24 Danjunghae" panose="02000000000000000000" pitchFamily="2" charset="-127"/>
                </a:rPr>
                <a:t>Morey</a:t>
              </a:r>
              <a:endParaRPr lang="ko-KR" alt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Stencil" panose="040409050D0802020404" pitchFamily="82" charset="0"/>
                <a:ea typeface="Cafe24 Danjunghae" panose="020000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60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E879E184-4700-9311-43D1-8BFC0FF500EE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="" xmlns:a16="http://schemas.microsoft.com/office/drawing/2014/main" id="{66D66116-3CB3-D67E-25D9-5CA278D700E5}"/>
              </a:ext>
            </a:extLst>
          </p:cNvPr>
          <p:cNvSpPr txBox="1"/>
          <p:nvPr/>
        </p:nvSpPr>
        <p:spPr>
          <a:xfrm>
            <a:off x="8775700" y="6944484"/>
            <a:ext cx="2209800" cy="411564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>
              <a:lnSpc>
                <a:spcPts val="3109"/>
              </a:lnSpc>
              <a:spcBef>
                <a:spcPts val="65"/>
              </a:spcBef>
            </a:pPr>
            <a:r>
              <a:rPr lang="en-US" altLang="ko-KR" sz="3005" dirty="0">
                <a:latin typeface="Stencil" panose="040409050D0802020404" pitchFamily="82" charset="0"/>
                <a:cs typeface="Book Antiqua"/>
              </a:rPr>
              <a:t>History</a:t>
            </a:r>
            <a:endParaRPr lang="en-US" sz="3005" dirty="0">
              <a:latin typeface="Stencil" panose="040409050D0802020404" pitchFamily="82" charset="0"/>
              <a:cs typeface="Book Antiqua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B330609C-352F-1125-C83A-82122D595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1578402"/>
            <a:ext cx="2209800" cy="126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 descr="폰트, 로고, 상징, 그래픽이(가) 표시된 사진&#10;&#10;자동 생성된 설명">
            <a:extLst>
              <a:ext uri="{FF2B5EF4-FFF2-40B4-BE49-F238E27FC236}">
                <a16:creationId xmlns="" xmlns:a16="http://schemas.microsoft.com/office/drawing/2014/main" id="{5C5F78A0-C703-1C1A-0FC1-9CFC1AFAD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206803"/>
            <a:ext cx="2216098" cy="1371600"/>
          </a:xfrm>
          <a:prstGeom prst="rect">
            <a:avLst/>
          </a:prstGeom>
        </p:spPr>
      </p:pic>
      <p:pic>
        <p:nvPicPr>
          <p:cNvPr id="5" name="그림 4" descr="잔디, 야외, 경치, 나무이(가) 표시된 사진&#10;&#10;자동 생성된 설명">
            <a:extLst>
              <a:ext uri="{FF2B5EF4-FFF2-40B4-BE49-F238E27FC236}">
                <a16:creationId xmlns="" xmlns:a16="http://schemas.microsoft.com/office/drawing/2014/main" id="{B35782BA-B0DC-74BA-8845-316DDA815E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2" b="12298"/>
          <a:stretch/>
        </p:blipFill>
        <p:spPr>
          <a:xfrm>
            <a:off x="317500" y="419090"/>
            <a:ext cx="3733800" cy="2420145"/>
          </a:xfrm>
          <a:prstGeom prst="rect">
            <a:avLst/>
          </a:prstGeom>
        </p:spPr>
      </p:pic>
      <p:pic>
        <p:nvPicPr>
          <p:cNvPr id="7" name="그림 6" descr="흑백, 야외, 나무, 산이(가) 표시된 사진&#10;&#10;자동 생성된 설명">
            <a:extLst>
              <a:ext uri="{FF2B5EF4-FFF2-40B4-BE49-F238E27FC236}">
                <a16:creationId xmlns="" xmlns:a16="http://schemas.microsoft.com/office/drawing/2014/main" id="{71EA52B2-7745-6A5B-1BF1-3E8CB45F06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5" b="12298"/>
          <a:stretch/>
        </p:blipFill>
        <p:spPr>
          <a:xfrm>
            <a:off x="6565900" y="419090"/>
            <a:ext cx="3806414" cy="24201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DC46D2C-55AB-BF1B-E0DF-A618AD52CDB0}"/>
              </a:ext>
            </a:extLst>
          </p:cNvPr>
          <p:cNvSpPr txBox="1"/>
          <p:nvPr/>
        </p:nvSpPr>
        <p:spPr>
          <a:xfrm>
            <a:off x="317500" y="3031282"/>
            <a:ext cx="10054814" cy="4129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Morey(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모레이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가문의 역사는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400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년 전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Chassagne Montrachet (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샤샤뉴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몽라쉐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에서 시작되며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Sylvain Morey(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실뱅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모레이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의 역사는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1996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년 그가 </a:t>
            </a:r>
            <a:r>
              <a:rPr lang="en-US" altLang="ko-KR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Luberon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(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루베롱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에 도착했을 바로 그 때 시작 됩니다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부르고뉴의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엠블럼이자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Sylvain Morey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의 </a:t>
            </a:r>
            <a:r>
              <a:rPr lang="en-US" altLang="ko-KR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Luberon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지역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와이너리인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300" kern="100" dirty="0"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 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La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Bastide du </a:t>
            </a:r>
            <a:r>
              <a:rPr lang="en-US" altLang="ko-KR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Claux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(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라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바스티드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듀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클로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의 심볼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‘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달팽이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’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는 바로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Sylvain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그를 의미합니다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endParaRPr lang="en-US" altLang="ko-KR" sz="1300" kern="100" dirty="0">
              <a:latin typeface="광양햇살체 Regular" pitchFamily="2" charset="-127"/>
              <a:ea typeface="광양햇살체 Regular" pitchFamily="2" charset="-127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altLang="ko-KR" sz="1400" kern="100" dirty="0">
                <a:effectLst/>
                <a:highlight>
                  <a:srgbClr val="C0C0C0"/>
                </a:highlight>
                <a:latin typeface="Cafe24 ClassicType" panose="02000800000000000000" pitchFamily="2" charset="-127"/>
                <a:ea typeface="Cafe24 ClassicType" panose="02000800000000000000" pitchFamily="2" charset="-127"/>
                <a:cs typeface="Times New Roman" panose="02020603050405020304" pitchFamily="18" charset="0"/>
              </a:rPr>
              <a:t>“</a:t>
            </a:r>
            <a:r>
              <a:rPr lang="fr-FR" altLang="ko-KR" sz="1400" kern="100" dirty="0">
                <a:effectLst/>
                <a:highlight>
                  <a:srgbClr val="C0C0C0"/>
                </a:highlight>
                <a:latin typeface="Cafe24 ClassicType" panose="02000800000000000000" pitchFamily="2" charset="-127"/>
                <a:ea typeface="Cafe24 ClassicType" panose="02000800000000000000" pitchFamily="2" charset="-127"/>
                <a:cs typeface="Times New Roman" panose="02020603050405020304" pitchFamily="18" charset="0"/>
              </a:rPr>
              <a:t>Quel meilleur emblème pour un bourguignon de naissance !</a:t>
            </a:r>
            <a:r>
              <a:rPr lang="en-US" altLang="ko-KR" sz="1400" kern="100" dirty="0">
                <a:effectLst/>
                <a:highlight>
                  <a:srgbClr val="C0C0C0"/>
                </a:highlight>
                <a:latin typeface="Cafe24 ClassicType" panose="02000800000000000000" pitchFamily="2" charset="-127"/>
                <a:ea typeface="Cafe24 ClassicType" panose="02000800000000000000" pitchFamily="2" charset="-127"/>
                <a:cs typeface="Times New Roman" panose="02020603050405020304" pitchFamily="18" charset="0"/>
              </a:rPr>
              <a:t>” </a:t>
            </a:r>
          </a:p>
          <a:p>
            <a:pPr algn="ctr">
              <a:spcAft>
                <a:spcPts val="800"/>
              </a:spcAft>
            </a:pPr>
            <a:r>
              <a:rPr lang="ko-KR" altLang="en-US" sz="1300" kern="100" dirty="0" err="1">
                <a:effectLst/>
                <a:latin typeface="Cafe24 ClassicType" panose="02000800000000000000" pitchFamily="2" charset="-127"/>
                <a:ea typeface="Cafe24 ClassicType" panose="02000800000000000000" pitchFamily="2" charset="-127"/>
                <a:cs typeface="Times New Roman" panose="02020603050405020304" pitchFamily="18" charset="0"/>
              </a:rPr>
              <a:t>부르고뉴</a:t>
            </a:r>
            <a:r>
              <a:rPr lang="ko-KR" altLang="en-US" sz="1300" kern="100" dirty="0">
                <a:effectLst/>
                <a:latin typeface="Cafe24 ClassicType" panose="02000800000000000000" pitchFamily="2" charset="-127"/>
                <a:ea typeface="Cafe24 ClassicType" panose="02000800000000000000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300" kern="100" dirty="0">
                <a:latin typeface="Cafe24 ClassicType" panose="02000800000000000000" pitchFamily="2" charset="-127"/>
                <a:ea typeface="Cafe24 ClassicType" panose="02000800000000000000" pitchFamily="2" charset="-127"/>
                <a:cs typeface="Times New Roman" panose="02020603050405020304" pitchFamily="18" charset="0"/>
              </a:rPr>
              <a:t>태생</a:t>
            </a:r>
            <a:r>
              <a:rPr lang="ko-KR" altLang="en-US" sz="1300" kern="100" dirty="0">
                <a:effectLst/>
                <a:latin typeface="Cafe24 ClassicType" panose="02000800000000000000" pitchFamily="2" charset="-127"/>
                <a:ea typeface="Cafe24 ClassicType" panose="02000800000000000000" pitchFamily="2" charset="-127"/>
                <a:cs typeface="Times New Roman" panose="02020603050405020304" pitchFamily="18" charset="0"/>
              </a:rPr>
              <a:t>에게 이는 얼마나 멋진 상징인가 </a:t>
            </a:r>
            <a:r>
              <a:rPr lang="en-US" altLang="ko-KR" sz="1300" kern="100" dirty="0">
                <a:effectLst/>
                <a:latin typeface="Cafe24 ClassicType" panose="02000800000000000000" pitchFamily="2" charset="-127"/>
                <a:ea typeface="Cafe24 ClassicType" panose="02000800000000000000" pitchFamily="2" charset="-127"/>
                <a:cs typeface="Times New Roman" panose="02020603050405020304" pitchFamily="18" charset="0"/>
              </a:rPr>
              <a:t>!</a:t>
            </a:r>
          </a:p>
          <a:p>
            <a:pPr>
              <a:spcAft>
                <a:spcPts val="800"/>
              </a:spcAft>
            </a:pPr>
            <a:endParaRPr lang="en-US" altLang="ko-KR" sz="1300" kern="100" dirty="0">
              <a:latin typeface="광양햇살체 Regular" pitchFamily="2" charset="-127"/>
              <a:ea typeface="광양햇살체 Regular" pitchFamily="2" charset="-127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할아버지인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Albert(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알베르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와 아버지인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Jean-Marc(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장 마르크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에게 어렸을 때부터 와인을 배</a:t>
            </a:r>
            <a:r>
              <a:rPr lang="ko-KR" altLang="en-US" sz="1300" kern="100" dirty="0"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웠고 양조학을 공부한 그는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1996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년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Vaucluse(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보클뤼즈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땅으로 옮겨 왔습니다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en-US" sz="1300" kern="100" dirty="0"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전통적인 </a:t>
            </a:r>
            <a:r>
              <a:rPr lang="ko-KR" altLang="en-US" sz="1300" kern="100" dirty="0" err="1"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부르고뉴의</a:t>
            </a:r>
            <a:r>
              <a:rPr lang="ko-KR" altLang="en-US" sz="1300" kern="100" dirty="0"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비전 그리고</a:t>
            </a:r>
            <a:r>
              <a:rPr lang="en-US" altLang="ko-KR" sz="1300" kern="100" dirty="0"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300" kern="100" dirty="0"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다이나믹 한 </a:t>
            </a:r>
            <a:r>
              <a:rPr lang="ko-KR" altLang="en-US" sz="1300" kern="100" dirty="0" err="1"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혁신자이며</a:t>
            </a:r>
            <a:r>
              <a:rPr lang="ko-KR" altLang="en-US" sz="1300" kern="100" dirty="0"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비상하고 있는 와인산지인 </a:t>
            </a:r>
            <a:r>
              <a:rPr lang="en-US" altLang="ko-KR" sz="1300" kern="100" dirty="0"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AOC </a:t>
            </a:r>
            <a:r>
              <a:rPr lang="en-US" altLang="ko-KR" sz="1300" kern="100" dirty="0" err="1"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Luberon</a:t>
            </a:r>
            <a:r>
              <a:rPr lang="ko-KR" altLang="en-US" sz="1300" kern="100" dirty="0"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을 잘 </a:t>
            </a:r>
            <a:r>
              <a:rPr lang="ko-KR" altLang="en-US" sz="1300" kern="100" dirty="0" err="1"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융화시켜</a:t>
            </a:r>
            <a:r>
              <a:rPr lang="ko-KR" altLang="en-US" sz="1300" kern="100" dirty="0"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좋은 와인을 만들기 위한 일념으로 그는 </a:t>
            </a:r>
            <a:r>
              <a:rPr lang="ko-KR" altLang="en-US" sz="1300" kern="100" dirty="0" err="1"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인텐스한</a:t>
            </a:r>
            <a:r>
              <a:rPr lang="ko-KR" altLang="en-US" sz="1300" kern="100" dirty="0"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6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년간의 준비기간을 마치고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2002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년 그의 첫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와이너리인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La Bastide du </a:t>
            </a:r>
            <a:r>
              <a:rPr lang="en-US" altLang="ko-KR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Claux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를 탄생 시켰습니다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해가 갈수록 그는 지속적인 연구를 통해 </a:t>
            </a:r>
            <a:r>
              <a:rPr lang="en-US" altLang="ko-KR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Luberon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이라는 좋은 지역의 특수성을 잘 반영할 수 있는 와인을 만들도록 질적으로 우수한 특정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테루아들을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나누기 시작하였습니다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endParaRPr lang="en-US" altLang="ko-KR" sz="1300" kern="100" dirty="0">
              <a:latin typeface="광양햇살체 Regular" pitchFamily="2" charset="-127"/>
              <a:ea typeface="광양햇살체 Regular" pitchFamily="2" charset="-127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2014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년 그의 고향인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부르고뉴로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돌아가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와이너리를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설립하였으며 현재는 </a:t>
            </a:r>
            <a:r>
              <a:rPr lang="en-US" altLang="ko-KR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Luberon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과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Bourgogne</a:t>
            </a:r>
            <a:r>
              <a:rPr lang="ko-KR" altLang="en-US" sz="1300" kern="100" dirty="0"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의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493Km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를 오가며 포도재배 및 양조를 하고 있습니다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그는 어린 시절의 부모님과 조부모님으로 부터 보고 느끼고 이해하며 배운 일의 중요성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팀과 주변인들에 대한 신뢰도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그리고 자연을 존중하는 마음까지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,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그는 이 소중한 신념을 절대로 잃지 않으며 와인을 양조합니다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endParaRPr lang="ko-KR" altLang="ko-KR" sz="1300" kern="100" dirty="0">
              <a:effectLst/>
              <a:latin typeface="광양햇살체 Regular" pitchFamily="2" charset="-127"/>
              <a:ea typeface="광양햇살체 Regular" pitchFamily="2" charset="-127"/>
              <a:cs typeface="Times New Roman" panose="02020603050405020304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6956115"/>
            <a:ext cx="600460" cy="40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6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E879E184-4700-9311-43D1-8BFC0FF500EE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8B965BC0-9075-85DB-3738-F2F8743F2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t="4449" r="8902"/>
          <a:stretch/>
        </p:blipFill>
        <p:spPr bwMode="auto">
          <a:xfrm>
            <a:off x="1155700" y="442935"/>
            <a:ext cx="7620002" cy="49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6">
            <a:extLst>
              <a:ext uri="{FF2B5EF4-FFF2-40B4-BE49-F238E27FC236}">
                <a16:creationId xmlns="" xmlns:a16="http://schemas.microsoft.com/office/drawing/2014/main" id="{66D66116-3CB3-D67E-25D9-5CA278D700E5}"/>
              </a:ext>
            </a:extLst>
          </p:cNvPr>
          <p:cNvSpPr txBox="1"/>
          <p:nvPr/>
        </p:nvSpPr>
        <p:spPr>
          <a:xfrm>
            <a:off x="367126" y="244606"/>
            <a:ext cx="3902080" cy="414578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>
              <a:lnSpc>
                <a:spcPts val="3109"/>
              </a:lnSpc>
              <a:spcBef>
                <a:spcPts val="65"/>
              </a:spcBef>
            </a:pPr>
            <a:r>
              <a:rPr lang="en-US" altLang="ko-KR" sz="3005" dirty="0">
                <a:latin typeface="Stencil" panose="040409050D0802020404" pitchFamily="82" charset="0"/>
                <a:cs typeface="Book Antiqua"/>
              </a:rPr>
              <a:t>Vineyard</a:t>
            </a:r>
            <a:endParaRPr lang="en-US" sz="3005" dirty="0">
              <a:latin typeface="Stencil" panose="040409050D0802020404" pitchFamily="82" charset="0"/>
              <a:cs typeface="Book Antiqu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F02957-339D-7654-E002-2F70D6488497}"/>
              </a:ext>
            </a:extLst>
          </p:cNvPr>
          <p:cNvSpPr txBox="1"/>
          <p:nvPr/>
        </p:nvSpPr>
        <p:spPr>
          <a:xfrm>
            <a:off x="319291" y="4979489"/>
            <a:ext cx="10054814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altLang="ko-KR" sz="1600" b="1" kern="100" dirty="0">
                <a:effectLst/>
                <a:highlight>
                  <a:srgbClr val="C0C0C0"/>
                </a:highlight>
                <a:latin typeface="Cafe24 ClassicType" panose="02000800000000000000" pitchFamily="2" charset="-127"/>
                <a:ea typeface="Cafe24 ClassicType" panose="02000800000000000000" pitchFamily="2" charset="-127"/>
                <a:cs typeface="Times New Roman" panose="02020603050405020304" pitchFamily="18" charset="0"/>
              </a:rPr>
              <a:t>CAPRIERS (</a:t>
            </a:r>
            <a:r>
              <a:rPr lang="ko-KR" altLang="en-US" sz="1600" b="1" kern="100" dirty="0">
                <a:effectLst/>
                <a:highlight>
                  <a:srgbClr val="C0C0C0"/>
                </a:highlight>
                <a:latin typeface="Cafe24 ClassicType" panose="02000800000000000000" pitchFamily="2" charset="-127"/>
                <a:ea typeface="Cafe24 ClassicType" panose="02000800000000000000" pitchFamily="2" charset="-127"/>
                <a:cs typeface="Times New Roman" panose="02020603050405020304" pitchFamily="18" charset="0"/>
              </a:rPr>
              <a:t>카프리에</a:t>
            </a:r>
            <a:r>
              <a:rPr lang="en-US" altLang="ko-KR" sz="1600" b="1" kern="100" dirty="0">
                <a:effectLst/>
                <a:highlight>
                  <a:srgbClr val="C0C0C0"/>
                </a:highlight>
                <a:latin typeface="Cafe24 ClassicType" panose="02000800000000000000" pitchFamily="2" charset="-127"/>
                <a:ea typeface="Cafe24 ClassicType" panose="02000800000000000000" pitchFamily="2" charset="-127"/>
                <a:cs typeface="Times New Roman" panose="02020603050405020304" pitchFamily="18" charset="0"/>
              </a:rPr>
              <a:t>)</a:t>
            </a:r>
            <a:endParaRPr lang="en-US" altLang="ko-KR" sz="1300" b="1" kern="100" dirty="0">
              <a:effectLst/>
              <a:highlight>
                <a:srgbClr val="C0C0C0"/>
              </a:highlight>
              <a:latin typeface="Cafe24 ClassicType" panose="02000800000000000000" pitchFamily="2" charset="-127"/>
              <a:ea typeface="Cafe24 ClassicType" panose="02000800000000000000" pitchFamily="2" charset="-127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1.7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헥타르의 포도밭으로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1982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년 포도나무가 처음 경작되기 시작한 땅입니다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en-US" altLang="ko-KR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Cabrières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d’Aigues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(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카브리에르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데그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코뮌에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위치해 있으며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430-450m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의 고도로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와이너리에서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가장 높은 지역입니다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북동향으로 햇빛이 비치고 진흙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그리고 그 아래에 진흙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석회의 토양을 가지고 있습니다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altLang="ko-KR" sz="1300" kern="100" dirty="0" smtClean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2008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년에 인수된 이 포도밭은 포도가 적당한 숙성도에 도달할 수 있도록 자연적인 균형을 회복하는 데 시간이 좀 걸렸으나 현재는 알맞는 숙성에 다다른 포도를 재배합니다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오래된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Syrah(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시라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의 포도나무가 존재하나 점점 포도 품종의 다양화를 위해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Grenache Noir(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그르나슈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누와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), Pinot Noir(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피노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누아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), </a:t>
            </a:r>
            <a:r>
              <a:rPr lang="en-US" altLang="ko-KR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Counoise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(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쿠누와즈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)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등을 재배하고 전체를 동시에 수확하고 함께 양조하기도 합니다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고도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토양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햇빛을 알맞게 조합해서 와인에 훌륭한 결과를 가져다 줄 수 있도록 합니다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또한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CAPRIERS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구역은 유기농으로 전환하고 있는 중인 밭입니다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endParaRPr lang="ko-KR" altLang="ko-KR" sz="1300" kern="100" dirty="0">
              <a:effectLst/>
              <a:latin typeface="광양햇살체 Regular" pitchFamily="2" charset="-127"/>
              <a:ea typeface="광양햇살체 Regular" pitchFamily="2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D55C41-CE3D-2069-7F93-92CC04CCBEBA}"/>
              </a:ext>
            </a:extLst>
          </p:cNvPr>
          <p:cNvSpPr txBox="1"/>
          <p:nvPr/>
        </p:nvSpPr>
        <p:spPr>
          <a:xfrm>
            <a:off x="367126" y="650528"/>
            <a:ext cx="1005481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altLang="ko-KR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Luberon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의 국립공원 중간에 위치한 </a:t>
            </a:r>
            <a:r>
              <a:rPr lang="ko-KR" altLang="en-US" sz="1300" kern="100" dirty="0" err="1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와이너리는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15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헥타르 정도의 포도밭으로 구획을 나뉘어 관리 됩니다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풍부한 토양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기후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햇빛이 존재하는 </a:t>
            </a:r>
            <a:r>
              <a:rPr lang="en-US" altLang="ko-KR" sz="1300" kern="100" dirty="0"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 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이곳은 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Sylvain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이 해야 할 일을 제시합니다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그 만의 독창적인 특징을 강조하고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자연의 밸런스를 존중하며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, </a:t>
            </a:r>
            <a:r>
              <a:rPr lang="ko-KR" altLang="en-US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올바른 행동에 대한 관심을 지속적으로 가지려고 합니다</a:t>
            </a:r>
            <a:r>
              <a:rPr lang="en-US" altLang="ko-KR" sz="1300" kern="100" dirty="0">
                <a:effectLst/>
                <a:latin typeface="광양햇살체 Regular" pitchFamily="2" charset="-127"/>
                <a:ea typeface="광양햇살체 Regular" pitchFamily="2" charset="-127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그림 7" descr="야외, 구름, 경치, 하늘이(가) 표시된 사진&#10;&#10;자동 생성된 설명">
            <a:extLst>
              <a:ext uri="{FF2B5EF4-FFF2-40B4-BE49-F238E27FC236}">
                <a16:creationId xmlns="" xmlns:a16="http://schemas.microsoft.com/office/drawing/2014/main" id="{17A32FA1-8429-891C-A5E5-AD2C6CE435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7" t="8433" b="13841"/>
          <a:stretch/>
        </p:blipFill>
        <p:spPr>
          <a:xfrm>
            <a:off x="367126" y="1550618"/>
            <a:ext cx="3113770" cy="2203836"/>
          </a:xfrm>
          <a:prstGeom prst="rect">
            <a:avLst/>
          </a:prstGeom>
        </p:spPr>
      </p:pic>
      <p:pic>
        <p:nvPicPr>
          <p:cNvPr id="10" name="그림 9" descr="야외, 의류, 사람, 잔디이(가) 표시된 사진&#10;&#10;자동 생성된 설명">
            <a:extLst>
              <a:ext uri="{FF2B5EF4-FFF2-40B4-BE49-F238E27FC236}">
                <a16:creationId xmlns="" xmlns:a16="http://schemas.microsoft.com/office/drawing/2014/main" id="{7354B111-D700-1EA0-A8F6-FA8CF5B30A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b="6712"/>
          <a:stretch/>
        </p:blipFill>
        <p:spPr>
          <a:xfrm>
            <a:off x="7163515" y="1574571"/>
            <a:ext cx="3162759" cy="220383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28674449-6D4D-C57E-EA68-F0797C72EE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631" y="3004697"/>
            <a:ext cx="1984537" cy="123348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6956115"/>
            <a:ext cx="600460" cy="40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병, 알코올, 음료, 음식이(가) 표시된 사진&#10;&#10;자동 생성된 설명">
            <a:extLst>
              <a:ext uri="{FF2B5EF4-FFF2-40B4-BE49-F238E27FC236}">
                <a16:creationId xmlns="" xmlns:a16="http://schemas.microsoft.com/office/drawing/2014/main" id="{FEF415AD-330C-B20E-51FB-50C0B1CD0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" y="598804"/>
            <a:ext cx="1930013" cy="6467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1730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Panorama Blanc</a:t>
            </a:r>
            <a:endParaRPr lang="ko-KR" altLang="en-US" sz="16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파노라마 </a:t>
            </a:r>
            <a:r>
              <a:rPr lang="ko-KR" altLang="en-US" sz="2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블랑</a:t>
            </a:r>
            <a:endParaRPr lang="ko-KR" altLang="en-US" sz="2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814537" y="5305425"/>
            <a:ext cx="5974177" cy="1420206"/>
            <a:chOff x="3601331" y="3837300"/>
            <a:chExt cx="4769310" cy="1287845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D2A5330-5247-4062-ACCE-FDFDDB62482A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90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연한 노란 컬러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흰 꽃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아카시아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복숭아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배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살짝의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꿀 뉘앙스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밸런스가 잘 잡혀 있으며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피니쉬에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은은한 향신료가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느껴짐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훈제 송어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훈제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연어와도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페어링이 좋으며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그리미한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소스를 곁들이는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굴요리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흰 살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생선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스테이크와도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어울림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917809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u="sng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577084"/>
            <a:ext cx="6180363" cy="3629456"/>
            <a:chOff x="3601331" y="1965389"/>
            <a:chExt cx="4790779" cy="3291192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37709" cy="3014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France &gt; </a:t>
              </a:r>
              <a:r>
                <a:rPr lang="en-US" altLang="ko-KR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Vallée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du Rhône &gt; </a:t>
              </a:r>
              <a:r>
                <a:rPr lang="en-US" altLang="ko-KR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Luberon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1000" dirty="0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2023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WHITE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30%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그르나슈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블랑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(Grenache Blanc), 20%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베르멘티노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Vermentino), 15%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유니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블랑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Ugni Blanc),  </a:t>
              </a:r>
            </a:p>
            <a:p>
              <a:pPr>
                <a:lnSpc>
                  <a:spcPct val="150000"/>
                </a:lnSpc>
              </a:pP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10%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클레레뜨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Clairette), 10%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부르블렁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Bourboulenc), 7%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루산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Roussanne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),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5%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비오니에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Viognier), 3%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마르산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(Marsanne)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토양 </a:t>
              </a:r>
              <a:r>
                <a:rPr lang="en-US" altLang="ko-KR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Malacare &amp; Poudrière &amp; La Roque &amp; Le Claux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밭에서 수확하며 고도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태양의 방향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포도품종 모든 것이 다 섞여 있음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다양한 포도 품종은 이 와인에 질적으로 잠재력을 부여함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토양은 석회질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그 위의 모래가 지배적임</a:t>
              </a:r>
              <a:endParaRPr lang="fr-FR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양조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손 수확 한 포도를 압착한 후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24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시간 동안 시원하게 보관하여 침전물을 가라 앉힘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발효는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15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도에서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18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도 사이에 진행됨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콘크리트 양조통과 큰 용량의 오크 통에서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11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개월 동안 숙성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연간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14000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병 생산함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2022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년은 일찍부터 무더위가 시작되고 심한 가뭄이 나타났던 해이나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그럼에도 불구하고 포도나무들을 잘 버텼으며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아로마틱하고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건강한 포도를 수확 할 수 있었음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더운 날씨로 인해 포도는 긴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피니쉬와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구조감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그리고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과실미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부드러운 산도를 가질 수 있음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0255166C-A80A-3FD7-2252-1A1BA20016A3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="" xmlns:a16="http://schemas.microsoft.com/office/drawing/2014/main" id="{4874AD9E-0D22-116F-573E-E08DF7052307}"/>
              </a:ext>
            </a:extLst>
          </p:cNvPr>
          <p:cNvSpPr/>
          <p:nvPr/>
        </p:nvSpPr>
        <p:spPr>
          <a:xfrm>
            <a:off x="3822700" y="6219828"/>
            <a:ext cx="228505" cy="277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="" xmlns:a16="http://schemas.microsoft.com/office/drawing/2014/main" id="{DA4D73E6-CD42-E824-BDAB-9A401CD98094}"/>
              </a:ext>
            </a:extLst>
          </p:cNvPr>
          <p:cNvSpPr/>
          <p:nvPr/>
        </p:nvSpPr>
        <p:spPr>
          <a:xfrm>
            <a:off x="3791946" y="6025408"/>
            <a:ext cx="25935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BD163E13-FF50-D999-3C24-BCD8866B9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92" y="723291"/>
            <a:ext cx="625449" cy="415410"/>
          </a:xfrm>
          <a:prstGeom prst="rect">
            <a:avLst/>
          </a:prstGeom>
        </p:spPr>
      </p:pic>
      <p:sp>
        <p:nvSpPr>
          <p:cNvPr id="19" name="object 17">
            <a:extLst>
              <a:ext uri="{FF2B5EF4-FFF2-40B4-BE49-F238E27FC236}">
                <a16:creationId xmlns="" xmlns:a16="http://schemas.microsoft.com/office/drawing/2014/main" id="{63C7081F-6B4B-D0DF-569A-022A086989EE}"/>
              </a:ext>
            </a:extLst>
          </p:cNvPr>
          <p:cNvSpPr/>
          <p:nvPr/>
        </p:nvSpPr>
        <p:spPr>
          <a:xfrm>
            <a:off x="3810546" y="5768293"/>
            <a:ext cx="228234" cy="220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6898312"/>
            <a:ext cx="685800" cy="46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4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병, 음료, 알코올, 음식이(가) 표시된 사진&#10;&#10;자동 생성된 설명">
            <a:extLst>
              <a:ext uri="{FF2B5EF4-FFF2-40B4-BE49-F238E27FC236}">
                <a16:creationId xmlns="" xmlns:a16="http://schemas.microsoft.com/office/drawing/2014/main" id="{09E5497D-C1ED-F1F7-8817-0DB4A39C0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43" y="598804"/>
            <a:ext cx="1930013" cy="64674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182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Panorama Rouge</a:t>
            </a:r>
            <a:endParaRPr lang="ko-KR" altLang="en-US" sz="16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파노라마 </a:t>
            </a:r>
            <a:r>
              <a:rPr lang="ko-KR" altLang="en-US" sz="2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루즈</a:t>
            </a:r>
            <a:endParaRPr lang="ko-KR" altLang="en-US" sz="2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814537" y="5180455"/>
            <a:ext cx="5974177" cy="1189375"/>
            <a:chOff x="3601331" y="3837300"/>
            <a:chExt cx="4769310" cy="107852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D2A5330-5247-4062-ACCE-FDFDDB62482A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69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검붉은 레드 컬러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카시스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체리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미세한 감초의 아로마가 있으며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플로랄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한 뉘앙스도 가미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프루티함과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스파이시함의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조화가 적절히 어울림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송아지 조림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갈비찜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바비큐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양고기와 페어링이 좋음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917809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u="sng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577085"/>
            <a:ext cx="6180364" cy="3376438"/>
            <a:chOff x="3601331" y="1965389"/>
            <a:chExt cx="4565615" cy="3061754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412545" cy="27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France &gt; </a:t>
              </a:r>
              <a:r>
                <a:rPr lang="en-US" altLang="ko-KR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Vallée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du Rhône &gt; </a:t>
              </a:r>
              <a:r>
                <a:rPr lang="en-US" altLang="ko-KR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Luberon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1000" dirty="0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2022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RED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60%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시라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Syrah), 25%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그르나슈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누아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Grenache Noir), 15%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까리냥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Carignan)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토양 </a:t>
              </a:r>
              <a:r>
                <a:rPr lang="en-US" altLang="ko-KR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Malacare &amp; Rourabeau &amp; Capriers &amp; Saint Jean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밭에서 수확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Panorama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Rouge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는 원래 </a:t>
              </a:r>
              <a:r>
                <a:rPr lang="en-US" altLang="ko-KR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Rourabeau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의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Carignan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과 </a:t>
              </a:r>
              <a:r>
                <a:rPr lang="en-US" altLang="ko-KR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Capriers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의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Syrah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를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블랜딩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이때 고목의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Syrah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는 와인에 긴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피니쉬와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섬세함 우아함을 줌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2021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년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빈티지에는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Saint Jean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포도밭의 고목의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Grenache Noir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가 함께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블랜딩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됨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양조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손 수확된 포도를 줄기에서 분리 후 발효 함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마세레이션은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포도품종별로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포도밭 별로 나눠 부드럽고 길게 진행됨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큰 용량의 오크 통과 콘크리트 양조통에서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14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개월 동안 숙성되며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1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년에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18000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병 생산함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2021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년은 포도밭 구역에 따라 심한서리가 온 곳이 있었기 때문에 포도가 늦게 익은 해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포도나무의 성장이 부진하여 수확량이 최근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빈티지보다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낮았지만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9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월의 비로 인해 주스 수확량이 좋았고 품질이 좋고 완전히 잘 익음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그 결과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Grenache Noir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에 더욱 초점을 맞춘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블렌딩이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가능한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빈티지가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탄생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2021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년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빈티지를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위해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Saint Jean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도 함께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블랜딩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함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0255166C-A80A-3FD7-2252-1A1BA20016A3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="" xmlns:a16="http://schemas.microsoft.com/office/drawing/2014/main" id="{4874AD9E-0D22-116F-573E-E08DF7052307}"/>
              </a:ext>
            </a:extLst>
          </p:cNvPr>
          <p:cNvSpPr/>
          <p:nvPr/>
        </p:nvSpPr>
        <p:spPr>
          <a:xfrm>
            <a:off x="3822700" y="6094858"/>
            <a:ext cx="228505" cy="277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="" xmlns:a16="http://schemas.microsoft.com/office/drawing/2014/main" id="{DA4D73E6-CD42-E824-BDAB-9A401CD98094}"/>
              </a:ext>
            </a:extLst>
          </p:cNvPr>
          <p:cNvSpPr/>
          <p:nvPr/>
        </p:nvSpPr>
        <p:spPr>
          <a:xfrm>
            <a:off x="3791946" y="5900438"/>
            <a:ext cx="25935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BD163E13-FF50-D999-3C24-BCD8866B9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92" y="723291"/>
            <a:ext cx="625449" cy="415410"/>
          </a:xfrm>
          <a:prstGeom prst="rect">
            <a:avLst/>
          </a:prstGeom>
        </p:spPr>
      </p:pic>
      <p:sp>
        <p:nvSpPr>
          <p:cNvPr id="19" name="object 17">
            <a:extLst>
              <a:ext uri="{FF2B5EF4-FFF2-40B4-BE49-F238E27FC236}">
                <a16:creationId xmlns="" xmlns:a16="http://schemas.microsoft.com/office/drawing/2014/main" id="{63C7081F-6B4B-D0DF-569A-022A086989EE}"/>
              </a:ext>
            </a:extLst>
          </p:cNvPr>
          <p:cNvSpPr/>
          <p:nvPr/>
        </p:nvSpPr>
        <p:spPr>
          <a:xfrm>
            <a:off x="3810546" y="5643323"/>
            <a:ext cx="228234" cy="220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6898312"/>
            <a:ext cx="685800" cy="46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8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유리병, 알코올, 음료, 음식이(가) 표시된 사진&#10;&#10;자동 생성된 설명">
            <a:extLst>
              <a:ext uri="{FF2B5EF4-FFF2-40B4-BE49-F238E27FC236}">
                <a16:creationId xmlns="" xmlns:a16="http://schemas.microsoft.com/office/drawing/2014/main" id="{10A76937-7EC3-587F-2A03-2C04AC4F4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73" y="598804"/>
            <a:ext cx="1915626" cy="64192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1863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Echo Chardonnay</a:t>
            </a:r>
            <a:endParaRPr lang="ko-KR" altLang="en-US" sz="16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에코 </a:t>
            </a:r>
            <a:r>
              <a:rPr lang="ko-KR" altLang="en-US" sz="2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샤르도네</a:t>
            </a:r>
            <a:endParaRPr lang="ko-KR" altLang="en-US" sz="2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D2A5330-5247-4062-ACCE-FDFDDB62482A}"/>
              </a:ext>
            </a:extLst>
          </p:cNvPr>
          <p:cNvSpPr txBox="1"/>
          <p:nvPr/>
        </p:nvSpPr>
        <p:spPr>
          <a:xfrm>
            <a:off x="4037031" y="5454949"/>
            <a:ext cx="5988624" cy="993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흰 과육의 </a:t>
            </a:r>
            <a:r>
              <a:rPr lang="ko-KR" altLang="en-US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과실미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감귤류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아카시아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브리오슈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바닐라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오크</a:t>
            </a:r>
            <a:endParaRPr lang="en-US" altLang="ko-KR" sz="1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섬세한 바디감에 튀지 않는 </a:t>
            </a:r>
            <a:r>
              <a:rPr lang="ko-KR" altLang="en-US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오키한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뉘앙스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레몬에 절인 고등어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아귀요리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트러플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소스를 곁들인 오믈렛 등과 페어링이 좋음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0DB8D4B-F2CD-4195-AC88-64510E7A15DA}"/>
              </a:ext>
            </a:extLst>
          </p:cNvPr>
          <p:cNvSpPr txBox="1"/>
          <p:nvPr/>
        </p:nvSpPr>
        <p:spPr>
          <a:xfrm>
            <a:off x="3845291" y="5333019"/>
            <a:ext cx="1149674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23" u="sng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테이스팅</a:t>
            </a:r>
            <a:r>
              <a:rPr lang="ko-KR" altLang="en-US" sz="1323" u="sng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노트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814537" y="1577084"/>
            <a:ext cx="6195831" cy="3376438"/>
            <a:chOff x="3601331" y="1965389"/>
            <a:chExt cx="4577041" cy="3061756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423971" cy="2784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France &gt; </a:t>
              </a:r>
              <a:r>
                <a:rPr lang="en-US" altLang="ko-KR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Vallée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du Rhône &gt; Vaucluse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1000" dirty="0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2021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WHITE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100%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샤르도네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(Chardonnay)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토양 </a:t>
              </a:r>
              <a:r>
                <a:rPr lang="en-US" altLang="ko-KR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Poudrière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&amp; La </a:t>
              </a:r>
              <a:r>
                <a:rPr lang="en-US" altLang="ko-KR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Rougetière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밭에서 수확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en-US" altLang="ko-KR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Poudrière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는 가뭄에 영향을 잘 받기는 하지만 포도가 빨리 익고 따뜻해서 포도 숙성이 잘 되게 하며 </a:t>
              </a:r>
              <a:r>
                <a:rPr lang="en-US" altLang="ko-KR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Rougetière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에서는 포도는 보다 늦게 익으나 과육미가 더 있는 포도를 재배할 수 있음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또한 고도 덕분에 산도를 잘 유지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두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떼루아의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조화는 이 지역의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Chardonnay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를 흥미롭게 만듦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양조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손 수확 한 포도를 압착한 후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24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시간 동안 시원하게 보관하여 침전물을 가라 앉힘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효모는 첨가 하지 않고 포도 껍질에 있는 효모만을 사용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발효는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18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도에서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21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도 사이에 진행됨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콘크리트 양조통과 큰 용량의 오크 통에서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12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개월 동안 숙성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연간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5000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병 생산함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 2022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년은 일찍부터 무더위가 시작되고 심한 가뭄이 나타났던 해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그럼에도 불구하고 포도나무들을 잘 버텼으며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아로마틱하고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건강한 포도를 수확 할 수 있었음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더운 날씨로 인해 포도는 긴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피니쉬와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구조감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터지는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과실미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부드러운 산도를 가질 수 있었음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긴기간의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쉬르리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(Sur lie)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숙성 기간동안 많은 부분은 콘크리트 양조함에 숙성이 되며 이 기간동안 젖산 발효는 진행 되지 않음 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0255166C-A80A-3FD7-2252-1A1BA20016A3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="" xmlns:a16="http://schemas.microsoft.com/office/drawing/2014/main" id="{4874AD9E-0D22-116F-573E-E08DF7052307}"/>
              </a:ext>
            </a:extLst>
          </p:cNvPr>
          <p:cNvSpPr/>
          <p:nvPr/>
        </p:nvSpPr>
        <p:spPr>
          <a:xfrm>
            <a:off x="3853454" y="5942622"/>
            <a:ext cx="228505" cy="277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="" xmlns:a16="http://schemas.microsoft.com/office/drawing/2014/main" id="{DA4D73E6-CD42-E824-BDAB-9A401CD98094}"/>
              </a:ext>
            </a:extLst>
          </p:cNvPr>
          <p:cNvSpPr/>
          <p:nvPr/>
        </p:nvSpPr>
        <p:spPr>
          <a:xfrm>
            <a:off x="3822700" y="5748202"/>
            <a:ext cx="25935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BD163E13-FF50-D999-3C24-BCD8866B9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92" y="723291"/>
            <a:ext cx="625449" cy="41541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6898312"/>
            <a:ext cx="685800" cy="46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7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음료, 알코올, 음식, 유리병이(가) 표시된 사진&#10;&#10;자동 생성된 설명">
            <a:extLst>
              <a:ext uri="{FF2B5EF4-FFF2-40B4-BE49-F238E27FC236}">
                <a16:creationId xmlns="" xmlns:a16="http://schemas.microsoft.com/office/drawing/2014/main" id="{3F8752D4-8D86-6413-5EA1-BF6F97B43C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4" y="504825"/>
            <a:ext cx="2833653" cy="6753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990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Capriers</a:t>
            </a:r>
            <a:endParaRPr lang="ko-KR" altLang="en-US" sz="16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카프리에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D2A5330-5247-4062-ACCE-FDFDDB62482A}"/>
              </a:ext>
            </a:extLst>
          </p:cNvPr>
          <p:cNvSpPr txBox="1"/>
          <p:nvPr/>
        </p:nvSpPr>
        <p:spPr>
          <a:xfrm>
            <a:off x="4006277" y="5147915"/>
            <a:ext cx="5782437" cy="122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검은 과실의 과육이 풍부하며 커피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시나몬의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 노트를 가짐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타임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등의 허브 아로마와 </a:t>
            </a:r>
            <a:r>
              <a:rPr lang="ko-KR" altLang="en-US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살짝의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베제탈한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감이 </a:t>
            </a:r>
            <a:r>
              <a:rPr lang="en-US" altLang="ko-KR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Capriers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에 신선함을 </a:t>
            </a:r>
            <a:r>
              <a:rPr lang="ko-KR" altLang="en-US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가져다줌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타닌이 섬세한 구조감이 탄탄한 와인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피니쉬에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검은 과실미가 지속됨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오리구이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소고기 스테이크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마늘과 로메인을 곁들인 양고기와 페어링이 좋음</a:t>
            </a:r>
            <a:r>
              <a: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0DB8D4B-F2CD-4195-AC88-64510E7A15DA}"/>
              </a:ext>
            </a:extLst>
          </p:cNvPr>
          <p:cNvSpPr txBox="1"/>
          <p:nvPr/>
        </p:nvSpPr>
        <p:spPr>
          <a:xfrm>
            <a:off x="3814537" y="4766909"/>
            <a:ext cx="1149674" cy="368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23" u="sng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테이스팅</a:t>
            </a:r>
            <a:r>
              <a:rPr lang="ko-KR" altLang="en-US" sz="1323" u="sng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노트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814537" y="1577084"/>
            <a:ext cx="5974177" cy="2683941"/>
            <a:chOff x="3601331" y="1965389"/>
            <a:chExt cx="4769310" cy="2433799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2156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France &gt; </a:t>
              </a:r>
              <a:r>
                <a:rPr lang="en-US" altLang="ko-KR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Vallée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du Rhône &gt; </a:t>
              </a:r>
              <a:r>
                <a:rPr lang="en-US" altLang="ko-KR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Luberon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2020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RED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50%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시라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Syrah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), 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20%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그르나슈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누아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Grenache Noir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), 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15%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피노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누아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Pinot Noir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),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15%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네비올로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fr-FR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Nebbiolo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토양 </a:t>
              </a:r>
              <a:r>
                <a:rPr lang="en-US" altLang="ko-KR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Capriers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싱글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빈야드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점토질</a:t>
              </a:r>
              <a:endParaRPr lang="en-US" altLang="ko-KR" sz="1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양조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고도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430-450m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의 </a:t>
              </a:r>
              <a:r>
                <a:rPr lang="en-US" altLang="ko-KR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Capriers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밭에서 손 수확된 포도를 줄기에서 분리 후 발효 함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마세레이션은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20-30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도 사이에서 부드럽고 길게 진행됨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큰 용량의 </a:t>
              </a:r>
              <a:r>
                <a:rPr lang="ko-KR" altLang="en-US" sz="1000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오크통에서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20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개월 동안 숙성되며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1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년에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2500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병만 생산함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특히 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2020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년은 덥고 건조했으며 수확량과 숙성정도가 이상적인 빈티지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수확은 산도와 복합미를 유지하기 위해 평소보다 이른 시기에 수확이 되었음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섬세하고 잘 숙성된 동시에 기분 좋은 산도가 있는 와인을 생산</a:t>
              </a:r>
              <a:r>
                <a:rPr lang="en-US" altLang="ko-KR" sz="1000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0255166C-A80A-3FD7-2252-1A1BA20016A3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="" xmlns:a16="http://schemas.microsoft.com/office/drawing/2014/main" id="{4874AD9E-0D22-116F-573E-E08DF7052307}"/>
              </a:ext>
            </a:extLst>
          </p:cNvPr>
          <p:cNvSpPr/>
          <p:nvPr/>
        </p:nvSpPr>
        <p:spPr>
          <a:xfrm>
            <a:off x="3822700" y="5632548"/>
            <a:ext cx="228505" cy="277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="" xmlns:a16="http://schemas.microsoft.com/office/drawing/2014/main" id="{DA4D73E6-CD42-E824-BDAB-9A401CD98094}"/>
              </a:ext>
            </a:extLst>
          </p:cNvPr>
          <p:cNvSpPr/>
          <p:nvPr/>
        </p:nvSpPr>
        <p:spPr>
          <a:xfrm>
            <a:off x="3791946" y="5224115"/>
            <a:ext cx="259354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6898312"/>
            <a:ext cx="685800" cy="46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45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34960</TotalTime>
  <Words>1134</Words>
  <Application>Microsoft Office PowerPoint</Application>
  <PresentationFormat>사용자 지정</PresentationFormat>
  <Paragraphs>74</Paragraphs>
  <Slides>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21" baseType="lpstr">
      <vt:lpstr>Cafe24 ClassicType</vt:lpstr>
      <vt:lpstr>Cafe24 Danjunghae</vt:lpstr>
      <vt:lpstr>Montserrat</vt:lpstr>
      <vt:lpstr>광양햇살체 Regular</vt:lpstr>
      <vt:lpstr>나눔스퀘어라운드 Regular</vt:lpstr>
      <vt:lpstr>맑은 고딕</vt:lpstr>
      <vt:lpstr>함초롬돋움</vt:lpstr>
      <vt:lpstr>Arial</vt:lpstr>
      <vt:lpstr>Book Antiqua</vt:lpstr>
      <vt:lpstr>Calibri</vt:lpstr>
      <vt:lpstr>Palatino Linotype</vt:lpstr>
      <vt:lpstr>Stencil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glassofwine</dc:creator>
  <cp:lastModifiedBy>KIM YOONJAE</cp:lastModifiedBy>
  <cp:revision>139</cp:revision>
  <dcterms:created xsi:type="dcterms:W3CDTF">2023-02-10T07:08:02Z</dcterms:created>
  <dcterms:modified xsi:type="dcterms:W3CDTF">2026-04-03T03:44:27Z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2021-03-10T00:00:00Z</vt:filetime>
  </property>
  <property fmtid="{D5CDD505-2E9C-101B-9397-08002B2CF9AE}" pid="3" name="Creator">
    <vt:lpwstr>Adobe InDesign 16.1 (Windows)</vt:lpwstr>
  </property>
  <property fmtid="{D5CDD505-2E9C-101B-9397-08002B2CF9AE}" pid="4" name="LastSaved">
    <vt:filetime>2023-02-10T00:00:00Z</vt:filetime>
  </property>
</Properties>
</file>