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0" r:id="rId2"/>
    <p:sldId id="307" r:id="rId3"/>
    <p:sldId id="306" r:id="rId4"/>
    <p:sldId id="301" r:id="rId5"/>
    <p:sldId id="309" r:id="rId6"/>
    <p:sldId id="302" r:id="rId7"/>
    <p:sldId id="295" r:id="rId8"/>
    <p:sldId id="305" r:id="rId9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3717" autoAdjust="0"/>
  </p:normalViewPr>
  <p:slideViewPr>
    <p:cSldViewPr>
      <p:cViewPr varScale="1">
        <p:scale>
          <a:sx n="136" d="100"/>
          <a:sy n="136" d="100"/>
        </p:scale>
        <p:origin x="1752" y="96"/>
      </p:cViewPr>
      <p:guideLst>
        <p:guide orient="horz" pos="2880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9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78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44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31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81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85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실내, 병이(가) 표시된 사진&#10;&#10;자동 생성된 설명">
            <a:extLst>
              <a:ext uri="{FF2B5EF4-FFF2-40B4-BE49-F238E27FC236}">
                <a16:creationId xmlns:a16="http://schemas.microsoft.com/office/drawing/2014/main" xmlns="" id="{FA0797D3-970E-C69F-04FF-BDD54278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105"/>
          <a:stretch/>
        </p:blipFill>
        <p:spPr>
          <a:xfrm>
            <a:off x="1813" y="0"/>
            <a:ext cx="11344275" cy="756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A7A6-8872-315E-FFFA-2498ACEBF5A8}"/>
              </a:ext>
            </a:extLst>
          </p:cNvPr>
          <p:cNvSpPr txBox="1"/>
          <p:nvPr/>
        </p:nvSpPr>
        <p:spPr>
          <a:xfrm>
            <a:off x="6809014" y="652462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Bernard MT Condensed" panose="02050806060905020404" pitchFamily="18" charset="0"/>
                <a:ea typeface="롯데리아 딱붙어체" panose="020B0503000000000000" pitchFamily="34" charset="-127"/>
              </a:rPr>
              <a:t>DOMAINE MABY</a:t>
            </a:r>
            <a:endParaRPr lang="ko-KR" altLang="en-US" sz="4800" dirty="0">
              <a:solidFill>
                <a:schemeClr val="bg1"/>
              </a:solidFill>
              <a:latin typeface="Bernard MT Condensed" panose="02050806060905020404" pitchFamily="18" charset="0"/>
              <a:ea typeface="롯데리아 딱붙어체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57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4450444" y="438917"/>
            <a:ext cx="6028871" cy="684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19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세기 </a:t>
            </a:r>
            <a:r>
              <a:rPr lang="en-US" altLang="ko-KR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Tavel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따벨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지역에 자리 잡은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MABY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가문은</a:t>
            </a: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처음에는 가문사람들과 지역 주민들을 위해 와인을 생산하기 시작했습니다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Auguste Maby (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오귀스트 마비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세기 초 처음으로 생계를 위해 와인을 생산하기 시작했고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만들어진 와인은 포도밭의 이름을 따와 “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Clos du </a:t>
            </a:r>
            <a:r>
              <a:rPr lang="en-US" altLang="ko-KR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Palai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” (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클로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 뒤 팔레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라는 이름으로 지역에서 판매됩니다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차 세계 대전 이후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Domaine Maby (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도멘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마비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공식적으로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Armand Maby (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아르멍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마비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에 의해 설립되었고 모던하고 실용적인 새로운 양조장과 새로운 포도밭 구역들을 가지게 되었습니다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비로소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1946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Domaine Maby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첫번째 와인이 탄생하였습니다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1960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년대에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Armand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은 자신의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아들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Roger (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호제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와 그들의 사위들과 함께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도멘을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이끌기 시작했습니다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와이너리는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Tavel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AOC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안에서 영역을 넓혔을 뿐만 아니라 </a:t>
            </a:r>
            <a:r>
              <a:rPr lang="en-US" altLang="ko-KR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Tavel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과 마찬가지로 둥근 자갈 토양이 특징인 </a:t>
            </a:r>
            <a:r>
              <a:rPr lang="en-US" altLang="ko-KR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Lirac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지역에서도 자리를 잡았습니다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Domaine Maby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와인들은 프랑스 뿐만 아니라 유럽전지역 그리고 미국에도 유통이 되기 시작했으며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2005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Roger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아들인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Richard Maby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와이너리에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합류 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그는 이 농장에 새로운 에너지를 주고 와인에 더욱 현대적인 스타일을 부여하고 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Forte" panose="03060902040502070203" pitchFamily="66" charset="0"/>
              </a:rPr>
              <a:t>History</a:t>
            </a:r>
            <a:endParaRPr lang="ko-KR" altLang="en-US" sz="2800" dirty="0">
              <a:latin typeface="Forte" panose="03060902040502070203" pitchFamily="66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3987C4C-7E3C-5F6C-3364-00093FB8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1845"/>
            <a:ext cx="1287789" cy="8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사진">
            <a:extLst>
              <a:ext uri="{FF2B5EF4-FFF2-40B4-BE49-F238E27FC236}">
                <a16:creationId xmlns:a16="http://schemas.microsoft.com/office/drawing/2014/main" xmlns="" id="{BA2DB848-9781-312C-40C2-D418CE8A4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r="17933"/>
          <a:stretch/>
        </p:blipFill>
        <p:spPr bwMode="auto">
          <a:xfrm>
            <a:off x="393700" y="1653828"/>
            <a:ext cx="3893230" cy="4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546099" y="3400425"/>
            <a:ext cx="9829801" cy="457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Domaine Maby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유기농 와인을 생산하므로 자연적인 방법으로 포도나무를 유지 및 관리 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살충제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화학비료 등의 사용을 최대한 제한하고 있으며 모든 작업은 수작업으로 진행 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가지치기부터 싹 제거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잘 익은 포도를 수확까지의 전 과정을 모든 시간 사람이 직접적으로 관리 하므로 </a:t>
            </a: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떼루아에서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최고의 수확을 얻을 수 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전적으로 수작업으로 진행되는 포도 수확은 열매가 최적의 성숙도에 도달한 시점에 시작됩니다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포도밭의 작은 구획 별로 </a:t>
            </a: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나눠 진행되며 포도의 모든 잠재적인 아로마를 보존하기 위해 아침에 진행합니다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포도밭에서 이러한 수확이 가지는 의미는 일년 내 내의 고된 작업을 마무리하고 새로운 일년을 맞이 하는 가지치기 작업이 </a:t>
            </a: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다시 시작하는 것을 의미 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또한 이는 양조 및 숙성을 시작 하는 것과 같음을 나타냅니다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460500" y="51500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Forte" panose="03060902040502070203" pitchFamily="66" charset="0"/>
              </a:rPr>
              <a:t>Vineyard</a:t>
            </a:r>
            <a:endParaRPr lang="ko-KR" altLang="en-US" sz="2800" dirty="0">
              <a:latin typeface="Forte" panose="03060902040502070203" pitchFamily="66" charset="0"/>
            </a:endParaRPr>
          </a:p>
        </p:txBody>
      </p:sp>
      <p:pic>
        <p:nvPicPr>
          <p:cNvPr id="1026" name="Picture 2" descr="Foire Vins 1924">
            <a:extLst>
              <a:ext uri="{FF2B5EF4-FFF2-40B4-BE49-F238E27FC236}">
                <a16:creationId xmlns:a16="http://schemas.microsoft.com/office/drawing/2014/main" xmlns="" id="{ADC25098-1C16-77CE-1EFE-864617683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8"/>
          <a:stretch/>
        </p:blipFill>
        <p:spPr bwMode="auto">
          <a:xfrm>
            <a:off x="3760837" y="1193099"/>
            <a:ext cx="3338463" cy="22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 descr="야외, 나무, 하늘, 지상이(가) 표시된 사진&#10;&#10;자동 생성된 설명">
            <a:extLst>
              <a:ext uri="{FF2B5EF4-FFF2-40B4-BE49-F238E27FC236}">
                <a16:creationId xmlns:a16="http://schemas.microsoft.com/office/drawing/2014/main" xmlns="" id="{7A8295B2-CCBE-CAAB-C12D-7A36C079F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193099"/>
            <a:ext cx="3338463" cy="223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4975EB-C299-DB9B-5458-457E26E8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1845"/>
            <a:ext cx="1287789" cy="8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E9A74BE-5048-7F20-A771-457809DFB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272" y="1212397"/>
            <a:ext cx="3164714" cy="2216707"/>
          </a:xfrm>
          <a:prstGeom prst="rect">
            <a:avLst/>
          </a:prstGeom>
        </p:spPr>
      </p:pic>
      <p:pic>
        <p:nvPicPr>
          <p:cNvPr id="6" name="Picture 2" descr="Tavel - The indefinable wine">
            <a:extLst>
              <a:ext uri="{FF2B5EF4-FFF2-40B4-BE49-F238E27FC236}">
                <a16:creationId xmlns:a16="http://schemas.microsoft.com/office/drawing/2014/main" xmlns="" id="{5C0C0AA9-BA89-FD14-CF09-9394CBF3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80" y="1960206"/>
            <a:ext cx="110463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319314" y="1779915"/>
            <a:ext cx="6248400" cy="489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양조장은 온도 조절이 가능한 다양한 용량의 스테인리스통과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오크통을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구비 하고 있으며 그들 중 일부는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maceration(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침용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을 위해 사용합니다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포도의 종류와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떼루아에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맞는 양조법을 적용하기 위해 각각의 양조통은 한 포도구획 별로 할당되어 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온도는 컨트롤 되므로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Fermentation(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발효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정확한 관리가 이루어 질 수 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포도의 종류와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떼루아의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특징을 살린 아로마를 가장 잘 추출 및 보존하기 위해 화이트와 로제의 경우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경우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낮은 온도인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11-14 °C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로 발효가 진행됩니다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정확성과  양조에 대한 높은 기준이 핵심인 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Domaine Maby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효율적인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병입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라인을 갖추고 있습니다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이는 최고의 위생 조건을 보장하면서 와인의 산화를 방지하는 데 도움이 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병입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후 와인은 완벽한 숙성을 위해 </a:t>
            </a:r>
            <a:r>
              <a:rPr lang="ko-KR" altLang="en-US" sz="14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와이너리의</a:t>
            </a:r>
            <a:r>
              <a: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지하 저장고에 보관됩니다</a:t>
            </a:r>
            <a:r>
              <a:rPr lang="en-US" altLang="ko-KR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460500" y="805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Forte" panose="03060902040502070203" pitchFamily="66" charset="0"/>
              </a:rPr>
              <a:t>Vinification</a:t>
            </a:r>
            <a:endParaRPr lang="ko-KR" altLang="en-US" sz="2800" dirty="0">
              <a:latin typeface="Forte" panose="03060902040502070203" pitchFamily="66" charset="0"/>
            </a:endParaRPr>
          </a:p>
        </p:txBody>
      </p:sp>
      <p:pic>
        <p:nvPicPr>
          <p:cNvPr id="2" name="그림 1" descr="배럴, 포도주 양조장, 포도주 저장실, 통이(가) 표시된 사진&#10;&#10;자동 생성된 설명">
            <a:extLst>
              <a:ext uri="{FF2B5EF4-FFF2-40B4-BE49-F238E27FC236}">
                <a16:creationId xmlns:a16="http://schemas.microsoft.com/office/drawing/2014/main" xmlns="" id="{0259FE74-9C62-B048-C33C-E34663977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/>
          <a:stretch/>
        </p:blipFill>
        <p:spPr>
          <a:xfrm>
            <a:off x="6718300" y="4340344"/>
            <a:ext cx="3657600" cy="2783918"/>
          </a:xfrm>
          <a:prstGeom prst="rect">
            <a:avLst/>
          </a:prstGeom>
        </p:spPr>
      </p:pic>
      <p:pic>
        <p:nvPicPr>
          <p:cNvPr id="3" name="그림 2" descr="실내, 계단, 스틸, 파이프이(가) 표시된 사진&#10;&#10;자동 생성된 설명">
            <a:extLst>
              <a:ext uri="{FF2B5EF4-FFF2-40B4-BE49-F238E27FC236}">
                <a16:creationId xmlns:a16="http://schemas.microsoft.com/office/drawing/2014/main" xmlns="" id="{0D7FD253-B440-258A-5B38-894A0CBBC1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9676" r="-836" b="17233"/>
          <a:stretch/>
        </p:blipFill>
        <p:spPr>
          <a:xfrm>
            <a:off x="6702879" y="200025"/>
            <a:ext cx="3688442" cy="40438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7760D85-A187-41C7-A75E-814B1CDF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96490"/>
            <a:ext cx="1287789" cy="8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75158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Forte" panose="03060902040502070203" pitchFamily="66" charset="0"/>
              </a:rPr>
              <a:t>Media</a:t>
            </a:r>
            <a:endParaRPr lang="ko-KR" altLang="en-US" sz="2800" dirty="0">
              <a:latin typeface="Forte" panose="03060902040502070203" pitchFamily="66" charset="0"/>
            </a:endParaRPr>
          </a:p>
        </p:txBody>
      </p:sp>
      <p:pic>
        <p:nvPicPr>
          <p:cNvPr id="2" name="Picture 2" descr="Decanter magazine July 2023">
            <a:extLst>
              <a:ext uri="{FF2B5EF4-FFF2-40B4-BE49-F238E27FC236}">
                <a16:creationId xmlns:a16="http://schemas.microsoft.com/office/drawing/2014/main" xmlns="" id="{E621C195-0C15-1E72-CFD2-CA62D2D5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94719"/>
            <a:ext cx="4500599" cy="62165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0B432-B823-BC77-6C5B-0AE27007F46E}"/>
              </a:ext>
            </a:extLst>
          </p:cNvPr>
          <p:cNvSpPr txBox="1"/>
          <p:nvPr/>
        </p:nvSpPr>
        <p:spPr>
          <a:xfrm>
            <a:off x="6508876" y="6872615"/>
            <a:ext cx="3181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2023</a:t>
            </a:r>
            <a:r>
              <a:rPr lang="ko-KR" altLang="en-US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Decanter </a:t>
            </a:r>
            <a:r>
              <a:rPr lang="ko-KR" altLang="en-US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잡지 표지에 실림</a:t>
            </a:r>
            <a:endParaRPr lang="en-US" altLang="ko-KR" sz="1100" b="0" i="0" dirty="0">
              <a:solidFill>
                <a:srgbClr val="1B191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7D6D959-4DDF-5C61-E56E-A3B1C61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89525"/>
            <a:ext cx="1287789" cy="8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E56A0859-40FD-9DEB-CEB9-E28CC002E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741"/>
          <a:stretch/>
        </p:blipFill>
        <p:spPr bwMode="auto">
          <a:xfrm>
            <a:off x="1384300" y="1382885"/>
            <a:ext cx="3409824" cy="54283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70A283-0841-8CAC-B931-BA2A9AB47C8E}"/>
              </a:ext>
            </a:extLst>
          </p:cNvPr>
          <p:cNvSpPr txBox="1"/>
          <p:nvPr/>
        </p:nvSpPr>
        <p:spPr>
          <a:xfrm>
            <a:off x="1603829" y="6825876"/>
            <a:ext cx="3181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Guide Hachette 2021, </a:t>
            </a:r>
            <a:r>
              <a:rPr lang="ko-KR" altLang="en-US" sz="1100" b="0" i="0" dirty="0">
                <a:solidFill>
                  <a:srgbClr val="1B1919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올해의 와인 메이커 선정</a:t>
            </a:r>
            <a:endParaRPr lang="en-US" altLang="ko-KR" sz="1100" b="0" i="0" dirty="0">
              <a:solidFill>
                <a:srgbClr val="1B1919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546100" y="40423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Forte" panose="03060902040502070203" pitchFamily="66" charset="0"/>
              </a:rPr>
              <a:t>AOC TAVEL</a:t>
            </a:r>
            <a:endParaRPr lang="ko-KR" altLang="en-US" sz="2800" dirty="0">
              <a:latin typeface="Forte" panose="03060902040502070203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5610045" y="301482"/>
            <a:ext cx="4807310" cy="726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Tavel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따벨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은 프랑스 남부 론 지역에 위치한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AOC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로 </a:t>
            </a: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Arbois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Cassis, </a:t>
            </a: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Châteauneuf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-du-Pape, </a:t>
            </a: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Monbazillac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과 더불어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1936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 프랑스의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AOC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체계가 처음으로 생겼을 때 가장 먼저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AOC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를 획득한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가지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AOC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중에 하나입니다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Châteauneuf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-du-Pape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와 론 강을 사이로 건너편에 위치해 있으며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Avignon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북쪽 바로 위에 자리 잡고 있습니다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en-US" altLang="ko-KR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Tavel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은 드라이한 로제 와인만을 생산하는 독특한 지역으로 프랑스 로제 와인 중에서는 가장 퀄리티가 높기로 유명합니다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루이 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14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세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아비뇽의 교황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19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세기 소설가 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오노레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드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발자크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20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세기 작가 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어니스트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헤밍웨이가 즐겨 마시던 와인으로 알려져 있으며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숙성을 통해 좋은 퍼포먼스를 발휘할 수 있는 와인입니다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이곳의 토양은 대부분 돌과 모래로 구성되어 있으며 우수한 배수 특성을 자랑합니다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이로 인해 포도나무는 물과 영양분을 찾아 깊고 강한 뿌리를 가지게 됩니다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또한 가볍고 섬세한 요소를 생성하는 석회암 지역과 다양한 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텍스쳐와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 풍부함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토양의 아로마를 가진 와인을 만드는 경향이 있는 붉은색의 철분이 많은 토양도 있습니다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덥고 건조한 지중해성 기후 덕분에 이곳에서는 포도가 최적의 상태로 익을 수 있습니다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이것이 알코올 발효 중 스킨 </a:t>
            </a:r>
            <a:r>
              <a:rPr lang="ko-KR" altLang="en-US" sz="13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컨택을</a:t>
            </a:r>
            <a:r>
              <a:rPr lang="ko-KR" altLang="en-US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한 결과  독특한 풍미의 깊이 그리고 진한 로제 색을 더해주는 것입니다</a:t>
            </a:r>
            <a:r>
              <a:rPr lang="en-US" altLang="ko-KR" sz="13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C33BEF2-4493-649D-E3E4-D4B900155A21}"/>
              </a:ext>
            </a:extLst>
          </p:cNvPr>
          <p:cNvGrpSpPr/>
          <p:nvPr/>
        </p:nvGrpSpPr>
        <p:grpSpPr>
          <a:xfrm>
            <a:off x="460828" y="1394051"/>
            <a:ext cx="5038272" cy="4978173"/>
            <a:chOff x="384628" y="1207873"/>
            <a:chExt cx="4832540" cy="477474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A5A2B640-32EA-1683-2F85-91F3598FA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56" t="5970" r="24799"/>
            <a:stretch/>
          </p:blipFill>
          <p:spPr>
            <a:xfrm>
              <a:off x="384628" y="1207873"/>
              <a:ext cx="4832540" cy="4774746"/>
            </a:xfrm>
            <a:prstGeom prst="rect">
              <a:avLst/>
            </a:prstGeom>
          </p:spPr>
        </p:pic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D2E6CE97-0CE5-C60D-AF02-46907019D0EA}"/>
                </a:ext>
              </a:extLst>
            </p:cNvPr>
            <p:cNvSpPr/>
            <p:nvPr/>
          </p:nvSpPr>
          <p:spPr>
            <a:xfrm>
              <a:off x="1984110" y="3290446"/>
              <a:ext cx="685800" cy="609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2276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Tavel</a:t>
            </a:r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“La </a:t>
            </a:r>
            <a:r>
              <a:rPr lang="en-US" altLang="ko-KR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Forcadi</a:t>
            </a:r>
            <a:r>
              <a:rPr lang="fr-FR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è</a:t>
            </a:r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re”</a:t>
            </a:r>
            <a:endParaRPr lang="ko-KR" altLang="en-US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276229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따벨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포르카디에르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305425"/>
            <a:ext cx="5259489" cy="1405780"/>
            <a:chOff x="3601331" y="3837300"/>
            <a:chExt cx="4769310" cy="1274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8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투명하고 가벼운 오렌지 핑크 컬러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과실 향이 풍부한 아로마는 처음에는 은은한 느낌을 주다가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스월링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후 체리와 같은 붉은 과일 향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향신료 향을 강하게 뿜어 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ko-KR" altLang="en-US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풍부하고 가벼운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텍스쳐를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가지고 있습니다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806042"/>
            <a:chOff x="3601331" y="1965389"/>
            <a:chExt cx="4769310" cy="34513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31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Vall</a:t>
              </a:r>
              <a:r>
                <a:rPr lang="fr-FR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é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e du Rh</a:t>
              </a:r>
              <a:r>
                <a:rPr lang="fr-FR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ô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ne &gt;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Tavel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2022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로제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60%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누와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(Grenache Noir), 20%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쌍소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(Cinsault), 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그라나슈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(Grenache Blanc), 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무르베드르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Mourvèdre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), 5%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시라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(Syrah), 5% 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픽풀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Piquepoul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&amp;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부르불렁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Bourboulenc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33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둥근 자갈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모래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슬레이트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스테인리스통에서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3-4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숙성 </a:t>
              </a:r>
              <a:endParaRPr lang="en-US" altLang="ko-KR" sz="993" dirty="0">
                <a:solidFill>
                  <a:srgbClr val="FF0000"/>
                </a:solidFill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병입년월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2022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월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(37 000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적정 시음 온도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10° - 12°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수상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ROBERT PARKER : 92/100 / GUIDE GILBERT &amp; GAILLARD : 90/100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        WINE ENTHUSIAST : 91/100 (vintage 2021)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        WINE SPECTATOR : 90/100 (vintage 2020)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pic>
        <p:nvPicPr>
          <p:cNvPr id="4" name="그림 3" descr="음식, 음료, 병, 유리병이(가) 표시된 사진&#10;&#10;자동 생성된 설명">
            <a:extLst>
              <a:ext uri="{FF2B5EF4-FFF2-40B4-BE49-F238E27FC236}">
                <a16:creationId xmlns:a16="http://schemas.microsoft.com/office/drawing/2014/main" xmlns="" id="{DBF227D2-9A26-4C7C-7408-D6F6369B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04825"/>
            <a:ext cx="1741231" cy="665526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DB21430-21CA-6F8F-7CC3-1D1F638C7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75" y="504825"/>
            <a:ext cx="625449" cy="415410"/>
          </a:xfrm>
          <a:prstGeom prst="rect">
            <a:avLst/>
          </a:prstGeom>
        </p:spPr>
      </p:pic>
      <p:sp>
        <p:nvSpPr>
          <p:cNvPr id="16" name="object 17">
            <a:extLst>
              <a:ext uri="{FF2B5EF4-FFF2-40B4-BE49-F238E27FC236}">
                <a16:creationId xmlns:a16="http://schemas.microsoft.com/office/drawing/2014/main" xmlns="" id="{727A95C3-64FE-7AE6-4E4D-DB6E4E656FD3}"/>
              </a:ext>
            </a:extLst>
          </p:cNvPr>
          <p:cNvSpPr/>
          <p:nvPr/>
        </p:nvSpPr>
        <p:spPr>
          <a:xfrm>
            <a:off x="3817400" y="5796805"/>
            <a:ext cx="228234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6428177"/>
            <a:ext cx="228505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6025405"/>
            <a:ext cx="259354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음료, 음식, 알코올, 병이(가) 표시된 사진&#10;&#10;자동 생성된 설명">
            <a:extLst>
              <a:ext uri="{FF2B5EF4-FFF2-40B4-BE49-F238E27FC236}">
                <a16:creationId xmlns:a16="http://schemas.microsoft.com/office/drawing/2014/main" xmlns="" id="{449F5758-2A66-9A4D-FEEA-1651CA16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3" y="498418"/>
            <a:ext cx="1559204" cy="665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Tavel</a:t>
            </a:r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“Prima Donna”</a:t>
            </a:r>
            <a:endParaRPr lang="ko-KR" altLang="en-US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따벨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프리마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돈나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381626"/>
            <a:ext cx="5259489" cy="1635009"/>
            <a:chOff x="3601331" y="3837300"/>
            <a:chExt cx="4769310" cy="14826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109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보라 빛이 가미된 밝은 라즈베리 컬러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딸기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레드 커런트와 같은 레드 과실향이 섬세하게 느껴지고 설탕에 절인 과실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향신료향도 느낄 수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ko-KR" altLang="en-US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구조감이 탄탄한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풀바디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와인으로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프레쉬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하면서도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균형있는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바디감이  있어 음식과의 페어링도 훌륭합니다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347583"/>
            <a:chOff x="3601331" y="1965389"/>
            <a:chExt cx="4769310" cy="30355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75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Vall</a:t>
              </a:r>
              <a:r>
                <a:rPr lang="fr-FR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é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e du Rh</a:t>
              </a:r>
              <a:r>
                <a:rPr lang="fr-FR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ô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ne &gt;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Tavel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2022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로제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65%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쌍소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(Cinsault), 35%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(Grenache Noir) </a:t>
              </a:r>
              <a:endParaRPr lang="en-US" altLang="ko-KR" sz="993" dirty="0">
                <a:solidFill>
                  <a:srgbClr val="FF0000"/>
                </a:solidFill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33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자갈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스테인리스통에서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3-4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숙성</a:t>
              </a:r>
              <a:endParaRPr lang="en-US" altLang="ko-KR" sz="993" dirty="0">
                <a:solidFill>
                  <a:srgbClr val="FF0000"/>
                </a:solidFill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병입년월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2022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월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(16 000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적정 시음 온도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10° - 12°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수상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ROBERT PARKER : 93/100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        WINE ENTHUSIAST : 92/100 (vintage 2021)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        GUIDE HACHETTE :1* (vintage 2020)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        WINE SPECTATOR : 90/100 (vintage 2020)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DB21430-21CA-6F8F-7CC3-1D1F638C7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75" y="504825"/>
            <a:ext cx="625449" cy="415410"/>
          </a:xfrm>
          <a:prstGeom prst="rect">
            <a:avLst/>
          </a:prstGeom>
        </p:spPr>
      </p:pic>
      <p:sp>
        <p:nvSpPr>
          <p:cNvPr id="16" name="object 17">
            <a:extLst>
              <a:ext uri="{FF2B5EF4-FFF2-40B4-BE49-F238E27FC236}">
                <a16:creationId xmlns:a16="http://schemas.microsoft.com/office/drawing/2014/main" xmlns="" id="{727A95C3-64FE-7AE6-4E4D-DB6E4E656FD3}"/>
              </a:ext>
            </a:extLst>
          </p:cNvPr>
          <p:cNvSpPr/>
          <p:nvPr/>
        </p:nvSpPr>
        <p:spPr>
          <a:xfrm>
            <a:off x="3817400" y="5873005"/>
            <a:ext cx="228234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6504377"/>
            <a:ext cx="228505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6101605"/>
            <a:ext cx="259354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99" y="6871285"/>
            <a:ext cx="838201" cy="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14864</TotalTime>
  <Words>961</Words>
  <Application>Microsoft Office PowerPoint</Application>
  <PresentationFormat>사용자 지정</PresentationFormat>
  <Paragraphs>90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나눔스퀘어라운드 Regular</vt:lpstr>
      <vt:lpstr>롯데리아 딱붙어체</vt:lpstr>
      <vt:lpstr>맑은 고딕</vt:lpstr>
      <vt:lpstr>함초롬돋움</vt:lpstr>
      <vt:lpstr>Bernard MT Condensed</vt:lpstr>
      <vt:lpstr>Calibri</vt:lpstr>
      <vt:lpstr>Forte</vt:lpstr>
      <vt:lpstr>Palatino Linotype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80</cp:revision>
  <dcterms:created xsi:type="dcterms:W3CDTF">2023-02-10T07:08:02Z</dcterms:created>
  <dcterms:modified xsi:type="dcterms:W3CDTF">2026-04-03T03:24:25Z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