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527" userDrawn="1">
          <p15:clr>
            <a:srgbClr val="A4A3A4"/>
          </p15:clr>
        </p15:guide>
        <p15:guide id="7" orient="horz" pos="799" userDrawn="1">
          <p15:clr>
            <a:srgbClr val="A4A3A4"/>
          </p15:clr>
        </p15:guide>
        <p15:guide id="8" orient="horz" pos="39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8A01"/>
    <a:srgbClr val="FF9900"/>
    <a:srgbClr val="E69708"/>
    <a:srgbClr val="EEB500"/>
    <a:srgbClr val="BC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88" autoAdjust="0"/>
    <p:restoredTop sz="94660"/>
  </p:normalViewPr>
  <p:slideViewPr>
    <p:cSldViewPr>
      <p:cViewPr varScale="1">
        <p:scale>
          <a:sx n="151" d="100"/>
          <a:sy n="151" d="100"/>
        </p:scale>
        <p:origin x="2700" y="144"/>
      </p:cViewPr>
      <p:guideLst>
        <p:guide orient="horz" pos="2478"/>
        <p:guide pos="2880"/>
        <p:guide orient="horz" pos="527"/>
        <p:guide orient="horz" pos="799"/>
        <p:guide orient="horz" pos="39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t>2026-04-26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203629" y="980728"/>
            <a:ext cx="4752529" cy="798446"/>
          </a:xfrm>
          <a:prstGeom prst="rect">
            <a:avLst/>
          </a:prstGeom>
          <a:solidFill>
            <a:srgbClr val="EA8A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31"/>
          <p:cNvSpPr txBox="1"/>
          <p:nvPr/>
        </p:nvSpPr>
        <p:spPr>
          <a:xfrm>
            <a:off x="4788024" y="1844824"/>
            <a:ext cx="395286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latinLnBrk="0">
              <a:lnSpc>
                <a:spcPct val="200000"/>
              </a:lnSpc>
            </a:pPr>
            <a:r>
              <a:rPr lang="fr-FR" altLang="ko-KR" sz="1100" dirty="0">
                <a:latin typeface="+mn-ea"/>
              </a:rPr>
              <a:t>France / </a:t>
            </a:r>
            <a:r>
              <a:rPr lang="en-US" altLang="ko-KR" sz="1100" dirty="0" smtClean="0">
                <a:latin typeface="+mn-ea"/>
              </a:rPr>
              <a:t>Rhone / </a:t>
            </a:r>
            <a:r>
              <a:rPr lang="en-US" altLang="ko-KR" sz="1100" dirty="0" err="1" smtClean="0">
                <a:latin typeface="+mn-ea"/>
              </a:rPr>
              <a:t>Condrieu</a:t>
            </a:r>
            <a:endParaRPr lang="en-US" altLang="ko-KR" sz="1100" dirty="0">
              <a:latin typeface="+mn-ea"/>
            </a:endParaRPr>
          </a:p>
          <a:p>
            <a:pPr algn="just" latinLnBrk="0">
              <a:lnSpc>
                <a:spcPct val="200000"/>
              </a:lnSpc>
            </a:pPr>
            <a:r>
              <a:rPr lang="en-US" altLang="ko-KR" sz="1100" dirty="0" smtClean="0">
                <a:latin typeface="+mn-ea"/>
              </a:rPr>
              <a:t>AOP</a:t>
            </a:r>
            <a:endParaRPr lang="en-US" altLang="ko-KR" sz="1100" dirty="0">
              <a:latin typeface="+mn-ea"/>
            </a:endParaRPr>
          </a:p>
          <a:p>
            <a:pPr algn="just" latinLnBrk="0">
              <a:lnSpc>
                <a:spcPct val="200000"/>
              </a:lnSpc>
            </a:pPr>
            <a:r>
              <a:rPr lang="en-US" altLang="ko-KR" sz="1100" dirty="0" smtClean="0">
                <a:latin typeface="+mn-ea"/>
              </a:rPr>
              <a:t>Viognier 100%</a:t>
            </a:r>
            <a:endParaRPr lang="en-US" altLang="ko-KR" sz="1100" dirty="0">
              <a:latin typeface="+mn-ea"/>
            </a:endParaRPr>
          </a:p>
          <a:p>
            <a:pPr algn="just" latinLnBrk="0">
              <a:lnSpc>
                <a:spcPct val="150000"/>
              </a:lnSpc>
            </a:pPr>
            <a:endParaRPr lang="en-US" altLang="ko-KR" sz="1100" dirty="0">
              <a:latin typeface="+mn-ea"/>
              <a:cs typeface="JBold" panose="02020603020101020101" pitchFamily="18" charset="-127"/>
            </a:endParaRPr>
          </a:p>
          <a:p>
            <a:pPr algn="just" latinLnBrk="0">
              <a:lnSpc>
                <a:spcPct val="150000"/>
              </a:lnSpc>
            </a:pPr>
            <a:endParaRPr lang="en-US" altLang="ko-KR" sz="1100" dirty="0" smtClean="0"/>
          </a:p>
        </p:txBody>
      </p:sp>
      <p:sp>
        <p:nvSpPr>
          <p:cNvPr id="15" name="TextBox 34"/>
          <p:cNvSpPr txBox="1"/>
          <p:nvPr/>
        </p:nvSpPr>
        <p:spPr>
          <a:xfrm>
            <a:off x="4788024" y="5019417"/>
            <a:ext cx="39528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ko-KR" altLang="en-US" sz="1100" dirty="0" smtClean="0">
                <a:latin typeface="+mn-ea"/>
              </a:rPr>
              <a:t>황금빛의 맑고 투명한 호박색</a:t>
            </a:r>
            <a:endParaRPr lang="en-US" altLang="ko-KR" sz="1100" dirty="0" smtClean="0">
              <a:latin typeface="+mn-ea"/>
            </a:endParaRPr>
          </a:p>
          <a:p>
            <a:pPr algn="just"/>
            <a:endParaRPr lang="en-US" altLang="ko-KR" sz="1100" dirty="0" smtClean="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1100" dirty="0" smtClean="0">
                <a:latin typeface="+mn-ea"/>
              </a:rPr>
              <a:t>잘 익은 살구</a:t>
            </a:r>
            <a:r>
              <a:rPr lang="en-US" altLang="ko-KR" sz="1100" dirty="0" smtClean="0">
                <a:latin typeface="+mn-ea"/>
              </a:rPr>
              <a:t>,</a:t>
            </a:r>
            <a:r>
              <a:rPr lang="ko-KR" altLang="en-US" sz="1100" dirty="0" err="1" smtClean="0">
                <a:latin typeface="+mn-ea"/>
              </a:rPr>
              <a:t>리치와</a:t>
            </a:r>
            <a:r>
              <a:rPr lang="ko-KR" altLang="en-US" sz="1100" dirty="0" smtClean="0">
                <a:latin typeface="+mn-ea"/>
              </a:rPr>
              <a:t> 아카시아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err="1" smtClean="0">
                <a:latin typeface="+mn-ea"/>
              </a:rPr>
              <a:t>자스민의</a:t>
            </a:r>
            <a:r>
              <a:rPr lang="ko-KR" altLang="en-US" sz="1100" dirty="0" smtClean="0">
                <a:latin typeface="+mn-ea"/>
              </a:rPr>
              <a:t> </a:t>
            </a:r>
            <a:r>
              <a:rPr lang="ko-KR" altLang="en-US" sz="1100" dirty="0" err="1" smtClean="0">
                <a:latin typeface="+mn-ea"/>
              </a:rPr>
              <a:t>아로마가</a:t>
            </a:r>
            <a:r>
              <a:rPr lang="ko-KR" altLang="en-US" sz="1100" dirty="0" smtClean="0">
                <a:latin typeface="+mn-ea"/>
              </a:rPr>
              <a:t> 특징이며 이후 구운 </a:t>
            </a:r>
            <a:r>
              <a:rPr lang="ko-KR" altLang="en-US" sz="1100" dirty="0" err="1" smtClean="0">
                <a:latin typeface="+mn-ea"/>
              </a:rPr>
              <a:t>아몬드와</a:t>
            </a:r>
            <a:r>
              <a:rPr lang="ko-KR" altLang="en-US" sz="1100" dirty="0" smtClean="0">
                <a:latin typeface="+mn-ea"/>
              </a:rPr>
              <a:t> 미네랄 뉘앙스로 전개된다</a:t>
            </a:r>
            <a:r>
              <a:rPr lang="en-US" altLang="ko-KR" sz="1100" dirty="0" smtClean="0">
                <a:latin typeface="+mn-ea"/>
              </a:rPr>
              <a:t>. </a:t>
            </a:r>
            <a:r>
              <a:rPr lang="ko-KR" altLang="en-US" sz="1100" dirty="0" smtClean="0">
                <a:latin typeface="+mn-ea"/>
              </a:rPr>
              <a:t>과실과 산도 사이의 균형과 화강암 토양에서 기인한 </a:t>
            </a:r>
            <a:r>
              <a:rPr lang="ko-KR" altLang="en-US" sz="1100" dirty="0" err="1" smtClean="0">
                <a:latin typeface="+mn-ea"/>
              </a:rPr>
              <a:t>미네랄리티가</a:t>
            </a:r>
            <a:r>
              <a:rPr lang="ko-KR" altLang="en-US" sz="1100" dirty="0" smtClean="0">
                <a:latin typeface="+mn-ea"/>
              </a:rPr>
              <a:t> 표현된다</a:t>
            </a:r>
            <a:r>
              <a:rPr lang="en-US" altLang="ko-KR" sz="1100" dirty="0" smtClean="0">
                <a:latin typeface="+mn-ea"/>
              </a:rPr>
              <a:t>. </a:t>
            </a:r>
            <a:r>
              <a:rPr lang="ko-KR" altLang="en-US" sz="1100" dirty="0" err="1" smtClean="0">
                <a:latin typeface="+mn-ea"/>
              </a:rPr>
              <a:t>푸아그라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smtClean="0">
                <a:latin typeface="+mn-ea"/>
              </a:rPr>
              <a:t>가금류</a:t>
            </a:r>
            <a:r>
              <a:rPr lang="en-US" altLang="ko-KR" sz="1100" dirty="0" smtClean="0">
                <a:latin typeface="+mn-ea"/>
              </a:rPr>
              <a:t>, </a:t>
            </a:r>
            <a:r>
              <a:rPr lang="ko-KR" altLang="en-US" sz="1100" dirty="0" err="1" smtClean="0">
                <a:latin typeface="+mn-ea"/>
              </a:rPr>
              <a:t>크리미한</a:t>
            </a:r>
            <a:r>
              <a:rPr lang="ko-KR" altLang="en-US" sz="1100" smtClean="0">
                <a:latin typeface="+mn-ea"/>
              </a:rPr>
              <a:t> 치즈와 </a:t>
            </a:r>
            <a:r>
              <a:rPr lang="ko-KR" altLang="en-US" sz="1100" dirty="0" smtClean="0">
                <a:latin typeface="+mn-ea"/>
              </a:rPr>
              <a:t>훌륭한 조화</a:t>
            </a:r>
            <a:endParaRPr lang="en-US" altLang="ko-KR" sz="1100" dirty="0" smtClean="0">
              <a:latin typeface="+mn-ea"/>
            </a:endParaRPr>
          </a:p>
        </p:txBody>
      </p:sp>
      <p:sp>
        <p:nvSpPr>
          <p:cNvPr id="17" name="TextBox 43"/>
          <p:cNvSpPr txBox="1"/>
          <p:nvPr/>
        </p:nvSpPr>
        <p:spPr>
          <a:xfrm>
            <a:off x="4247579" y="1844824"/>
            <a:ext cx="1285312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ko-KR" altLang="en-US" sz="1100" b="1" dirty="0">
                <a:solidFill>
                  <a:srgbClr val="EA8A01"/>
                </a:solidFill>
                <a:latin typeface="+mn-ea"/>
              </a:rPr>
              <a:t>지 역</a:t>
            </a:r>
            <a:endParaRPr lang="en-US" altLang="ko-KR" sz="1100" b="1" dirty="0">
              <a:solidFill>
                <a:srgbClr val="EA8A01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sz="1100" b="1" dirty="0" smtClean="0">
                <a:solidFill>
                  <a:srgbClr val="EA8A01"/>
                </a:solidFill>
                <a:latin typeface="+mn-ea"/>
              </a:rPr>
              <a:t>등 </a:t>
            </a:r>
            <a:r>
              <a:rPr lang="ko-KR" altLang="en-US" sz="1100" b="1" dirty="0">
                <a:solidFill>
                  <a:srgbClr val="EA8A01"/>
                </a:solidFill>
                <a:latin typeface="+mn-ea"/>
              </a:rPr>
              <a:t>급</a:t>
            </a:r>
            <a:endParaRPr lang="en-US" altLang="ko-KR" sz="1100" b="1" dirty="0">
              <a:solidFill>
                <a:srgbClr val="EA8A01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sz="1100" b="1" dirty="0" smtClean="0">
                <a:solidFill>
                  <a:srgbClr val="EA8A01"/>
                </a:solidFill>
                <a:latin typeface="+mn-ea"/>
              </a:rPr>
              <a:t>품 </a:t>
            </a:r>
            <a:r>
              <a:rPr lang="ko-KR" altLang="en-US" sz="1100" b="1" dirty="0">
                <a:solidFill>
                  <a:srgbClr val="EA8A01"/>
                </a:solidFill>
                <a:latin typeface="+mn-ea"/>
              </a:rPr>
              <a:t>종</a:t>
            </a:r>
            <a:endParaRPr lang="en-US" altLang="ko-KR" sz="1100" b="1" dirty="0">
              <a:solidFill>
                <a:srgbClr val="EA8A01"/>
              </a:solidFill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ko-KR" altLang="en-US" sz="1100" b="1" dirty="0" smtClean="0">
                <a:solidFill>
                  <a:srgbClr val="EA8A01"/>
                </a:solidFill>
                <a:latin typeface="+mn-ea"/>
              </a:rPr>
              <a:t>포도밭 </a:t>
            </a:r>
            <a:r>
              <a:rPr lang="en-US" altLang="ko-KR" sz="1100" b="1" dirty="0">
                <a:solidFill>
                  <a:srgbClr val="EA8A01"/>
                </a:solidFill>
                <a:latin typeface="+mn-ea"/>
              </a:rPr>
              <a:t>/ </a:t>
            </a:r>
            <a:r>
              <a:rPr lang="ko-KR" altLang="en-US" sz="1100" b="1" dirty="0">
                <a:solidFill>
                  <a:srgbClr val="EA8A01"/>
                </a:solidFill>
                <a:latin typeface="+mn-ea"/>
              </a:rPr>
              <a:t>양 조</a:t>
            </a:r>
            <a:endParaRPr lang="en-US" altLang="ko-KR" sz="1100" b="1" dirty="0">
              <a:solidFill>
                <a:srgbClr val="EA8A0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100" b="1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100" b="1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100" b="1" dirty="0">
              <a:latin typeface="+mn-ea"/>
            </a:endParaRPr>
          </a:p>
        </p:txBody>
      </p:sp>
      <p:sp>
        <p:nvSpPr>
          <p:cNvPr id="19" name="TextBox 46"/>
          <p:cNvSpPr txBox="1"/>
          <p:nvPr/>
        </p:nvSpPr>
        <p:spPr>
          <a:xfrm>
            <a:off x="4283968" y="4941168"/>
            <a:ext cx="7550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US" altLang="ko-KR" sz="1100" b="1" dirty="0">
                <a:solidFill>
                  <a:srgbClr val="EA8A01"/>
                </a:solidFill>
                <a:latin typeface="+mn-ea"/>
              </a:rPr>
              <a:t>Color</a:t>
            </a:r>
          </a:p>
          <a:p>
            <a:pPr>
              <a:lnSpc>
                <a:spcPct val="200000"/>
              </a:lnSpc>
            </a:pPr>
            <a:r>
              <a:rPr lang="en-US" altLang="ko-KR" sz="1100" b="1" dirty="0" smtClean="0">
                <a:solidFill>
                  <a:srgbClr val="EA8A01"/>
                </a:solidFill>
                <a:latin typeface="+mn-ea"/>
              </a:rPr>
              <a:t>Taste</a:t>
            </a:r>
            <a:endParaRPr lang="ko-KR" altLang="en-US" sz="1100" b="1" dirty="0">
              <a:solidFill>
                <a:srgbClr val="EA8A01"/>
              </a:solidFill>
              <a:latin typeface="+mn-ea"/>
            </a:endParaRPr>
          </a:p>
        </p:txBody>
      </p:sp>
      <p:sp>
        <p:nvSpPr>
          <p:cNvPr id="20" name="TextBox 35"/>
          <p:cNvSpPr txBox="1"/>
          <p:nvPr/>
        </p:nvSpPr>
        <p:spPr>
          <a:xfrm>
            <a:off x="3967796" y="1411786"/>
            <a:ext cx="26924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1300" dirty="0" smtClean="0">
                <a:solidFill>
                  <a:schemeClr val="bg1"/>
                </a:solidFill>
              </a:rPr>
              <a:t>도메인 </a:t>
            </a:r>
            <a:r>
              <a:rPr lang="ko-KR" altLang="en-US" sz="1300" dirty="0" err="1" smtClean="0">
                <a:solidFill>
                  <a:schemeClr val="bg1"/>
                </a:solidFill>
              </a:rPr>
              <a:t>로슈빈</a:t>
            </a:r>
            <a:r>
              <a:rPr lang="ko-KR" altLang="en-US" sz="1300" dirty="0" smtClean="0">
                <a:solidFill>
                  <a:schemeClr val="bg1"/>
                </a:solidFill>
              </a:rPr>
              <a:t> </a:t>
            </a:r>
            <a:r>
              <a:rPr lang="ko-KR" altLang="en-US" sz="1300" dirty="0" err="1" smtClean="0">
                <a:solidFill>
                  <a:schemeClr val="bg1"/>
                </a:solidFill>
              </a:rPr>
              <a:t>꽁드리유</a:t>
            </a:r>
            <a:r>
              <a:rPr lang="ko-KR" altLang="en-US" sz="1300" dirty="0" smtClean="0">
                <a:solidFill>
                  <a:schemeClr val="bg1"/>
                </a:solidFill>
              </a:rPr>
              <a:t> </a:t>
            </a:r>
            <a:r>
              <a:rPr lang="en-US" altLang="ko-KR" sz="1300" dirty="0" smtClean="0">
                <a:solidFill>
                  <a:schemeClr val="bg1"/>
                </a:solidFill>
              </a:rPr>
              <a:t>2024</a:t>
            </a:r>
            <a:endParaRPr lang="ko-KR" altLang="en-US" sz="1300" dirty="0">
              <a:solidFill>
                <a:schemeClr val="bg1"/>
              </a:solidFill>
            </a:endParaRPr>
          </a:p>
        </p:txBody>
      </p:sp>
      <p:sp>
        <p:nvSpPr>
          <p:cNvPr id="21" name="TextBox 39"/>
          <p:cNvSpPr txBox="1"/>
          <p:nvPr/>
        </p:nvSpPr>
        <p:spPr>
          <a:xfrm>
            <a:off x="4247579" y="1017530"/>
            <a:ext cx="3830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latinLnBrk="0"/>
            <a:r>
              <a:rPr lang="en-US" altLang="ko-KR" sz="2000" dirty="0">
                <a:solidFill>
                  <a:schemeClr val="bg1"/>
                </a:solidFill>
                <a:latin typeface="광양햇살체 Regular" pitchFamily="2" charset="-127"/>
                <a:ea typeface="광양햇살체 Regular" pitchFamily="2" charset="-127"/>
              </a:rPr>
              <a:t>Domaine </a:t>
            </a:r>
            <a:r>
              <a:rPr lang="en-US" altLang="ko-KR" sz="2000" dirty="0" err="1">
                <a:solidFill>
                  <a:schemeClr val="bg1"/>
                </a:solidFill>
                <a:latin typeface="광양햇살체 Regular" pitchFamily="2" charset="-127"/>
                <a:ea typeface="광양햇살체 Regular" pitchFamily="2" charset="-127"/>
              </a:rPr>
              <a:t>Rochevine</a:t>
            </a:r>
            <a:r>
              <a:rPr lang="en-US" altLang="ko-KR" sz="2000" dirty="0">
                <a:solidFill>
                  <a:schemeClr val="bg1"/>
                </a:solidFill>
                <a:latin typeface="광양햇살체 Regular" pitchFamily="2" charset="-127"/>
                <a:ea typeface="광양햇살체 Regular" pitchFamily="2" charset="-127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latin typeface="광양햇살체 Regular" pitchFamily="2" charset="-127"/>
                <a:ea typeface="광양햇살체 Regular" pitchFamily="2" charset="-127"/>
              </a:rPr>
              <a:t>Condrieu</a:t>
            </a:r>
            <a:endParaRPr lang="en-US" altLang="ko-KR" sz="2000" dirty="0">
              <a:solidFill>
                <a:schemeClr val="bg1"/>
              </a:solidFill>
              <a:latin typeface="광양햇살체 Regular" pitchFamily="2" charset="-127"/>
              <a:ea typeface="광양햇살체 Regular" pitchFamily="2" charset="-127"/>
            </a:endParaRPr>
          </a:p>
        </p:txBody>
      </p: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xmlns="" id="{161DE1EA-4D8F-4A37-9160-602D783E406C}"/>
              </a:ext>
            </a:extLst>
          </p:cNvPr>
          <p:cNvCxnSpPr/>
          <p:nvPr/>
        </p:nvCxnSpPr>
        <p:spPr>
          <a:xfrm>
            <a:off x="4211960" y="1628800"/>
            <a:ext cx="4735869" cy="0"/>
          </a:xfrm>
          <a:prstGeom prst="line">
            <a:avLst/>
          </a:prstGeom>
          <a:ln w="12700">
            <a:solidFill>
              <a:srgbClr val="EA8A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88024" y="3287449"/>
            <a:ext cx="4223504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100" dirty="0"/>
              <a:t>가파른 </a:t>
            </a:r>
            <a:r>
              <a:rPr lang="ko-KR" altLang="en-US" sz="1100" dirty="0" err="1"/>
              <a:t>론</a:t>
            </a:r>
            <a:r>
              <a:rPr lang="ko-KR" altLang="en-US" sz="1100" dirty="0"/>
              <a:t> 강변의 테라스 포도밭</a:t>
            </a:r>
            <a:r>
              <a:rPr lang="en-US" altLang="ko-KR" sz="1100" dirty="0"/>
              <a:t>(1.2ha)</a:t>
            </a:r>
            <a:r>
              <a:rPr lang="ko-KR" altLang="en-US" sz="1100" dirty="0"/>
              <a:t>에서 재배되며</a:t>
            </a:r>
            <a:r>
              <a:rPr lang="en-US" altLang="ko-KR" sz="1100" dirty="0"/>
              <a:t>, </a:t>
            </a:r>
            <a:r>
              <a:rPr lang="ko-KR" altLang="en-US" sz="1100" dirty="0"/>
              <a:t>화강암 기반 토양에서 뛰어난 </a:t>
            </a:r>
            <a:r>
              <a:rPr lang="ko-KR" altLang="en-US" sz="1100" dirty="0" err="1"/>
              <a:t>미네랄리티를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형성한다</a:t>
            </a:r>
            <a:r>
              <a:rPr lang="en-US" altLang="ko-KR" sz="1100" dirty="0"/>
              <a:t>.</a:t>
            </a:r>
            <a:br>
              <a:rPr lang="en-US" altLang="ko-KR" sz="1100" dirty="0"/>
            </a:br>
            <a:r>
              <a:rPr lang="ko-KR" altLang="en-US" sz="1100" dirty="0"/>
              <a:t>남향</a:t>
            </a:r>
            <a:r>
              <a:rPr lang="en-US" altLang="ko-KR" sz="1100" dirty="0"/>
              <a:t>·</a:t>
            </a:r>
            <a:r>
              <a:rPr lang="ko-KR" altLang="en-US" sz="1100" dirty="0"/>
              <a:t>남동향의 일조 조건으로 산도와 </a:t>
            </a:r>
            <a:r>
              <a:rPr lang="ko-KR" altLang="en-US" sz="1100" dirty="0" smtClean="0"/>
              <a:t>균형이 뛰어나며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수확량은 </a:t>
            </a:r>
            <a:r>
              <a:rPr lang="ko-KR" altLang="en-US" sz="1100" dirty="0"/>
              <a:t>헥타르당 약 </a:t>
            </a:r>
            <a:r>
              <a:rPr lang="en-US" altLang="ko-KR" sz="1100" dirty="0"/>
              <a:t>37hl</a:t>
            </a:r>
            <a:r>
              <a:rPr lang="ko-KR" altLang="en-US" sz="1100" dirty="0"/>
              <a:t>로 </a:t>
            </a:r>
            <a:r>
              <a:rPr lang="ko-KR" altLang="en-US" sz="1100" dirty="0" smtClean="0"/>
              <a:t>제한된다</a:t>
            </a:r>
            <a:r>
              <a:rPr lang="en-US" altLang="ko-KR" sz="1100" dirty="0" smtClean="0"/>
              <a:t>. 50</a:t>
            </a:r>
            <a:r>
              <a:rPr lang="en-US" altLang="ko-KR" sz="1100" dirty="0"/>
              <a:t>%</a:t>
            </a:r>
            <a:r>
              <a:rPr lang="ko-KR" altLang="en-US" sz="1100" dirty="0"/>
              <a:t>는 </a:t>
            </a:r>
            <a:r>
              <a:rPr lang="ko-KR" altLang="en-US" sz="1100" dirty="0" err="1"/>
              <a:t>오크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배럴</a:t>
            </a:r>
            <a:r>
              <a:rPr lang="en-US" altLang="ko-KR" sz="1100" dirty="0" smtClean="0"/>
              <a:t>, </a:t>
            </a:r>
            <a:r>
              <a:rPr lang="en-US" altLang="ko-KR" sz="1100" dirty="0"/>
              <a:t>50%</a:t>
            </a:r>
            <a:r>
              <a:rPr lang="ko-KR" altLang="en-US" sz="1100" dirty="0"/>
              <a:t>는 스테인리스에서 발효되어 </a:t>
            </a:r>
            <a:r>
              <a:rPr lang="ko-KR" altLang="en-US" sz="1100" dirty="0" err="1"/>
              <a:t>복합미와</a:t>
            </a:r>
            <a:r>
              <a:rPr lang="ko-KR" altLang="en-US" sz="1100" dirty="0"/>
              <a:t> 신선함을 동시에 </a:t>
            </a:r>
            <a:r>
              <a:rPr lang="ko-KR" altLang="en-US" sz="1100" dirty="0" smtClean="0"/>
              <a:t>살린다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이후 </a:t>
            </a:r>
            <a:r>
              <a:rPr lang="ko-KR" altLang="en-US" sz="1100" dirty="0"/>
              <a:t>약 </a:t>
            </a:r>
            <a:r>
              <a:rPr lang="en-US" altLang="ko-KR" sz="1100" dirty="0"/>
              <a:t>8</a:t>
            </a:r>
            <a:r>
              <a:rPr lang="ko-KR" altLang="en-US" sz="1100" dirty="0"/>
              <a:t>개월간 리 숙성을 통해 질감과 깊이를 </a:t>
            </a:r>
            <a:r>
              <a:rPr lang="ko-KR" altLang="en-US" sz="1100" dirty="0" smtClean="0"/>
              <a:t>더한다</a:t>
            </a:r>
            <a:r>
              <a:rPr lang="en-US" altLang="ko-KR" sz="1100" dirty="0"/>
              <a:t>.</a:t>
            </a:r>
            <a:endParaRPr kumimoji="0" lang="ko-KR" altLang="ko-KR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79513" y="442195"/>
            <a:ext cx="8784976" cy="6232362"/>
          </a:xfrm>
          <a:prstGeom prst="rect">
            <a:avLst/>
          </a:prstGeom>
          <a:noFill/>
          <a:ln w="19050">
            <a:solidFill>
              <a:srgbClr val="EA8A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-16225"/>
            <a:ext cx="2023032" cy="834402"/>
          </a:xfrm>
          <a:prstGeom prst="rect">
            <a:avLst/>
          </a:prstGeom>
        </p:spPr>
      </p:pic>
      <p:pic>
        <p:nvPicPr>
          <p:cNvPr id="22" name="Picture 2" descr="D:\Tiger International\와인잔\로고\캡처6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6309320"/>
            <a:ext cx="649776" cy="293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836613"/>
            <a:ext cx="1512168" cy="5544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48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85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JBold</vt:lpstr>
      <vt:lpstr>광양햇살체 Regular</vt:lpstr>
      <vt:lpstr>맑은 고딕</vt:lpstr>
      <vt:lpstr>Arial</vt:lpstr>
      <vt:lpstr>Office 테마</vt:lpstr>
      <vt:lpstr>PowerPoint 프레젠테이션</vt:lpstr>
    </vt:vector>
  </TitlesOfParts>
  <Company>R&amp;D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KIM YOONJAE</cp:lastModifiedBy>
  <cp:revision>122</cp:revision>
  <dcterms:created xsi:type="dcterms:W3CDTF">2006-10-05T04:04:58Z</dcterms:created>
  <dcterms:modified xsi:type="dcterms:W3CDTF">2026-04-25T15:37:19Z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