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00" r:id="rId2"/>
    <p:sldId id="299" r:id="rId3"/>
    <p:sldId id="301" r:id="rId4"/>
    <p:sldId id="302" r:id="rId5"/>
    <p:sldId id="304" r:id="rId6"/>
    <p:sldId id="295" r:id="rId7"/>
    <p:sldId id="306" r:id="rId8"/>
  </p:sldIdLst>
  <p:sldSz cx="10693400" cy="7562850"/>
  <p:notesSz cx="10693400" cy="75628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18155" initials="T" lastIdx="1" clrIdx="0">
    <p:extLst>
      <p:ext uri="{19B8F6BF-5375-455C-9EA6-DF929625EA0E}">
        <p15:presenceInfo xmlns:p15="http://schemas.microsoft.com/office/powerpoint/2012/main" userId="S::TH18155@office365.beer::97d14103-87c3-4c90-9490-e3e1ee3c38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031F"/>
    <a:srgbClr val="2E0118"/>
    <a:srgbClr val="5E4845"/>
    <a:srgbClr val="410016"/>
    <a:srgbClr val="C2D0EA"/>
    <a:srgbClr val="748EBF"/>
    <a:srgbClr val="8E3432"/>
    <a:srgbClr val="F2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5026" autoAdjust="0"/>
  </p:normalViewPr>
  <p:slideViewPr>
    <p:cSldViewPr>
      <p:cViewPr varScale="1">
        <p:scale>
          <a:sx n="89" d="100"/>
          <a:sy n="89" d="100"/>
        </p:scale>
        <p:origin x="90" y="1200"/>
      </p:cViewPr>
      <p:guideLst>
        <p:guide orient="horz" pos="2880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CFF29-F9A5-4025-A1D7-9D328C330329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F97C1-964F-4B88-AF77-2162281047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55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F97C1-964F-4B88-AF77-2162281047D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7531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F97C1-964F-4B88-AF77-2162281047D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469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700" y="12712"/>
            <a:ext cx="10679430" cy="7547609"/>
          </a:xfrm>
          <a:custGeom>
            <a:avLst/>
            <a:gdLst/>
            <a:ahLst/>
            <a:cxnLst/>
            <a:rect l="l" t="t" r="r" b="b"/>
            <a:pathLst>
              <a:path w="10679430" h="7547609">
                <a:moveTo>
                  <a:pt x="10679303" y="0"/>
                </a:moveTo>
                <a:lnTo>
                  <a:pt x="0" y="0"/>
                </a:lnTo>
                <a:lnTo>
                  <a:pt x="0" y="7547292"/>
                </a:lnTo>
                <a:lnTo>
                  <a:pt x="10679303" y="7547292"/>
                </a:lnTo>
                <a:lnTo>
                  <a:pt x="10679303" y="0"/>
                </a:lnTo>
                <a:close/>
              </a:path>
            </a:pathLst>
          </a:custGeom>
          <a:solidFill>
            <a:srgbClr val="E2E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700" y="1631670"/>
            <a:ext cx="10679430" cy="5928360"/>
          </a:xfrm>
          <a:custGeom>
            <a:avLst/>
            <a:gdLst/>
            <a:ahLst/>
            <a:cxnLst/>
            <a:rect l="l" t="t" r="r" b="b"/>
            <a:pathLst>
              <a:path w="10679430" h="5928359">
                <a:moveTo>
                  <a:pt x="0" y="5928334"/>
                </a:moveTo>
                <a:lnTo>
                  <a:pt x="10679303" y="5928334"/>
                </a:lnTo>
                <a:lnTo>
                  <a:pt x="10679303" y="0"/>
                </a:lnTo>
                <a:lnTo>
                  <a:pt x="0" y="0"/>
                </a:lnTo>
                <a:lnTo>
                  <a:pt x="0" y="5928334"/>
                </a:lnTo>
                <a:close/>
              </a:path>
            </a:pathLst>
          </a:custGeom>
          <a:solidFill>
            <a:srgbClr val="E2E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350" y="6362"/>
            <a:ext cx="10679430" cy="1625600"/>
          </a:xfrm>
          <a:custGeom>
            <a:avLst/>
            <a:gdLst/>
            <a:ahLst/>
            <a:cxnLst/>
            <a:rect l="l" t="t" r="r" b="b"/>
            <a:pathLst>
              <a:path w="10679430" h="1625600">
                <a:moveTo>
                  <a:pt x="10679290" y="0"/>
                </a:moveTo>
                <a:lnTo>
                  <a:pt x="0" y="0"/>
                </a:lnTo>
                <a:lnTo>
                  <a:pt x="0" y="1625307"/>
                </a:lnTo>
                <a:lnTo>
                  <a:pt x="10679290" y="1625307"/>
                </a:lnTo>
                <a:lnTo>
                  <a:pt x="10679290" y="0"/>
                </a:lnTo>
                <a:close/>
              </a:path>
            </a:pathLst>
          </a:custGeom>
          <a:solidFill>
            <a:srgbClr val="A7C0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700" y="12712"/>
            <a:ext cx="10679430" cy="7547609"/>
          </a:xfrm>
          <a:custGeom>
            <a:avLst/>
            <a:gdLst/>
            <a:ahLst/>
            <a:cxnLst/>
            <a:rect l="l" t="t" r="r" b="b"/>
            <a:pathLst>
              <a:path w="10679430" h="7547609">
                <a:moveTo>
                  <a:pt x="10679303" y="0"/>
                </a:moveTo>
                <a:lnTo>
                  <a:pt x="0" y="0"/>
                </a:lnTo>
                <a:lnTo>
                  <a:pt x="0" y="7547292"/>
                </a:lnTo>
                <a:lnTo>
                  <a:pt x="10679303" y="7547292"/>
                </a:lnTo>
                <a:lnTo>
                  <a:pt x="10679303" y="0"/>
                </a:lnTo>
                <a:close/>
              </a:path>
            </a:pathLst>
          </a:custGeom>
          <a:solidFill>
            <a:srgbClr val="E2E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700" y="1625307"/>
            <a:ext cx="10679430" cy="5934710"/>
          </a:xfrm>
          <a:custGeom>
            <a:avLst/>
            <a:gdLst/>
            <a:ahLst/>
            <a:cxnLst/>
            <a:rect l="l" t="t" r="r" b="b"/>
            <a:pathLst>
              <a:path w="10679430" h="5934709">
                <a:moveTo>
                  <a:pt x="0" y="5934697"/>
                </a:moveTo>
                <a:lnTo>
                  <a:pt x="10679303" y="5934697"/>
                </a:lnTo>
                <a:lnTo>
                  <a:pt x="10679303" y="0"/>
                </a:lnTo>
                <a:lnTo>
                  <a:pt x="0" y="0"/>
                </a:lnTo>
                <a:lnTo>
                  <a:pt x="0" y="5934697"/>
                </a:lnTo>
                <a:close/>
              </a:path>
            </a:pathLst>
          </a:custGeom>
          <a:solidFill>
            <a:srgbClr val="E2E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0250" y="269011"/>
            <a:ext cx="9492899" cy="1945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9420" y="1795022"/>
            <a:ext cx="9814560" cy="5154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 descr="테이블, 바닥, 의자, 천장이(가) 표시된 사진&#10;&#10;자동 생성된 설명">
            <a:extLst>
              <a:ext uri="{FF2B5EF4-FFF2-40B4-BE49-F238E27FC236}">
                <a16:creationId xmlns:a16="http://schemas.microsoft.com/office/drawing/2014/main" xmlns="" id="{C8D41334-EE93-B652-511E-5A8AAF90EF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6"/>
          <a:stretch/>
        </p:blipFill>
        <p:spPr>
          <a:xfrm>
            <a:off x="0" y="0"/>
            <a:ext cx="10701825" cy="7622540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21C8787F-15B5-717B-26ED-3D481838B1CF}"/>
              </a:ext>
            </a:extLst>
          </p:cNvPr>
          <p:cNvSpPr/>
          <p:nvPr/>
        </p:nvSpPr>
        <p:spPr>
          <a:xfrm>
            <a:off x="165100" y="123825"/>
            <a:ext cx="10363200" cy="7315200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xmlns="" id="{EB4BB79F-94EF-749F-DC29-2990255C13C9}"/>
              </a:ext>
            </a:extLst>
          </p:cNvPr>
          <p:cNvSpPr txBox="1"/>
          <p:nvPr/>
        </p:nvSpPr>
        <p:spPr>
          <a:xfrm>
            <a:off x="3136900" y="3749040"/>
            <a:ext cx="4419600" cy="442022"/>
          </a:xfrm>
          <a:prstGeom prst="rect">
            <a:avLst/>
          </a:prstGeom>
        </p:spPr>
        <p:txBody>
          <a:bodyPr vert="horz" wrap="square" lIns="0" tIns="8296" rIns="0" bIns="0" rtlCol="0">
            <a:spAutoFit/>
          </a:bodyPr>
          <a:lstStyle/>
          <a:p>
            <a:pPr marL="8296">
              <a:lnSpc>
                <a:spcPts val="3109"/>
              </a:lnSpc>
              <a:spcBef>
                <a:spcPts val="65"/>
              </a:spcBef>
            </a:pPr>
            <a:r>
              <a:rPr lang="en-US" altLang="ko-KR" sz="4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cs typeface="Book Antiqua"/>
              </a:rPr>
              <a:t>Domaine</a:t>
            </a:r>
            <a:r>
              <a:rPr lang="en-US" altLang="ko-K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cs typeface="Book Antiqua"/>
              </a:rPr>
              <a:t> </a:t>
            </a:r>
            <a:r>
              <a:rPr lang="en-US" altLang="ko-KR" sz="4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cs typeface="Book Antiqua"/>
              </a:rPr>
              <a:t>Ray-Jane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  <a:cs typeface="Book Antiqua"/>
            </a:endParaRPr>
          </a:p>
        </p:txBody>
      </p:sp>
      <p:pic>
        <p:nvPicPr>
          <p:cNvPr id="18" name="그림 17" descr="스케치, 폰트, 서예, 그림이(가) 표시된 사진&#10;&#10;자동 생성된 설명">
            <a:extLst>
              <a:ext uri="{FF2B5EF4-FFF2-40B4-BE49-F238E27FC236}">
                <a16:creationId xmlns:a16="http://schemas.microsoft.com/office/drawing/2014/main" xmlns="" id="{EC7D7FFD-2917-A612-D3B1-055D368DE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72" y="6218044"/>
            <a:ext cx="1570255" cy="111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0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사람, 의류, 인간의 얼굴, 야외이(가) 표시된 사진&#10;&#10;자동 생성된 설명">
            <a:extLst>
              <a:ext uri="{FF2B5EF4-FFF2-40B4-BE49-F238E27FC236}">
                <a16:creationId xmlns:a16="http://schemas.microsoft.com/office/drawing/2014/main" xmlns="" id="{E073D6C6-284B-5BAF-4207-3B6BFAE71C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510" y="1266825"/>
            <a:ext cx="2520000" cy="2520000"/>
          </a:xfrm>
          <a:prstGeom prst="rect">
            <a:avLst/>
          </a:prstGeom>
        </p:spPr>
      </p:pic>
      <p:pic>
        <p:nvPicPr>
          <p:cNvPr id="11" name="그림 10" descr="사람, 하늘, 야외, 의류이(가) 표시된 사진&#10;&#10;자동 생성된 설명">
            <a:extLst>
              <a:ext uri="{FF2B5EF4-FFF2-40B4-BE49-F238E27FC236}">
                <a16:creationId xmlns:a16="http://schemas.microsoft.com/office/drawing/2014/main" xmlns="" id="{235C6932-2A21-1FF9-73FE-3CC935F30F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50" y="1266825"/>
            <a:ext cx="2520000" cy="2520000"/>
          </a:xfrm>
          <a:prstGeom prst="rect">
            <a:avLst/>
          </a:prstGeom>
        </p:spPr>
      </p:pic>
      <p:pic>
        <p:nvPicPr>
          <p:cNvPr id="13" name="그림 12" descr="사람, 의류, 음료, 야외이(가) 표시된 사진&#10;&#10;자동 생성된 설명">
            <a:extLst>
              <a:ext uri="{FF2B5EF4-FFF2-40B4-BE49-F238E27FC236}">
                <a16:creationId xmlns:a16="http://schemas.microsoft.com/office/drawing/2014/main" xmlns="" id="{706A89E0-9233-A343-02AF-037A373588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0" y="1266825"/>
            <a:ext cx="2520000" cy="2520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E879E184-4700-9311-43D1-8BFC0FF500EE}"/>
              </a:ext>
            </a:extLst>
          </p:cNvPr>
          <p:cNvSpPr/>
          <p:nvPr/>
        </p:nvSpPr>
        <p:spPr>
          <a:xfrm>
            <a:off x="165100" y="123825"/>
            <a:ext cx="10363200" cy="7239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DC46D2C-55AB-BF1B-E0DF-A618AD52CDB0}"/>
              </a:ext>
            </a:extLst>
          </p:cNvPr>
          <p:cNvSpPr txBox="1"/>
          <p:nvPr/>
        </p:nvSpPr>
        <p:spPr>
          <a:xfrm>
            <a:off x="469900" y="3971500"/>
            <a:ext cx="9677400" cy="328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fr-F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1288</a:t>
            </a:r>
            <a:r>
              <a:rPr lang="ko-K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년 </a:t>
            </a:r>
            <a:r>
              <a:rPr lang="fr-F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Ray Jane(</a:t>
            </a:r>
            <a:r>
              <a:rPr lang="ko-K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레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</a:t>
            </a:r>
            <a:r>
              <a:rPr lang="ko-K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잔</a:t>
            </a:r>
            <a:r>
              <a:rPr lang="fr-F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)</a:t>
            </a:r>
            <a:r>
              <a:rPr lang="ko-K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의 역사가 시작 되었습니다</a:t>
            </a:r>
            <a:r>
              <a:rPr lang="fr-F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 13</a:t>
            </a:r>
            <a:r>
              <a:rPr lang="ko-K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세기부터 </a:t>
            </a:r>
            <a:r>
              <a:rPr lang="fr-F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Constant(</a:t>
            </a:r>
            <a:r>
              <a:rPr lang="ko-KR" altLang="ko-KR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꽁스떵</a:t>
            </a:r>
            <a:r>
              <a:rPr lang="fr-F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) </a:t>
            </a:r>
            <a:r>
              <a:rPr lang="ko-K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가족은 포도밭을 경작하기 시작 했으며 그들의 역사</a:t>
            </a:r>
            <a:r>
              <a:rPr lang="fr-F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, </a:t>
            </a:r>
            <a:r>
              <a:rPr lang="ko-K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노하우는 시대를 거쳐 계승되어 왔습니다</a:t>
            </a:r>
            <a:r>
              <a:rPr lang="fr-F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 </a:t>
            </a:r>
          </a:p>
          <a:p>
            <a:pPr>
              <a:spcAft>
                <a:spcPts val="800"/>
              </a:spcAft>
            </a:pPr>
            <a:endParaRPr lang="ko-KR" altLang="ko-KR" sz="1300" kern="100" dirty="0">
              <a:effectLst/>
              <a:latin typeface="광양햇살체 Regular" pitchFamily="2" charset="-127"/>
              <a:ea typeface="광양햇살체 Regular" pitchFamily="2" charset="-127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fr-F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1970</a:t>
            </a:r>
            <a:r>
              <a:rPr lang="ko-K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년 다른 </a:t>
            </a:r>
            <a:r>
              <a:rPr lang="ko-KR" altLang="ko-KR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와이너리와</a:t>
            </a:r>
            <a:r>
              <a:rPr lang="ko-K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같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이</a:t>
            </a:r>
            <a:r>
              <a:rPr lang="ko-K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양조장을 나눠 사용하던 </a:t>
            </a:r>
            <a:r>
              <a:rPr lang="fr-F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Raymond(</a:t>
            </a:r>
            <a:r>
              <a:rPr lang="ko-KR" altLang="ko-KR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레이몽</a:t>
            </a:r>
            <a:r>
              <a:rPr lang="fr-F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)</a:t>
            </a:r>
            <a:r>
              <a:rPr lang="ko-K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과 </a:t>
            </a:r>
            <a:r>
              <a:rPr lang="fr-F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Jeanne(</a:t>
            </a:r>
            <a:r>
              <a:rPr lang="ko-KR" altLang="ko-KR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잔느</a:t>
            </a:r>
            <a:r>
              <a:rPr lang="fr-F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)</a:t>
            </a:r>
            <a:r>
              <a:rPr lang="ko-K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는 자신들의 일을 심플하게 만들고 그들의 와인을 보다 퀄리티 있게 만들기 위해  자신들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만의</a:t>
            </a:r>
            <a:r>
              <a:rPr lang="ko-K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양조장을 건설하기로 결정했습니다</a:t>
            </a:r>
            <a:r>
              <a:rPr lang="fr-F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이것이 공식적인 </a:t>
            </a:r>
            <a:r>
              <a:rPr lang="fr-F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Domaine Ray Jane</a:t>
            </a:r>
            <a:r>
              <a:rPr lang="ko-K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의 시작입니다</a:t>
            </a:r>
            <a:r>
              <a:rPr lang="fr-F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 </a:t>
            </a:r>
          </a:p>
          <a:p>
            <a:pPr>
              <a:spcAft>
                <a:spcPts val="800"/>
              </a:spcAft>
            </a:pPr>
            <a:endParaRPr lang="ko-KR" altLang="ko-KR" sz="1300" kern="100" dirty="0">
              <a:effectLst/>
              <a:latin typeface="광양햇살체 Regular" pitchFamily="2" charset="-127"/>
              <a:ea typeface="광양햇살체 Regular" pitchFamily="2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o-K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그들의 아들 </a:t>
            </a:r>
            <a:r>
              <a:rPr lang="fr-F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Alain(</a:t>
            </a:r>
            <a:r>
              <a:rPr lang="ko-K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알랭</a:t>
            </a:r>
            <a:r>
              <a:rPr lang="fr-F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)</a:t>
            </a:r>
            <a:r>
              <a:rPr lang="ko-K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과 그의 부인 </a:t>
            </a:r>
            <a:r>
              <a:rPr lang="fr-F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Anne(</a:t>
            </a:r>
            <a:r>
              <a:rPr lang="ko-K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안</a:t>
            </a:r>
            <a:r>
              <a:rPr lang="fr-F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)</a:t>
            </a:r>
            <a:r>
              <a:rPr lang="ko-K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은 </a:t>
            </a:r>
            <a:r>
              <a:rPr lang="ko-KR" altLang="ko-KR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와이너리</a:t>
            </a:r>
            <a:r>
              <a:rPr lang="ko-K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경영에 함께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참여</a:t>
            </a:r>
            <a:r>
              <a:rPr lang="ko-K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하고 있습니다</a:t>
            </a:r>
            <a:r>
              <a:rPr lang="fr-F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그들은 선조들의 노하우가 녹아 있는 </a:t>
            </a:r>
            <a:r>
              <a:rPr lang="fr-F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Bandol</a:t>
            </a:r>
            <a:r>
              <a:rPr lang="ko-K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이라는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AOC</a:t>
            </a:r>
            <a:r>
              <a:rPr lang="ko-K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에 맞는 질 높은 와인을 생산하고 선조들의 노하우를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다음 세대에 </a:t>
            </a:r>
            <a:r>
              <a:rPr lang="ko-K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전할 것입니다</a:t>
            </a:r>
            <a:r>
              <a:rPr lang="fr-F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또한 수년에 걸쳐 </a:t>
            </a:r>
            <a:r>
              <a:rPr lang="fr-F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Raymond</a:t>
            </a:r>
            <a:r>
              <a:rPr lang="ko-K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이 만든 박물관 </a:t>
            </a:r>
            <a:r>
              <a:rPr lang="fr-F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(3</a:t>
            </a:r>
            <a:r>
              <a:rPr lang="ko-K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만개가 넘는 와인 관련 작품들</a:t>
            </a:r>
            <a:r>
              <a:rPr lang="fr-F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)</a:t>
            </a:r>
            <a:r>
              <a:rPr lang="ko-K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을 그들의 와인을 좋아하는 사람들을 위해 매력적이고 쾌적한 장소로 유지 할 것입니다</a:t>
            </a:r>
            <a:r>
              <a:rPr lang="fr-F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 </a:t>
            </a:r>
            <a:endParaRPr lang="ko-KR" altLang="ko-KR" sz="1300" kern="100" dirty="0">
              <a:effectLst/>
              <a:latin typeface="광양햇살체 Regular" pitchFamily="2" charset="-127"/>
              <a:ea typeface="광양햇살체 Regular" pitchFamily="2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 </a:t>
            </a:r>
            <a:endParaRPr lang="ko-KR" altLang="ko-KR" sz="1300" kern="100" dirty="0">
              <a:effectLst/>
              <a:latin typeface="광양햇살체 Regular" pitchFamily="2" charset="-127"/>
              <a:ea typeface="광양햇살체 Regular" pitchFamily="2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o-K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몇 해 전부터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는</a:t>
            </a:r>
            <a:r>
              <a:rPr lang="ko-K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새로운 세대인 </a:t>
            </a:r>
            <a:r>
              <a:rPr lang="fr-F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Alain</a:t>
            </a:r>
            <a:r>
              <a:rPr lang="ko-K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의 두 아들들이 </a:t>
            </a:r>
            <a:r>
              <a:rPr lang="fr-F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Ray Jane</a:t>
            </a:r>
            <a:r>
              <a:rPr lang="ko-K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의 역사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에</a:t>
            </a:r>
            <a:r>
              <a:rPr lang="ko-K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참여 하였습니다</a:t>
            </a:r>
            <a:r>
              <a:rPr lang="fr-F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포도 재배의 책임자인 </a:t>
            </a:r>
            <a:r>
              <a:rPr lang="fr-F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Julien(</a:t>
            </a:r>
            <a:r>
              <a:rPr lang="ko-KR" altLang="ko-KR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줄리앙</a:t>
            </a:r>
            <a:r>
              <a:rPr lang="fr-F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)</a:t>
            </a:r>
            <a:r>
              <a:rPr lang="ko-K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과 양조 책임자 </a:t>
            </a:r>
            <a:r>
              <a:rPr lang="fr-F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Vincent(</a:t>
            </a:r>
            <a:r>
              <a:rPr lang="ko-K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방성</a:t>
            </a:r>
            <a:r>
              <a:rPr lang="fr-F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)</a:t>
            </a:r>
            <a:r>
              <a:rPr lang="ko-K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입니다</a:t>
            </a:r>
            <a:r>
              <a:rPr lang="fr-FR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 </a:t>
            </a:r>
            <a:endParaRPr lang="ko-KR" altLang="ko-KR" sz="1300" kern="100" dirty="0">
              <a:effectLst/>
              <a:latin typeface="광양햇살체 Regular" pitchFamily="2" charset="-127"/>
              <a:ea typeface="광양햇살체 Regular" pitchFamily="2" charset="-127"/>
              <a:cs typeface="Times New Roman" panose="02020603050405020304" pitchFamily="18" charset="0"/>
            </a:endParaRP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xmlns="" id="{66D66116-3CB3-D67E-25D9-5CA278D700E5}"/>
              </a:ext>
            </a:extLst>
          </p:cNvPr>
          <p:cNvSpPr txBox="1"/>
          <p:nvPr/>
        </p:nvSpPr>
        <p:spPr>
          <a:xfrm>
            <a:off x="4508500" y="581025"/>
            <a:ext cx="2209800" cy="411564"/>
          </a:xfrm>
          <a:prstGeom prst="rect">
            <a:avLst/>
          </a:prstGeom>
        </p:spPr>
        <p:txBody>
          <a:bodyPr vert="horz" wrap="square" lIns="0" tIns="8296" rIns="0" bIns="0" rtlCol="0">
            <a:spAutoFit/>
          </a:bodyPr>
          <a:lstStyle/>
          <a:p>
            <a:pPr marL="8296">
              <a:lnSpc>
                <a:spcPts val="3109"/>
              </a:lnSpc>
              <a:spcBef>
                <a:spcPts val="65"/>
              </a:spcBef>
            </a:pPr>
            <a:r>
              <a:rPr lang="en-US" altLang="ko-KR" sz="3005" dirty="0">
                <a:latin typeface="Broadway" panose="04040905080B02020502" pitchFamily="82" charset="0"/>
                <a:cs typeface="Book Antiqua"/>
              </a:rPr>
              <a:t>History</a:t>
            </a:r>
            <a:endParaRPr lang="en-US" sz="3005" dirty="0">
              <a:latin typeface="Broadway" panose="04040905080B02020502" pitchFamily="82" charset="0"/>
              <a:cs typeface="Book Antiqua"/>
            </a:endParaRPr>
          </a:p>
        </p:txBody>
      </p:sp>
      <p:pic>
        <p:nvPicPr>
          <p:cNvPr id="18" name="그림 17" descr="공구, 실내, 목재, 우드이(가) 표시된 사진&#10;&#10;자동 생성된 설명">
            <a:extLst>
              <a:ext uri="{FF2B5EF4-FFF2-40B4-BE49-F238E27FC236}">
                <a16:creationId xmlns:a16="http://schemas.microsoft.com/office/drawing/2014/main" xmlns="" id="{8BB83B2D-C64C-7FF6-9307-E4664535A4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7" t="4167" r="26687" b="22533"/>
          <a:stretch/>
        </p:blipFill>
        <p:spPr>
          <a:xfrm>
            <a:off x="7937500" y="1266825"/>
            <a:ext cx="2520000" cy="251036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40" y="6753225"/>
            <a:ext cx="1057660" cy="71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6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E879E184-4700-9311-43D1-8BFC0FF500EE}"/>
              </a:ext>
            </a:extLst>
          </p:cNvPr>
          <p:cNvSpPr/>
          <p:nvPr/>
        </p:nvSpPr>
        <p:spPr>
          <a:xfrm>
            <a:off x="165100" y="123825"/>
            <a:ext cx="10363200" cy="7239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DC46D2C-55AB-BF1B-E0DF-A618AD52CDB0}"/>
              </a:ext>
            </a:extLst>
          </p:cNvPr>
          <p:cNvSpPr txBox="1"/>
          <p:nvPr/>
        </p:nvSpPr>
        <p:spPr>
          <a:xfrm>
            <a:off x="469900" y="5105132"/>
            <a:ext cx="96774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endParaRPr lang="en-US" altLang="ko-KR" sz="1300" kern="100" dirty="0">
              <a:effectLst/>
              <a:latin typeface="광양햇살체 Regular" pitchFamily="2" charset="-127"/>
              <a:ea typeface="광양햇살체 Regular" pitchFamily="2" charset="-127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시간의 흐름과 함께 형성된 약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40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헥타르의 계단식 포도밭에는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100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년이 넘는 포도나무들이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3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분의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1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을 차지 하고 있으며 정남향으로 나 있는 포도 밭은 지중해를 향해 경사져 있고 원형 극장 형태의 프로방스 테라스에 마른 돌로 구성되어 있습니다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 </a:t>
            </a:r>
          </a:p>
          <a:p>
            <a:pPr>
              <a:spcAft>
                <a:spcPts val="800"/>
              </a:spcAft>
            </a:pPr>
            <a:endParaRPr lang="en-US" altLang="ko-KR" sz="1300" kern="100" dirty="0">
              <a:latin typeface="광양햇살체 Regular" pitchFamily="2" charset="-127"/>
              <a:ea typeface="광양햇살체 Regular" pitchFamily="2" charset="-127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포도밭은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Bandol(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방돌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)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의 왕인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Mourvèdre(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무르베드르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)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품종이 지배적이며 대체적으로 점토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-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석회암 및 패니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(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바다 조개의 침전물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)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의 토양은 와인에 우아함과 섬세함을 가져다 줍니다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 Mourvèdre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이외에도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Grenache(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그르나슈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), Carignan(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꺄리냥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), Syrah(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시라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), Cinsault(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쌍소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), </a:t>
            </a:r>
            <a:r>
              <a:rPr lang="en-US" altLang="ko-KR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Ugni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Blanc(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유니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블랑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) et </a:t>
            </a:r>
            <a:r>
              <a:rPr lang="en-US" altLang="ko-KR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Clairett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(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클레헤뜨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)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가 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와이너리에서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재배되고 있습니다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xmlns="" id="{66D66116-3CB3-D67E-25D9-5CA278D700E5}"/>
              </a:ext>
            </a:extLst>
          </p:cNvPr>
          <p:cNvSpPr txBox="1"/>
          <p:nvPr/>
        </p:nvSpPr>
        <p:spPr>
          <a:xfrm>
            <a:off x="3289300" y="581025"/>
            <a:ext cx="3902080" cy="405922"/>
          </a:xfrm>
          <a:prstGeom prst="rect">
            <a:avLst/>
          </a:prstGeom>
        </p:spPr>
        <p:txBody>
          <a:bodyPr vert="horz" wrap="square" lIns="0" tIns="8296" rIns="0" bIns="0" rtlCol="0">
            <a:spAutoFit/>
          </a:bodyPr>
          <a:lstStyle/>
          <a:p>
            <a:pPr marL="8296">
              <a:lnSpc>
                <a:spcPts val="3109"/>
              </a:lnSpc>
              <a:spcBef>
                <a:spcPts val="65"/>
              </a:spcBef>
            </a:pPr>
            <a:r>
              <a:rPr lang="en-US" altLang="ko-KR" sz="3005" dirty="0">
                <a:latin typeface="Broadway" panose="04040905080B02020502" pitchFamily="82" charset="0"/>
                <a:cs typeface="Book Antiqua"/>
              </a:rPr>
              <a:t>Terroir &amp; Vineyard</a:t>
            </a:r>
            <a:endParaRPr lang="en-US" sz="3005" dirty="0">
              <a:latin typeface="Broadway" panose="04040905080B02020502" pitchFamily="82" charset="0"/>
              <a:cs typeface="Book Antiqua"/>
            </a:endParaRPr>
          </a:p>
        </p:txBody>
      </p:sp>
      <p:pic>
        <p:nvPicPr>
          <p:cNvPr id="3" name="그림 2" descr="야외, 농기계, 식물, 트랙터이(가) 표시된 사진&#10;&#10;자동 생성된 설명">
            <a:extLst>
              <a:ext uri="{FF2B5EF4-FFF2-40B4-BE49-F238E27FC236}">
                <a16:creationId xmlns:a16="http://schemas.microsoft.com/office/drawing/2014/main" xmlns="" id="{5CDE70E9-1E92-BF10-BF6F-372565BBB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824" y="2426758"/>
            <a:ext cx="4050276" cy="2718546"/>
          </a:xfrm>
          <a:prstGeom prst="rect">
            <a:avLst/>
          </a:prstGeom>
        </p:spPr>
      </p:pic>
      <p:pic>
        <p:nvPicPr>
          <p:cNvPr id="5" name="그림 4" descr="야외, 나무, 하늘, 농업이(가) 표시된 사진&#10;&#10;자동 생성된 설명">
            <a:extLst>
              <a:ext uri="{FF2B5EF4-FFF2-40B4-BE49-F238E27FC236}">
                <a16:creationId xmlns:a16="http://schemas.microsoft.com/office/drawing/2014/main" xmlns="" id="{2DA7C0AA-2690-BA81-D39F-52B760F7DE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"/>
          <a:stretch/>
        </p:blipFill>
        <p:spPr>
          <a:xfrm>
            <a:off x="2439292" y="2426758"/>
            <a:ext cx="3898008" cy="27262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77CC270-E870-84B3-1C6C-9FA0F2811EA6}"/>
              </a:ext>
            </a:extLst>
          </p:cNvPr>
          <p:cNvSpPr txBox="1"/>
          <p:nvPr/>
        </p:nvSpPr>
        <p:spPr>
          <a:xfrm>
            <a:off x="469900" y="1417657"/>
            <a:ext cx="9677400" cy="68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altLang="ko-KR" sz="16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KCC-차쌤체" panose="02000500000000000000" pitchFamily="2" charset="-127"/>
                <a:ea typeface="KCC-차쌤체" panose="02000500000000000000" pitchFamily="2" charset="-127"/>
                <a:cs typeface="Times New Roman" panose="02020603050405020304" pitchFamily="18" charset="0"/>
              </a:rPr>
              <a:t>“</a:t>
            </a:r>
            <a:r>
              <a:rPr lang="ko-KR" altLang="en-US" sz="16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KCC-차쌤체" panose="02000500000000000000" pitchFamily="2" charset="-127"/>
                <a:ea typeface="KCC-차쌤체" panose="02000500000000000000" pitchFamily="2" charset="-127"/>
                <a:cs typeface="Times New Roman" panose="02020603050405020304" pitchFamily="18" charset="0"/>
              </a:rPr>
              <a:t>우리의 선조들은 자연을 존중하며 전통적인 방식으로 포도를 재배 하였습니다</a:t>
            </a:r>
            <a:r>
              <a:rPr lang="en-US" altLang="ko-KR" sz="16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KCC-차쌤체" panose="02000500000000000000" pitchFamily="2" charset="-127"/>
                <a:ea typeface="KCC-차쌤체" panose="02000500000000000000" pitchFamily="2" charset="-127"/>
                <a:cs typeface="Times New Roman" panose="02020603050405020304" pitchFamily="18" charset="0"/>
              </a:rPr>
              <a:t>. </a:t>
            </a:r>
          </a:p>
          <a:p>
            <a:pPr algn="ctr">
              <a:spcAft>
                <a:spcPts val="800"/>
              </a:spcAft>
            </a:pPr>
            <a:r>
              <a:rPr lang="ko-KR" altLang="en-US" sz="16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KCC-차쌤체" panose="02000500000000000000" pitchFamily="2" charset="-127"/>
                <a:ea typeface="KCC-차쌤체" panose="02000500000000000000" pitchFamily="2" charset="-127"/>
                <a:cs typeface="Times New Roman" panose="02020603050405020304" pitchFamily="18" charset="0"/>
              </a:rPr>
              <a:t>오늘날 우리는 예전과 같은 유기농 농업 테크닉을 적용하여 </a:t>
            </a:r>
            <a:r>
              <a:rPr lang="en-US" altLang="ko-KR" sz="16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KCC-차쌤체" panose="02000500000000000000" pitchFamily="2" charset="-127"/>
                <a:ea typeface="KCC-차쌤체" panose="02000500000000000000" pitchFamily="2" charset="-127"/>
                <a:cs typeface="Times New Roman" panose="02020603050405020304" pitchFamily="18" charset="0"/>
              </a:rPr>
              <a:t>2009</a:t>
            </a:r>
            <a:r>
              <a:rPr lang="ko-KR" altLang="en-US" sz="16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KCC-차쌤체" panose="02000500000000000000" pitchFamily="2" charset="-127"/>
                <a:ea typeface="KCC-차쌤체" panose="02000500000000000000" pitchFamily="2" charset="-127"/>
                <a:cs typeface="Times New Roman" panose="02020603050405020304" pitchFamily="18" charset="0"/>
              </a:rPr>
              <a:t>년 부터 </a:t>
            </a:r>
            <a:r>
              <a:rPr lang="en-US" altLang="ko-KR" sz="16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KCC-차쌤체" panose="02000500000000000000" pitchFamily="2" charset="-127"/>
                <a:ea typeface="KCC-차쌤체" panose="02000500000000000000" pitchFamily="2" charset="-127"/>
                <a:cs typeface="Times New Roman" panose="02020603050405020304" pitchFamily="18" charset="0"/>
              </a:rPr>
              <a:t>ECOCERT</a:t>
            </a:r>
            <a:r>
              <a:rPr lang="ko-KR" altLang="en-US" sz="16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KCC-차쌤체" panose="02000500000000000000" pitchFamily="2" charset="-127"/>
                <a:ea typeface="KCC-차쌤체" panose="02000500000000000000" pitchFamily="2" charset="-127"/>
                <a:cs typeface="Times New Roman" panose="02020603050405020304" pitchFamily="18" charset="0"/>
              </a:rPr>
              <a:t>로부터 유기농 인증을 받았습니다</a:t>
            </a:r>
            <a:r>
              <a:rPr lang="en-US" altLang="ko-KR" sz="16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KCC-차쌤체" panose="02000500000000000000" pitchFamily="2" charset="-127"/>
                <a:ea typeface="KCC-차쌤체" panose="02000500000000000000" pitchFamily="2" charset="-127"/>
                <a:cs typeface="Times New Roman" panose="02020603050405020304" pitchFamily="18" charset="0"/>
              </a:rPr>
              <a:t>.”</a:t>
            </a:r>
          </a:p>
        </p:txBody>
      </p:sp>
      <p:pic>
        <p:nvPicPr>
          <p:cNvPr id="6146" name="Picture 2" descr="eco cert">
            <a:extLst>
              <a:ext uri="{FF2B5EF4-FFF2-40B4-BE49-F238E27FC236}">
                <a16:creationId xmlns:a16="http://schemas.microsoft.com/office/drawing/2014/main" xmlns="" id="{CC84A2E1-DB1F-03A9-02E5-5B755ECA2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100" y="2105025"/>
            <a:ext cx="689548" cy="49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그림 19" descr="야외, 플러그, 지상이(가) 표시된 사진&#10;&#10;자동 생성된 설명">
            <a:extLst>
              <a:ext uri="{FF2B5EF4-FFF2-40B4-BE49-F238E27FC236}">
                <a16:creationId xmlns:a16="http://schemas.microsoft.com/office/drawing/2014/main" xmlns="" id="{5CE3A643-4D3E-8B82-203A-01AEEB7AF8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9"/>
          <a:stretch/>
        </p:blipFill>
        <p:spPr>
          <a:xfrm>
            <a:off x="252730" y="2431387"/>
            <a:ext cx="2108802" cy="2726267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40" y="6753225"/>
            <a:ext cx="1057660" cy="71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69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E879E184-4700-9311-43D1-8BFC0FF500EE}"/>
              </a:ext>
            </a:extLst>
          </p:cNvPr>
          <p:cNvSpPr/>
          <p:nvPr/>
        </p:nvSpPr>
        <p:spPr>
          <a:xfrm>
            <a:off x="165100" y="123825"/>
            <a:ext cx="10363200" cy="7239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DC46D2C-55AB-BF1B-E0DF-A618AD52CDB0}"/>
              </a:ext>
            </a:extLst>
          </p:cNvPr>
          <p:cNvSpPr txBox="1"/>
          <p:nvPr/>
        </p:nvSpPr>
        <p:spPr>
          <a:xfrm>
            <a:off x="379730" y="1609365"/>
            <a:ext cx="9920098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그들은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Bandol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에서 첫 스테인리스 양조통을 가진 양조장을 만들었습니다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보다 적합한 양조시설을 갖추기 위해 그들은 냉방시설을 배치 하였고 이는 프랑스에서 이러한 양조방식을 사용하는 선구자가 될 수 있게 하였습니다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이후 많은 프랑스 와인 재배자들은 온도 조절이 가능한 양조 통에서 와인을 만드는 노하우에 관해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Constant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가족으로부터 조언을 받았습니다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800"/>
              </a:spcAft>
            </a:pPr>
            <a:endParaRPr lang="en-US" altLang="ko-KR" sz="1300" kern="100" dirty="0">
              <a:effectLst/>
              <a:latin typeface="광양햇살체 Regular" pitchFamily="2" charset="-127"/>
              <a:ea typeface="광양햇살체 Regular" pitchFamily="2" charset="-127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그들은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1~100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년 된 프렌치 오크 통들을 소유하고 있으며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이러한 다양한 양조통에서 길게 혹은 짧게 숙성을 거치며 각기 다른 방법으로 만들어지는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Ray Jane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의 와인은 그 만의 유니크한 고유의 이미지를 탄생시킵니다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 </a:t>
            </a:r>
          </a:p>
          <a:p>
            <a:pPr>
              <a:spcAft>
                <a:spcPts val="800"/>
              </a:spcAft>
            </a:pPr>
            <a:endParaRPr lang="en-US" altLang="ko-KR" sz="1300" kern="100" dirty="0">
              <a:effectLst/>
              <a:latin typeface="광양햇살체 Regular" pitchFamily="2" charset="-127"/>
              <a:ea typeface="광양햇살체 Regular" pitchFamily="2" charset="-127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화이트와 로제의 경우 아로마와 컬러를 보존하기 위해 아침에만 포도를 수확하며 저온에서 발효 과정을 거칩니다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레드의 경우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4-5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주 동안의 스킨 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컨택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기간을 거치며 이때 포도는 줄기와 함께 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마세레이션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됩니다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알코올 발효 또한 이과정에서 동일하게 진행되며 이후 최소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22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개월 동안 큰 오크 통에서 숙성 됩니다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이 기간동안 젖산 발효가 함께 진행됩니다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xmlns="" id="{5C4289C0-E33E-9007-408F-8FB8B615E914}"/>
              </a:ext>
            </a:extLst>
          </p:cNvPr>
          <p:cNvSpPr txBox="1"/>
          <p:nvPr/>
        </p:nvSpPr>
        <p:spPr>
          <a:xfrm>
            <a:off x="3289300" y="581025"/>
            <a:ext cx="3902080" cy="405922"/>
          </a:xfrm>
          <a:prstGeom prst="rect">
            <a:avLst/>
          </a:prstGeom>
        </p:spPr>
        <p:txBody>
          <a:bodyPr vert="horz" wrap="square" lIns="0" tIns="8296" rIns="0" bIns="0" rtlCol="0">
            <a:spAutoFit/>
          </a:bodyPr>
          <a:lstStyle/>
          <a:p>
            <a:pPr marL="8296" algn="ctr">
              <a:lnSpc>
                <a:spcPts val="3109"/>
              </a:lnSpc>
              <a:spcBef>
                <a:spcPts val="65"/>
              </a:spcBef>
            </a:pPr>
            <a:r>
              <a:rPr lang="en-US" altLang="ko-KR" sz="3005" dirty="0">
                <a:latin typeface="Broadway" panose="04040905080B02020502" pitchFamily="82" charset="0"/>
                <a:cs typeface="Book Antiqua"/>
              </a:rPr>
              <a:t>Vinification</a:t>
            </a:r>
            <a:endParaRPr lang="en-US" sz="3005" dirty="0">
              <a:latin typeface="Broadway" panose="04040905080B02020502" pitchFamily="82" charset="0"/>
              <a:cs typeface="Book Antiqua"/>
            </a:endParaRPr>
          </a:p>
        </p:txBody>
      </p:sp>
      <p:pic>
        <p:nvPicPr>
          <p:cNvPr id="8" name="그림 7" descr="스틸, 실내, 금속, 좁은이(가) 표시된 사진&#10;&#10;자동 생성된 설명">
            <a:extLst>
              <a:ext uri="{FF2B5EF4-FFF2-40B4-BE49-F238E27FC236}">
                <a16:creationId xmlns:a16="http://schemas.microsoft.com/office/drawing/2014/main" xmlns="" id="{5A0F24EA-88BC-9D65-2D6A-EBA549B46A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" y="4543425"/>
            <a:ext cx="3696228" cy="2460152"/>
          </a:xfrm>
          <a:prstGeom prst="rect">
            <a:avLst/>
          </a:prstGeom>
        </p:spPr>
      </p:pic>
      <p:pic>
        <p:nvPicPr>
          <p:cNvPr id="22" name="그림 21" descr="사람, 실내, 의류, 음료이(가) 표시된 사진&#10;&#10;자동 생성된 설명">
            <a:extLst>
              <a:ext uri="{FF2B5EF4-FFF2-40B4-BE49-F238E27FC236}">
                <a16:creationId xmlns:a16="http://schemas.microsoft.com/office/drawing/2014/main" xmlns="" id="{92650726-E19F-3F05-3FF3-24A1F57CF1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428" y="4543425"/>
            <a:ext cx="2438400" cy="2460152"/>
          </a:xfrm>
          <a:prstGeom prst="rect">
            <a:avLst/>
          </a:prstGeom>
        </p:spPr>
      </p:pic>
      <p:pic>
        <p:nvPicPr>
          <p:cNvPr id="30" name="그림 29" descr="배럴, 실내, 포도주 양조장, 양조장이(가) 표시된 사진&#10;&#10;자동 생성된 설명">
            <a:extLst>
              <a:ext uri="{FF2B5EF4-FFF2-40B4-BE49-F238E27FC236}">
                <a16:creationId xmlns:a16="http://schemas.microsoft.com/office/drawing/2014/main" xmlns="" id="{BF82389F-B66A-2EA5-825A-13A4088FFA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5"/>
          <a:stretch/>
        </p:blipFill>
        <p:spPr>
          <a:xfrm>
            <a:off x="4130739" y="4543425"/>
            <a:ext cx="3696228" cy="246015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40" y="6798839"/>
            <a:ext cx="1057660" cy="71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87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E879E184-4700-9311-43D1-8BFC0FF500EE}"/>
              </a:ext>
            </a:extLst>
          </p:cNvPr>
          <p:cNvSpPr/>
          <p:nvPr/>
        </p:nvSpPr>
        <p:spPr>
          <a:xfrm>
            <a:off x="165100" y="123825"/>
            <a:ext cx="10363200" cy="7239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DC46D2C-55AB-BF1B-E0DF-A618AD52CDB0}"/>
              </a:ext>
            </a:extLst>
          </p:cNvPr>
          <p:cNvSpPr txBox="1"/>
          <p:nvPr/>
        </p:nvSpPr>
        <p:spPr>
          <a:xfrm>
            <a:off x="6012762" y="1191240"/>
            <a:ext cx="4455218" cy="571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Sainte Baume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산맥에서 지중해 기슭까지 이어지는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1600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헥타르가 넘는 이 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떼루아는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진정한 천연 원형 극장입니다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 </a:t>
            </a:r>
          </a:p>
          <a:p>
            <a:pPr>
              <a:spcAft>
                <a:spcPts val="800"/>
              </a:spcAft>
            </a:pPr>
            <a:endParaRPr lang="en-US" altLang="ko-KR" sz="1300" kern="100" dirty="0">
              <a:latin typeface="광양햇살체 Regular" pitchFamily="2" charset="-127"/>
              <a:ea typeface="광양햇살체 Regular" pitchFamily="2" charset="-127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Marseille(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마르세이유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)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와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Cassis(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꺄시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)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의 동쪽해안 근처에 위치하며 세계적으로 유명한 프로방스 와인산지 입니다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 Bandol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마을을 중심으로 서쪽에는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Toulon (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툴롱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)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마을이 있으며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8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개의 마을이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Bandol AOC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의 영향내에 있습니다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 </a:t>
            </a:r>
          </a:p>
          <a:p>
            <a:pPr>
              <a:spcAft>
                <a:spcPts val="800"/>
              </a:spcAft>
            </a:pPr>
            <a:endParaRPr lang="en-US" altLang="ko-KR" sz="1300" kern="100" dirty="0">
              <a:effectLst/>
              <a:latin typeface="광양햇살체 Regular" pitchFamily="2" charset="-127"/>
              <a:ea typeface="광양햇살체 Regular" pitchFamily="2" charset="-127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Bandol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의 포도밭은 테라스 형태로 이루어져 있으며 계단식 구조는 여러 세대의 와인 재배자들에 의해 형성되었습니다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또한 연간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3000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시간에 가까운 뛰어난 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양조량의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혜택을 받고 있습니다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 </a:t>
            </a:r>
          </a:p>
          <a:p>
            <a:pPr>
              <a:spcAft>
                <a:spcPts val="800"/>
              </a:spcAft>
            </a:pPr>
            <a:endParaRPr lang="en-US" altLang="ko-KR" sz="1300" kern="100" dirty="0">
              <a:effectLst/>
              <a:latin typeface="광양햇살체 Regular" pitchFamily="2" charset="-127"/>
              <a:ea typeface="광양햇살체 Regular" pitchFamily="2" charset="-127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토양은 대부분 석회질로 구성되어 있으며 모래형태의 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이회토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,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사암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,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패니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(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바다 조개의 침전물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)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의 토양 또한 찾아볼 수 있습니다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이러한 토양과 해안의 따뜻한 기후는 늦게 익는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Mourvèdre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품종에 이상적인 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떼루아를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가지고 있습니다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로제 및 레드 와인에는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50%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이상의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Mourvèdre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가 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블랜딩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되어야 하며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Grenache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와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Cinsault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로 와인을 완성할 수 있습니다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 </a:t>
            </a:r>
          </a:p>
          <a:p>
            <a:pPr>
              <a:spcAft>
                <a:spcPts val="800"/>
              </a:spcAft>
            </a:pPr>
            <a:endParaRPr lang="en-US" altLang="ko-KR" sz="1300" kern="100" dirty="0">
              <a:effectLst/>
              <a:latin typeface="광양햇살체 Regular" pitchFamily="2" charset="-127"/>
              <a:ea typeface="광양햇살체 Regular" pitchFamily="2" charset="-127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또한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,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레드 와인의 경우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8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년 이상 된 포도 나무들 만이 와인 생산에 인정되며 최소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18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개월 이상 오크 숙성이 되어야 합니다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따라서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Bandol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의 와인은 그들의 포도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, 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떼루아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,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시간을 뛰어나게 표현합니다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xmlns="" id="{5C4289C0-E33E-9007-408F-8FB8B615E914}"/>
              </a:ext>
            </a:extLst>
          </p:cNvPr>
          <p:cNvSpPr txBox="1"/>
          <p:nvPr/>
        </p:nvSpPr>
        <p:spPr>
          <a:xfrm>
            <a:off x="5499100" y="474962"/>
            <a:ext cx="3902080" cy="405922"/>
          </a:xfrm>
          <a:prstGeom prst="rect">
            <a:avLst/>
          </a:prstGeom>
        </p:spPr>
        <p:txBody>
          <a:bodyPr vert="horz" wrap="square" lIns="0" tIns="8296" rIns="0" bIns="0" rtlCol="0">
            <a:spAutoFit/>
          </a:bodyPr>
          <a:lstStyle/>
          <a:p>
            <a:pPr marL="8296" algn="ctr">
              <a:lnSpc>
                <a:spcPts val="3109"/>
              </a:lnSpc>
              <a:spcBef>
                <a:spcPts val="65"/>
              </a:spcBef>
            </a:pPr>
            <a:r>
              <a:rPr lang="en-US" altLang="ko-KR" sz="3005" dirty="0">
                <a:latin typeface="Broadway" panose="04040905080B02020502" pitchFamily="82" charset="0"/>
                <a:cs typeface="Book Antiqua"/>
              </a:rPr>
              <a:t>AOC BANDOL</a:t>
            </a:r>
            <a:endParaRPr lang="en-US" sz="3005" dirty="0">
              <a:latin typeface="Broadway" panose="04040905080B02020502" pitchFamily="82" charset="0"/>
              <a:cs typeface="Book Antiqua"/>
            </a:endParaRPr>
          </a:p>
        </p:txBody>
      </p:sp>
      <p:pic>
        <p:nvPicPr>
          <p:cNvPr id="4" name="그림 3" descr="야외, 용기, 바구니, 고리버들이(가) 표시된 사진&#10;&#10;자동 생성된 설명">
            <a:extLst>
              <a:ext uri="{FF2B5EF4-FFF2-40B4-BE49-F238E27FC236}">
                <a16:creationId xmlns:a16="http://schemas.microsoft.com/office/drawing/2014/main" xmlns="" id="{6366C6C3-657C-FA4B-A545-B839250AC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0" y="428625"/>
            <a:ext cx="2590800" cy="3886200"/>
          </a:xfrm>
          <a:prstGeom prst="rect">
            <a:avLst/>
          </a:prstGeom>
        </p:spPr>
      </p:pic>
      <p:pic>
        <p:nvPicPr>
          <p:cNvPr id="6" name="그림 5" descr="야외, 잔디, 나무, 구름이(가) 표시된 사진&#10;&#10;자동 생성된 설명">
            <a:extLst>
              <a:ext uri="{FF2B5EF4-FFF2-40B4-BE49-F238E27FC236}">
                <a16:creationId xmlns:a16="http://schemas.microsoft.com/office/drawing/2014/main" xmlns="" id="{46299FC5-98B5-E348-417E-CC1FE3333F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37"/>
          <a:stretch/>
        </p:blipFill>
        <p:spPr>
          <a:xfrm>
            <a:off x="379731" y="4391025"/>
            <a:ext cx="5576570" cy="2763898"/>
          </a:xfrm>
          <a:prstGeom prst="rect">
            <a:avLst/>
          </a:prstGeom>
        </p:spPr>
      </p:pic>
      <p:pic>
        <p:nvPicPr>
          <p:cNvPr id="7" name="그림 6" descr="하늘, 물, 야외, 사람이(가) 표시된 사진&#10;&#10;자동 생성된 설명">
            <a:extLst>
              <a:ext uri="{FF2B5EF4-FFF2-40B4-BE49-F238E27FC236}">
                <a16:creationId xmlns:a16="http://schemas.microsoft.com/office/drawing/2014/main" xmlns="" id="{C07A5CC2-BB9C-C42C-E634-4642CBCA17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9" b="3534"/>
          <a:stretch/>
        </p:blipFill>
        <p:spPr>
          <a:xfrm>
            <a:off x="374650" y="428624"/>
            <a:ext cx="2934388" cy="388620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40" y="6798839"/>
            <a:ext cx="1057660" cy="71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1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9E8BF9-24B7-4AD6-B6E6-9A453C9F4467}"/>
              </a:ext>
            </a:extLst>
          </p:cNvPr>
          <p:cNvSpPr txBox="1"/>
          <p:nvPr/>
        </p:nvSpPr>
        <p:spPr>
          <a:xfrm>
            <a:off x="3662137" y="504825"/>
            <a:ext cx="135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Bandol Ros</a:t>
            </a:r>
            <a:r>
              <a:rPr lang="fr-FR" altLang="ko-KR" sz="16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é</a:t>
            </a:r>
            <a:endParaRPr lang="ko-KR" altLang="en-US" sz="16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CF7408-C137-4C1B-A27B-7861B616D9A0}"/>
              </a:ext>
            </a:extLst>
          </p:cNvPr>
          <p:cNvSpPr txBox="1"/>
          <p:nvPr/>
        </p:nvSpPr>
        <p:spPr>
          <a:xfrm>
            <a:off x="3662137" y="907586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방돌</a:t>
            </a:r>
            <a:r>
              <a:rPr lang="ko-KR" altLang="en-US" sz="2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로제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3814537" y="4543425"/>
            <a:ext cx="5974177" cy="1413988"/>
            <a:chOff x="3601331" y="3837300"/>
            <a:chExt cx="4769310" cy="128220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D2A5330-5247-4062-ACCE-FDFDDB62482A}"/>
                </a:ext>
              </a:extLst>
            </p:cNvPr>
            <p:cNvSpPr txBox="1"/>
            <p:nvPr/>
          </p:nvSpPr>
          <p:spPr>
            <a:xfrm>
              <a:off x="3754401" y="4224259"/>
              <a:ext cx="4616240" cy="895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빛나는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페일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핑크</a:t>
              </a:r>
              <a:endPara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인텐스한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복숭아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딸기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자몽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흰꽃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나무의 풍부한 아로마</a:t>
              </a:r>
              <a:endPara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숙성되고 과육이 넘치는 과실미가 느껴지고 입안에서 둥글둥글하며 구조감이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느껴짐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섬세하며 밸런스가 잘 맞고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피니쉬가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길게 지속됨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시트러스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과일과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레드베리류의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뉘앙스가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어울어짐</a:t>
              </a:r>
              <a:endPara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0DB8D4B-F2CD-4195-AC88-64510E7A15DA}"/>
                </a:ext>
              </a:extLst>
            </p:cNvPr>
            <p:cNvSpPr txBox="1"/>
            <p:nvPr/>
          </p:nvSpPr>
          <p:spPr>
            <a:xfrm>
              <a:off x="3601331" y="3837300"/>
              <a:ext cx="917809" cy="268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323" u="sng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테이스팅</a:t>
              </a:r>
              <a:r>
                <a:rPr lang="ko-KR" altLang="en-US" sz="1323" u="sng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노트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814537" y="1577084"/>
            <a:ext cx="5259489" cy="2209644"/>
            <a:chOff x="3601331" y="1965389"/>
            <a:chExt cx="4769310" cy="200370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E60B736-D92E-44F5-9B3E-8FBE8AAE2076}"/>
                </a:ext>
              </a:extLst>
            </p:cNvPr>
            <p:cNvSpPr txBox="1"/>
            <p:nvPr/>
          </p:nvSpPr>
          <p:spPr>
            <a:xfrm>
              <a:off x="3754401" y="2242388"/>
              <a:ext cx="4616240" cy="1726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지역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France &gt; Provence &gt; Bandol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빈티지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2022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와인종류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ROSE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포도품종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40%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무르베드르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(</a:t>
              </a:r>
              <a:r>
                <a:rPr lang="en-US" altLang="ko-KR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Mourv</a:t>
              </a:r>
              <a:r>
                <a:rPr lang="fr-FR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è</a:t>
              </a:r>
              <a:r>
                <a:rPr lang="en-US" altLang="ko-KR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dre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), 30% 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그르나슈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(Grenache), 30%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쌍소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(Cinsault)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알코올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13%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토양 </a:t>
              </a:r>
              <a:r>
                <a:rPr lang="en-US" altLang="ko-KR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점토 석회질</a:t>
              </a:r>
              <a:endPara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양조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60-80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년 된 고목에서 손 수확한 포도로 압착한 후 포도 고유의 아로마를 유지하기 위해 저온에서 발효시킴</a:t>
              </a:r>
              <a:endPara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2DF129F-50A6-489D-82DE-CC4187ACB0EB}"/>
                </a:ext>
              </a:extLst>
            </p:cNvPr>
            <p:cNvSpPr txBox="1"/>
            <p:nvPr/>
          </p:nvSpPr>
          <p:spPr>
            <a:xfrm>
              <a:off x="3601331" y="1965389"/>
              <a:ext cx="849923" cy="2683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323" u="sng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기본정보</a:t>
              </a:r>
            </a:p>
          </p:txBody>
        </p: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0255166C-A80A-3FD7-2252-1A1BA20016A3}"/>
              </a:ext>
            </a:extLst>
          </p:cNvPr>
          <p:cNvSpPr/>
          <p:nvPr/>
        </p:nvSpPr>
        <p:spPr>
          <a:xfrm>
            <a:off x="165100" y="123825"/>
            <a:ext cx="10363200" cy="7239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xmlns="" id="{4874AD9E-0D22-116F-573E-E08DF7052307}"/>
              </a:ext>
            </a:extLst>
          </p:cNvPr>
          <p:cNvSpPr/>
          <p:nvPr/>
        </p:nvSpPr>
        <p:spPr>
          <a:xfrm>
            <a:off x="3822700" y="5457826"/>
            <a:ext cx="228505" cy="277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xmlns="" id="{DA4D73E6-CD42-E824-BDAB-9A401CD98094}"/>
              </a:ext>
            </a:extLst>
          </p:cNvPr>
          <p:cNvSpPr/>
          <p:nvPr/>
        </p:nvSpPr>
        <p:spPr>
          <a:xfrm>
            <a:off x="3791946" y="5263406"/>
            <a:ext cx="259354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BD163E13-FF50-D999-3C24-BCD8866B97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692" y="723291"/>
            <a:ext cx="625449" cy="415410"/>
          </a:xfrm>
          <a:prstGeom prst="rect">
            <a:avLst/>
          </a:prstGeom>
        </p:spPr>
      </p:pic>
      <p:sp>
        <p:nvSpPr>
          <p:cNvPr id="19" name="object 17">
            <a:extLst>
              <a:ext uri="{FF2B5EF4-FFF2-40B4-BE49-F238E27FC236}">
                <a16:creationId xmlns:a16="http://schemas.microsoft.com/office/drawing/2014/main" xmlns="" id="{63C7081F-6B4B-D0DF-569A-022A086989EE}"/>
              </a:ext>
            </a:extLst>
          </p:cNvPr>
          <p:cNvSpPr/>
          <p:nvPr/>
        </p:nvSpPr>
        <p:spPr>
          <a:xfrm>
            <a:off x="3810546" y="5006291"/>
            <a:ext cx="228234" cy="2209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pic>
        <p:nvPicPr>
          <p:cNvPr id="9218" name="Picture 2" descr="rayjane_04_rose_2022">
            <a:extLst>
              <a:ext uri="{FF2B5EF4-FFF2-40B4-BE49-F238E27FC236}">
                <a16:creationId xmlns:a16="http://schemas.microsoft.com/office/drawing/2014/main" xmlns="" id="{E622FC0D-00A7-C1BE-1494-0560C4505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98" y="-38100"/>
            <a:ext cx="2311400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40" y="6753225"/>
            <a:ext cx="1057660" cy="71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45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ndol_2014">
            <a:extLst>
              <a:ext uri="{FF2B5EF4-FFF2-40B4-BE49-F238E27FC236}">
                <a16:creationId xmlns:a16="http://schemas.microsoft.com/office/drawing/2014/main" xmlns="" id="{579B0FB9-3033-2A93-5402-6FC63D7B9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53" y="-38100"/>
            <a:ext cx="2311400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9E8BF9-24B7-4AD6-B6E6-9A453C9F4467}"/>
              </a:ext>
            </a:extLst>
          </p:cNvPr>
          <p:cNvSpPr txBox="1"/>
          <p:nvPr/>
        </p:nvSpPr>
        <p:spPr>
          <a:xfrm>
            <a:off x="3662137" y="504825"/>
            <a:ext cx="1507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Bandol Rouge</a:t>
            </a:r>
            <a:endParaRPr lang="ko-KR" altLang="en-US" sz="16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CF7408-C137-4C1B-A27B-7861B616D9A0}"/>
              </a:ext>
            </a:extLst>
          </p:cNvPr>
          <p:cNvSpPr txBox="1"/>
          <p:nvPr/>
        </p:nvSpPr>
        <p:spPr>
          <a:xfrm>
            <a:off x="3662137" y="907586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방돌</a:t>
            </a:r>
            <a:r>
              <a:rPr lang="ko-KR" altLang="en-US" sz="2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20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루즈</a:t>
            </a:r>
            <a:r>
              <a:rPr lang="ko-KR" altLang="en-US" sz="2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2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</a:t>
            </a:r>
            <a:endParaRPr lang="ko-KR" altLang="en-US" sz="20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814537" y="4543425"/>
            <a:ext cx="5974177" cy="1413988"/>
            <a:chOff x="3601331" y="3837300"/>
            <a:chExt cx="4769310" cy="128220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D2A5330-5247-4062-ACCE-FDFDDB62482A}"/>
                </a:ext>
              </a:extLst>
            </p:cNvPr>
            <p:cNvSpPr txBox="1"/>
            <p:nvPr/>
          </p:nvSpPr>
          <p:spPr>
            <a:xfrm>
              <a:off x="3754401" y="4224259"/>
              <a:ext cx="4616240" cy="895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루비 레드</a:t>
              </a:r>
              <a:endPara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아로마틱하고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섬세한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노즈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구스베리와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같은 야생 과실미가 나며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오키한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뉘앙스 및 향신료 뉘앙스를 가짐</a:t>
              </a:r>
              <a:endPara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산도와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실키함이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밸런스를 이루고 블랙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베리류의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과실미가 느껴지는 집중도 있는 와인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부드러운 타닌감이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피니쉬를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지속함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0DB8D4B-F2CD-4195-AC88-64510E7A15DA}"/>
                </a:ext>
              </a:extLst>
            </p:cNvPr>
            <p:cNvSpPr txBox="1"/>
            <p:nvPr/>
          </p:nvSpPr>
          <p:spPr>
            <a:xfrm>
              <a:off x="3601331" y="3837300"/>
              <a:ext cx="917809" cy="268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323" u="sng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테이스팅</a:t>
              </a:r>
              <a:r>
                <a:rPr lang="ko-KR" altLang="en-US" sz="1323" u="sng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노트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814537" y="1577084"/>
            <a:ext cx="5259489" cy="2438873"/>
            <a:chOff x="3601331" y="1965389"/>
            <a:chExt cx="4769310" cy="221157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E60B736-D92E-44F5-9B3E-8FBE8AAE2076}"/>
                </a:ext>
              </a:extLst>
            </p:cNvPr>
            <p:cNvSpPr txBox="1"/>
            <p:nvPr/>
          </p:nvSpPr>
          <p:spPr>
            <a:xfrm>
              <a:off x="3754401" y="2242388"/>
              <a:ext cx="4616240" cy="1934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지역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France &gt; Provence &gt; Bandol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빈티지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2014, 2016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와인종류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RED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포도품종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90%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무르베드르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(</a:t>
              </a:r>
              <a:r>
                <a:rPr lang="en-US" altLang="ko-KR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Mourv</a:t>
              </a:r>
              <a:r>
                <a:rPr lang="fr-FR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è</a:t>
              </a:r>
              <a:r>
                <a:rPr lang="en-US" altLang="ko-KR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dre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), 5% 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그르나슈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(Grenache), 5%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쌍소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(Cinsault)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알코올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13%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토양 </a:t>
              </a:r>
              <a:r>
                <a:rPr lang="en-US" altLang="ko-KR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점토 석회질</a:t>
              </a:r>
              <a:endPara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양조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100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년 된 고목에서 손 수확한 포도로 전통적인 방식을 사용하여 양조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포도줄기 채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마세레이션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시키며 포도에 있는 효모만을 이용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알코올 발효는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4-5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주 지속되며 큰 프렌치 오크 통에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22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개월 숙성함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이때 젖산 발효도 진행됨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2DF129F-50A6-489D-82DE-CC4187ACB0EB}"/>
                </a:ext>
              </a:extLst>
            </p:cNvPr>
            <p:cNvSpPr txBox="1"/>
            <p:nvPr/>
          </p:nvSpPr>
          <p:spPr>
            <a:xfrm>
              <a:off x="3601331" y="1965389"/>
              <a:ext cx="849923" cy="2683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323" u="sng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기본정보</a:t>
              </a:r>
            </a:p>
          </p:txBody>
        </p: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0255166C-A80A-3FD7-2252-1A1BA20016A3}"/>
              </a:ext>
            </a:extLst>
          </p:cNvPr>
          <p:cNvSpPr/>
          <p:nvPr/>
        </p:nvSpPr>
        <p:spPr>
          <a:xfrm>
            <a:off x="165100" y="123825"/>
            <a:ext cx="10363200" cy="7239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xmlns="" id="{4874AD9E-0D22-116F-573E-E08DF7052307}"/>
              </a:ext>
            </a:extLst>
          </p:cNvPr>
          <p:cNvSpPr/>
          <p:nvPr/>
        </p:nvSpPr>
        <p:spPr>
          <a:xfrm>
            <a:off x="3822700" y="5457826"/>
            <a:ext cx="228505" cy="2773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xmlns="" id="{DA4D73E6-CD42-E824-BDAB-9A401CD98094}"/>
              </a:ext>
            </a:extLst>
          </p:cNvPr>
          <p:cNvSpPr/>
          <p:nvPr/>
        </p:nvSpPr>
        <p:spPr>
          <a:xfrm>
            <a:off x="3791946" y="5263406"/>
            <a:ext cx="259354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BD163E13-FF50-D999-3C24-BCD8866B97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692" y="723291"/>
            <a:ext cx="625449" cy="415410"/>
          </a:xfrm>
          <a:prstGeom prst="rect">
            <a:avLst/>
          </a:prstGeom>
        </p:spPr>
      </p:pic>
      <p:sp>
        <p:nvSpPr>
          <p:cNvPr id="19" name="object 17">
            <a:extLst>
              <a:ext uri="{FF2B5EF4-FFF2-40B4-BE49-F238E27FC236}">
                <a16:creationId xmlns:a16="http://schemas.microsoft.com/office/drawing/2014/main" xmlns="" id="{63C7081F-6B4B-D0DF-569A-022A086989EE}"/>
              </a:ext>
            </a:extLst>
          </p:cNvPr>
          <p:cNvSpPr/>
          <p:nvPr/>
        </p:nvSpPr>
        <p:spPr>
          <a:xfrm>
            <a:off x="3810546" y="5006291"/>
            <a:ext cx="228234" cy="2209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pic>
        <p:nvPicPr>
          <p:cNvPr id="3" name="Picture 4" descr="bandol_2014">
            <a:extLst>
              <a:ext uri="{FF2B5EF4-FFF2-40B4-BE49-F238E27FC236}">
                <a16:creationId xmlns:a16="http://schemas.microsoft.com/office/drawing/2014/main" xmlns="" id="{B14DE9B6-F9F3-718C-E17D-F413709C82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7" t="72463" r="62090" b="23873"/>
          <a:stretch/>
        </p:blipFill>
        <p:spPr bwMode="auto">
          <a:xfrm>
            <a:off x="1871980" y="5458350"/>
            <a:ext cx="457200" cy="33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40" y="6753225"/>
            <a:ext cx="1057660" cy="71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50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26526</TotalTime>
  <Words>834</Words>
  <Application>Microsoft Office PowerPoint</Application>
  <PresentationFormat>사용자 지정</PresentationFormat>
  <Paragraphs>62</Paragraphs>
  <Slides>7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9" baseType="lpstr">
      <vt:lpstr>KCC-차쌤체</vt:lpstr>
      <vt:lpstr>광양햇살체 Regular</vt:lpstr>
      <vt:lpstr>나눔스퀘어라운드 Regular</vt:lpstr>
      <vt:lpstr>맑은 고딕</vt:lpstr>
      <vt:lpstr>함초롬돋움</vt:lpstr>
      <vt:lpstr>Bernard MT Condensed</vt:lpstr>
      <vt:lpstr>Book Antiqua</vt:lpstr>
      <vt:lpstr>Broadway</vt:lpstr>
      <vt:lpstr>Calibri</vt:lpstr>
      <vt:lpstr>Palatino Linotype</vt:lpstr>
      <vt:lpstr>Times New Roman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glassofwine</dc:creator>
  <cp:lastModifiedBy>KIM YOONJAE</cp:lastModifiedBy>
  <cp:revision>112</cp:revision>
  <dcterms:created xsi:type="dcterms:W3CDTF">2023-02-10T07:08:02Z</dcterms:created>
  <dcterms:modified xsi:type="dcterms:W3CDTF">2026-03-27T04:25:58Z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2021-03-10T00:00:00Z</vt:filetime>
  </property>
  <property fmtid="{D5CDD505-2E9C-101B-9397-08002B2CF9AE}" pid="3" name="Creator">
    <vt:lpwstr>Adobe InDesign 16.1 (Windows)</vt:lpwstr>
  </property>
  <property fmtid="{D5CDD505-2E9C-101B-9397-08002B2CF9AE}" pid="4" name="LastSaved">
    <vt:filetime>2023-02-10T00:00:00Z</vt:filetime>
  </property>
</Properties>
</file>