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1" r:id="rId4"/>
    <p:sldId id="286" r:id="rId5"/>
    <p:sldId id="285" r:id="rId6"/>
    <p:sldId id="288" r:id="rId7"/>
    <p:sldId id="289" r:id="rId8"/>
    <p:sldId id="29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>
      <p:cViewPr varScale="1">
        <p:scale>
          <a:sx n="115" d="100"/>
          <a:sy n="115" d="100"/>
        </p:scale>
        <p:origin x="8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B913-213D-44CC-A201-9A65235F406A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944C-53A3-4F1B-B664-1C0048B5B5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91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4C-53A3-4F1B-B664-1C0048B5B5C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40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친필, 스케치, 그림, 텍스트이(가) 표시된 사진&#10;&#10;자동 생성된 설명">
            <a:extLst>
              <a:ext uri="{FF2B5EF4-FFF2-40B4-BE49-F238E27FC236}">
                <a16:creationId xmlns:a16="http://schemas.microsoft.com/office/drawing/2014/main" xmlns="" id="{460151E2-C9FB-0ED5-06A6-B6096CAF7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8900" r="14411" b="17279"/>
          <a:stretch/>
        </p:blipFill>
        <p:spPr>
          <a:xfrm>
            <a:off x="3131840" y="1090195"/>
            <a:ext cx="3096344" cy="2094586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3501008"/>
            <a:ext cx="9144000" cy="3356992"/>
            <a:chOff x="0" y="3501008"/>
            <a:chExt cx="9144000" cy="3356992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45FB801F-B050-FCB9-9A19-0F0BBFED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35935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4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iger International\와인잔\와인\Benoit Chauveau 's Estate\이미지\캡처3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50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  <a:ea typeface="MBC 1961굴림 Medium" panose="02020603020101020101" pitchFamily="18" charset="-127"/>
                <a:cs typeface="Arial Unicode MS" panose="020B0604020202020204" pitchFamily="50" charset="-127"/>
              </a:rPr>
              <a:t>Winery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anose="02050806060905020404" pitchFamily="18" charset="0"/>
              <a:ea typeface="MBC 1961굴림 Medium" panose="02020603020101020101" pitchFamily="18" charset="-127"/>
              <a:cs typeface="Arial Unicode MS" panose="020B0604020202020204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6469" y="595320"/>
            <a:ext cx="20162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0" y="3501008"/>
            <a:ext cx="9144000" cy="3356992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35935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9591" y="3645024"/>
            <a:ext cx="7356759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쇼브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(Domaine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Chauveau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90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년대 초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루아르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지역에 설립된 가족 경영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와이너리로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현재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대가 함께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와이너리를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운영하고 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소비뇽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블랑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와인 전문화 된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쇼브는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Andreas Larsson, Gilbert &amp; Gillard, Hachette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등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매년 와인 평론가 및 품평회에서 수상을 받으며 뛰어난 품질을 인정받고 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생산 와인 중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55%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미국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일본을 포함한 세계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개국으로 수출하며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명성도를 높이고 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34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74033" y="3326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Location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anose="02050806060905020404" pitchFamily="18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054718" y="756940"/>
            <a:ext cx="20162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4877962" y="1412776"/>
            <a:ext cx="4211960" cy="5445224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04" y="634520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93941" y="1621244"/>
            <a:ext cx="398847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와이너리는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뿌이퓌메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지역의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쌩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안드레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(Saint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Andelain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마을에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위치해 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15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헥타르의 포도밭은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뿌이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퓌메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Puilly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Fume)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뿌이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수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루아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Puilly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sur Loir)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위치해 있고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헥타르의 포도밭은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꼬뜨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드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제노아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Coteaux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du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Giennois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지역에서 재배된다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연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130,000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병을 생산하며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각 토질의 캐릭터를 담은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11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가지의 다른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소비뇽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블랑을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양조한다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10" name="Picture 2" descr="C:\Users\admin\Dropbox\내 PC (이공화)\Desktop\캡처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" y="0"/>
            <a:ext cx="4782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1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3134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Vineyard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anose="02050806060905020404" pitchFamily="18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16469" y="760822"/>
            <a:ext cx="20162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89650" y="3992865"/>
            <a:ext cx="8964776" cy="2865135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336534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324" y="4368970"/>
            <a:ext cx="87589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토양은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키메르지안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진흙 토양과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석회질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진흙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&amp;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플린트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토질로 이루어져 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&gt;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Kimeridgian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Marl :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봄에 토양을 오랫동안 따듯하게 만들어주는 역할을 하고 과실 아로마와 장기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숙성력을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부여한다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&gt; Limestone (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석회질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: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토양을 빠르게 따듯하게 만들어주고 포도를 빠르게 숙성되도록 하며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와인의 산뜻함을 표현하게 한다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&gt; Clay &amp; Flint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부싯돌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: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와인의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구조감과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미네랄리티를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부여한다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028" name="Picture 4" descr="C:\Users\admin\Dropbox\내 PC (이공화)\Desktop\캡처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6" y="1083545"/>
            <a:ext cx="3778513" cy="23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ropbox\내 PC (이공화)\Desktop\캡처8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4049"/>
            <a:ext cx="4914474" cy="230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750170" y="1196752"/>
            <a:ext cx="2286038" cy="216024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094148" y="3356992"/>
            <a:ext cx="2209258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Pouilly Fumé “La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Charmette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45698" y="3366245"/>
            <a:ext cx="1580882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Coteaux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 du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</a:rPr>
              <a:t>Giennois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4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784" y="188640"/>
            <a:ext cx="352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Sustainable Viticulture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anose="02050806060905020404" pitchFamily="18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3717032"/>
            <a:ext cx="9144000" cy="3140968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5" name="Picture 3" descr="C:\Users\admin\Dropbox\내 PC (이공화)\Desktop\캡처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8" y="976470"/>
            <a:ext cx="3320023" cy="24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9591" y="3630503"/>
            <a:ext cx="73567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쇼브는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지속가능공법 인증인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HVE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년에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Terras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Vitis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21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년에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인증을 받았으며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Vigneron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Independent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등 지역 독립생산자로 인증 받았다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와이너리는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와인양조를 나아가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환경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지역경제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사회에 발전을 이바지하는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와이너리로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손꼽힌다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1026" name="Picture 2" descr="D:\Tiger International\와인잔\와인\Benoit Chauveau 's Estate\이미지\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72" y="976470"/>
            <a:ext cx="5256100" cy="24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ropbox\내 PC (이공화)\Desktop\캡처21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51718"/>
              </a:clrFrom>
              <a:clrTo>
                <a:srgbClr val="1517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4" y="5839858"/>
            <a:ext cx="4033921" cy="10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>
            <a:cxnSpLocks/>
          </p:cNvCxnSpPr>
          <p:nvPr/>
        </p:nvCxnSpPr>
        <p:spPr>
          <a:xfrm>
            <a:off x="116469" y="595320"/>
            <a:ext cx="308737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13" y="634520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7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음료, 유리병, 알코올, 노랑이(가) 표시된 사진&#10;&#10;자동 생성된 설명">
            <a:extLst>
              <a:ext uri="{FF2B5EF4-FFF2-40B4-BE49-F238E27FC236}">
                <a16:creationId xmlns:a16="http://schemas.microsoft.com/office/drawing/2014/main" xmlns="" id="{4DF3A020-5EAF-E3AA-C5E3-E2ACEAF77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30952" b="5307"/>
          <a:stretch/>
        </p:blipFill>
        <p:spPr>
          <a:xfrm>
            <a:off x="273131" y="274201"/>
            <a:ext cx="2275770" cy="64940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491880" y="1052736"/>
            <a:ext cx="5652120" cy="5805264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/>
          <p:cNvCxnSpPr/>
          <p:nvPr/>
        </p:nvCxnSpPr>
        <p:spPr>
          <a:xfrm>
            <a:off x="5054718" y="908720"/>
            <a:ext cx="39997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17940" y="-59367"/>
            <a:ext cx="3024336" cy="8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Coteaux du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Giennois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“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Calcaire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꼬뜨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드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제노아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“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칼케흐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76465CE-ECC8-7FEC-EC09-BA9E08087F76}"/>
              </a:ext>
            </a:extLst>
          </p:cNvPr>
          <p:cNvGrpSpPr/>
          <p:nvPr/>
        </p:nvGrpSpPr>
        <p:grpSpPr>
          <a:xfrm>
            <a:off x="3849015" y="1450229"/>
            <a:ext cx="5259489" cy="3126561"/>
            <a:chOff x="3601331" y="1965389"/>
            <a:chExt cx="4769310" cy="28351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6B5C090-A828-3A53-FDB0-514B7F1DDC35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55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Loire &gt; Central Valley &gt; Coteaux du </a:t>
              </a:r>
              <a:r>
                <a:rPr lang="en-US" altLang="ko-KR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Giennois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2022, 2024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White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소비뇽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(Sauvignon Blanc)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석회질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스테인리스통에서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16-18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사이의 온도조절을 통하여 발효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와인은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4-8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개월동안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Lees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접촉을 통하여 유질감을 완성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수상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Andreas Larsson – 90 / 100, Gold Medal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Gilbert &amp; Gillard – Gold Medal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Hachette des </a:t>
              </a:r>
              <a:r>
                <a:rPr lang="en-US" altLang="ko-KR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Vins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– 1star</a:t>
              </a:r>
            </a:p>
            <a:p>
              <a:pPr>
                <a:lnSpc>
                  <a:spcPct val="150000"/>
                </a:lnSpc>
              </a:pPr>
              <a:endParaRPr lang="ko-KR" altLang="en-US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48A9DE0-4E5C-5B44-D625-0C7D0E1A4892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F2F9367-EA51-25FD-4609-A77996045589}"/>
              </a:ext>
            </a:extLst>
          </p:cNvPr>
          <p:cNvGrpSpPr/>
          <p:nvPr/>
        </p:nvGrpSpPr>
        <p:grpSpPr>
          <a:xfrm>
            <a:off x="3849015" y="4720521"/>
            <a:ext cx="5974177" cy="1413988"/>
            <a:chOff x="3601331" y="3837300"/>
            <a:chExt cx="4769310" cy="12822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05BCF2-DE93-1BBF-5C8F-6A0348CCE2E3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9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옐로우 그린 컬러로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시트러스한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레몬 과실과 핵과실의 아로마가 어우러짐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부싯돌의 아로마가 뒤로 이어지며 산뜻하고 밸런스 좋은 구조감을 표현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7D29A9-F462-5587-9511-081B910E5A78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3" y="634520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iger International\와인잔\와인\Benoit Chauveau 's Estate\이미지\캡처6513.PNG">
            <a:extLst>
              <a:ext uri="{FF2B5EF4-FFF2-40B4-BE49-F238E27FC236}">
                <a16:creationId xmlns:a16="http://schemas.microsoft.com/office/drawing/2014/main" xmlns="" id="{A41562FE-CB20-BFF2-3187-1F332E43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697"/>
            <a:ext cx="1996600" cy="61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3491880" y="1052736"/>
            <a:ext cx="5652120" cy="5805264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/>
          <p:cNvCxnSpPr/>
          <p:nvPr/>
        </p:nvCxnSpPr>
        <p:spPr>
          <a:xfrm>
            <a:off x="5054718" y="908720"/>
            <a:ext cx="39997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17940" y="-59367"/>
            <a:ext cx="3024336" cy="8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Pouilly Fumé “La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Charmette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뿌이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퓌메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“라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샤메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76465CE-ECC8-7FEC-EC09-BA9E08087F76}"/>
              </a:ext>
            </a:extLst>
          </p:cNvPr>
          <p:cNvGrpSpPr/>
          <p:nvPr/>
        </p:nvGrpSpPr>
        <p:grpSpPr>
          <a:xfrm>
            <a:off x="3849015" y="1450229"/>
            <a:ext cx="5259489" cy="2897331"/>
            <a:chOff x="3601331" y="1965389"/>
            <a:chExt cx="4769310" cy="26273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6B5C090-A828-3A53-FDB0-514B7F1DDC35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35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Loire &gt; Central Valley &gt; Pouilly Fumé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2022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White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소비뇽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(Sauvignon Blanc)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키메르지안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석회질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스테인리스통에서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16-18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사이의 온도조절을 통하여 발효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와인은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5-8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개월동안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Lees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접촉을 통하여 유질감을 완성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수상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de-DE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Gilbert &amp; Gillard – 91 / 100, Gold Medal</a:t>
              </a:r>
            </a:p>
            <a:p>
              <a:pPr>
                <a:lnSpc>
                  <a:spcPct val="150000"/>
                </a:lnSpc>
              </a:pPr>
              <a:r>
                <a:rPr lang="de-DE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Concours des Ligers – Bronze Medal</a:t>
              </a:r>
            </a:p>
            <a:p>
              <a:pPr>
                <a:lnSpc>
                  <a:spcPct val="150000"/>
                </a:lnSpc>
              </a:pPr>
              <a:endParaRPr lang="ko-KR" altLang="en-US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48A9DE0-4E5C-5B44-D625-0C7D0E1A4892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F2F9367-EA51-25FD-4609-A77996045589}"/>
              </a:ext>
            </a:extLst>
          </p:cNvPr>
          <p:cNvGrpSpPr/>
          <p:nvPr/>
        </p:nvGrpSpPr>
        <p:grpSpPr>
          <a:xfrm>
            <a:off x="3849015" y="4720522"/>
            <a:ext cx="5974177" cy="1413988"/>
            <a:chOff x="3601331" y="3837300"/>
            <a:chExt cx="4769310" cy="12822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05BCF2-DE93-1BBF-5C8F-6A0348CCE2E3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9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크리스탈 옅은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옐로우로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화이트 플라워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노란 과실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꿀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들풀의 아로마가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복합미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있게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표현되며 긴 여운과 산뜻하고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짭쪼름하게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느껴지는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미네랄리티가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어우러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짐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7D29A9-F462-5587-9511-081B910E5A78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3" y="634520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6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유리병, 음료, 용액, 액체이(가) 표시된 사진&#10;&#10;자동 생성된 설명">
            <a:extLst>
              <a:ext uri="{FF2B5EF4-FFF2-40B4-BE49-F238E27FC236}">
                <a16:creationId xmlns:a16="http://schemas.microsoft.com/office/drawing/2014/main" xmlns="" id="{C7150506-3491-D9E3-3C2F-0A9F87B1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r="27433" b="16763"/>
          <a:stretch/>
        </p:blipFill>
        <p:spPr>
          <a:xfrm>
            <a:off x="467544" y="404664"/>
            <a:ext cx="1996600" cy="640871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491880" y="1052736"/>
            <a:ext cx="5652120" cy="5805264"/>
            <a:chOff x="0" y="3501008"/>
            <a:chExt cx="9144000" cy="335699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0" y="3501008"/>
              <a:ext cx="9144000" cy="33126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4941168"/>
              <a:ext cx="9144000" cy="19168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/>
          <p:cNvCxnSpPr/>
          <p:nvPr/>
        </p:nvCxnSpPr>
        <p:spPr>
          <a:xfrm>
            <a:off x="5054718" y="908720"/>
            <a:ext cx="39997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17940" y="-59367"/>
            <a:ext cx="3024336" cy="8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Pouilly Fumé “Sainte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Clélie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뿌이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퓌메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“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생트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클레리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 Unicode MS" panose="020B0604020202020204" pitchFamily="50" charset="-127"/>
              </a:rPr>
              <a:t>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76465CE-ECC8-7FEC-EC09-BA9E08087F76}"/>
              </a:ext>
            </a:extLst>
          </p:cNvPr>
          <p:cNvGrpSpPr/>
          <p:nvPr/>
        </p:nvGrpSpPr>
        <p:grpSpPr>
          <a:xfrm>
            <a:off x="3849015" y="1450229"/>
            <a:ext cx="5259489" cy="2897331"/>
            <a:chOff x="3601331" y="1965389"/>
            <a:chExt cx="4769310" cy="26273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6B5C090-A828-3A53-FDB0-514B7F1DDC35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35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Loire &gt; Central Valley &gt; Pouilly Fumé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2021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White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소비뇽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(Sauvignon Blanc)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키메르지안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이회암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헥타르의 포도 밭에서 재배한 포도를 스테인리스통에서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16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정도의 온도에서 발효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와인은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 동안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Lees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접촉을 통하여 유질감을 완성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수상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de-DE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Gilbert &amp; Gillard  Gold Medal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Wine Enthusiast 91/100</a:t>
              </a:r>
              <a:endParaRPr lang="de-DE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48A9DE0-4E5C-5B44-D625-0C7D0E1A4892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F2F9367-EA51-25FD-4609-A77996045589}"/>
              </a:ext>
            </a:extLst>
          </p:cNvPr>
          <p:cNvGrpSpPr/>
          <p:nvPr/>
        </p:nvGrpSpPr>
        <p:grpSpPr>
          <a:xfrm>
            <a:off x="3849015" y="4720521"/>
            <a:ext cx="5974177" cy="1643217"/>
            <a:chOff x="3601331" y="3837300"/>
            <a:chExt cx="4769310" cy="14900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05BCF2-DE93-1BBF-5C8F-6A0348CCE2E3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110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옅은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옐로우에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그린톤의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음영을 띄는 컬러로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유칼립투스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감귤류의 과실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루바브의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뉘앙스를 띔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입에서는 구조감이 탄탄하며 집중도가 높음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균형잡힌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산도는 바디감을 지탱해 주고 복합미를 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느낄 수 있음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해산물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조개류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소스를 곁들인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구운생선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흰살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육류와 페어링이 좋으며 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염소 </a:t>
              </a:r>
              <a:r>
                <a:rPr lang="ko-KR" altLang="en-US" sz="993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치즈와도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궁합이 잘 맞음</a:t>
              </a:r>
              <a:r>
                <a:rPr lang="en-US" altLang="ko-KR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993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7D29A9-F462-5587-9511-081B910E5A78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pic>
        <p:nvPicPr>
          <p:cNvPr id="16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3" y="6345207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2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600</Words>
  <Application>Microsoft Office PowerPoint</Application>
  <PresentationFormat>화면 슬라이드 쇼(4:3)</PresentationFormat>
  <Paragraphs>79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Arial Unicode MS</vt:lpstr>
      <vt:lpstr>MBC 1961굴림 Medium</vt:lpstr>
      <vt:lpstr>나눔스퀘어라운드 Regular</vt:lpstr>
      <vt:lpstr>맑은 고딕</vt:lpstr>
      <vt:lpstr>함초롬돋움</vt:lpstr>
      <vt:lpstr>Arial</vt:lpstr>
      <vt:lpstr>Bernard MT Condensed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KIM YOONJAE</cp:lastModifiedBy>
  <cp:revision>102</cp:revision>
  <dcterms:created xsi:type="dcterms:W3CDTF">2006-10-05T04:04:58Z</dcterms:created>
  <dcterms:modified xsi:type="dcterms:W3CDTF">2026-03-27T04:08:10Z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