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93" r:id="rId2"/>
    <p:sldId id="294" r:id="rId3"/>
    <p:sldId id="281" r:id="rId4"/>
    <p:sldId id="295" r:id="rId5"/>
    <p:sldId id="278" r:id="rId6"/>
    <p:sldId id="296" r:id="rId7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pos="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18155" initials="T" lastIdx="1" clrIdx="0">
    <p:extLst>
      <p:ext uri="{19B8F6BF-5375-455C-9EA6-DF929625EA0E}">
        <p15:presenceInfo xmlns:p15="http://schemas.microsoft.com/office/powerpoint/2012/main" userId="S::TH18155@office365.beer::97d14103-87c3-4c90-9490-e3e1ee3c38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804" autoAdjust="0"/>
  </p:normalViewPr>
  <p:slideViewPr>
    <p:cSldViewPr>
      <p:cViewPr>
        <p:scale>
          <a:sx n="226" d="100"/>
          <a:sy n="226" d="100"/>
        </p:scale>
        <p:origin x="132" y="-2220"/>
      </p:cViewPr>
      <p:guideLst>
        <p:guide orient="horz" pos="2880"/>
        <p:guide pos="3368"/>
        <p:guide pos="9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FF29-F9A5-4025-A1D7-9D328C330329}" type="datetimeFigureOut">
              <a:rPr lang="ko-KR" altLang="en-US" smtClean="0"/>
              <a:t>2026-04-03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97C1-964F-4B88-AF77-2162281047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55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6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303030"/>
              </a:solidFill>
              <a:effectLst/>
              <a:latin typeface="Canaro-SemiBold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90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53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03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F97C1-964F-4B88-AF77-2162281047D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97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31670"/>
            <a:ext cx="10679430" cy="5928360"/>
          </a:xfrm>
          <a:custGeom>
            <a:avLst/>
            <a:gdLst/>
            <a:ahLst/>
            <a:cxnLst/>
            <a:rect l="l" t="t" r="r" b="b"/>
            <a:pathLst>
              <a:path w="10679430" h="5928359">
                <a:moveTo>
                  <a:pt x="0" y="5928334"/>
                </a:moveTo>
                <a:lnTo>
                  <a:pt x="10679303" y="5928334"/>
                </a:lnTo>
                <a:lnTo>
                  <a:pt x="10679303" y="0"/>
                </a:lnTo>
                <a:lnTo>
                  <a:pt x="0" y="0"/>
                </a:lnTo>
                <a:lnTo>
                  <a:pt x="0" y="5928334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350" y="6362"/>
            <a:ext cx="10679430" cy="1625600"/>
          </a:xfrm>
          <a:custGeom>
            <a:avLst/>
            <a:gdLst/>
            <a:ahLst/>
            <a:cxnLst/>
            <a:rect l="l" t="t" r="r" b="b"/>
            <a:pathLst>
              <a:path w="10679430" h="1625600">
                <a:moveTo>
                  <a:pt x="10679290" y="0"/>
                </a:moveTo>
                <a:lnTo>
                  <a:pt x="0" y="0"/>
                </a:lnTo>
                <a:lnTo>
                  <a:pt x="0" y="1625307"/>
                </a:lnTo>
                <a:lnTo>
                  <a:pt x="10679290" y="1625307"/>
                </a:lnTo>
                <a:lnTo>
                  <a:pt x="10679290" y="0"/>
                </a:lnTo>
                <a:close/>
              </a:path>
            </a:pathLst>
          </a:custGeom>
          <a:solidFill>
            <a:srgbClr val="A7C0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2712"/>
            <a:ext cx="10679430" cy="7547609"/>
          </a:xfrm>
          <a:custGeom>
            <a:avLst/>
            <a:gdLst/>
            <a:ahLst/>
            <a:cxnLst/>
            <a:rect l="l" t="t" r="r" b="b"/>
            <a:pathLst>
              <a:path w="10679430" h="7547609">
                <a:moveTo>
                  <a:pt x="10679303" y="0"/>
                </a:moveTo>
                <a:lnTo>
                  <a:pt x="0" y="0"/>
                </a:lnTo>
                <a:lnTo>
                  <a:pt x="0" y="7547292"/>
                </a:lnTo>
                <a:lnTo>
                  <a:pt x="10679303" y="7547292"/>
                </a:lnTo>
                <a:lnTo>
                  <a:pt x="10679303" y="0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700" y="1625307"/>
            <a:ext cx="10679430" cy="5934710"/>
          </a:xfrm>
          <a:custGeom>
            <a:avLst/>
            <a:gdLst/>
            <a:ahLst/>
            <a:cxnLst/>
            <a:rect l="l" t="t" r="r" b="b"/>
            <a:pathLst>
              <a:path w="10679430" h="5934709">
                <a:moveTo>
                  <a:pt x="0" y="5934697"/>
                </a:moveTo>
                <a:lnTo>
                  <a:pt x="10679303" y="5934697"/>
                </a:lnTo>
                <a:lnTo>
                  <a:pt x="10679303" y="0"/>
                </a:lnTo>
                <a:lnTo>
                  <a:pt x="0" y="0"/>
                </a:lnTo>
                <a:lnTo>
                  <a:pt x="0" y="5934697"/>
                </a:lnTo>
                <a:close/>
              </a:path>
            </a:pathLst>
          </a:custGeom>
          <a:solidFill>
            <a:srgbClr val="E2E0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0250" y="269011"/>
            <a:ext cx="9492899" cy="194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9420" y="1795022"/>
            <a:ext cx="9814560" cy="5154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E22A959-B6C1-1FAE-EE89-DC11C24AD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800225"/>
            <a:ext cx="302381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32C924DA-99EC-0AD0-3976-9DE321C1C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9839"/>
            <a:ext cx="10693400" cy="39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393700" y="5457825"/>
            <a:ext cx="9982200" cy="1637243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Vellas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벨라스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와이너리는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Hérault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에호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지방의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Montpellier(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몽펠리에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근처에 있는 </a:t>
            </a:r>
            <a:r>
              <a:rPr lang="en-US" altLang="ko-KR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Teyran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테항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 </a:t>
            </a:r>
            <a:r>
              <a:rPr lang="en-US" altLang="ko-KR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Crès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크헤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마을에 </a:t>
            </a: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위치에 있으며 이는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Pic St Loup(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픽상루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 지중해 사이에 위치하고 있습니다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Nicolas </a:t>
            </a:r>
            <a:r>
              <a:rPr lang="en-US" altLang="ko-KR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Vellas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니콜라 </a:t>
            </a:r>
            <a:r>
              <a:rPr lang="ko-KR" altLang="en-US" sz="14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벨라스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이 아름다운 가족 사업이 처음에는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13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헥타르의 포도 재배에서 시작해서 </a:t>
            </a: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오늘날 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300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헥타르로 성장할 수 있도록 새로운 비전과 추진력을 주었습니다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300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헥타르의 면적을 차지하는 포도밭은 </a:t>
            </a:r>
            <a:endParaRPr lang="en-US" altLang="ko-KR" sz="14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ctr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13</a:t>
            </a:r>
            <a:r>
              <a:rPr lang="ko-KR" altLang="en-US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개의 프랑스 남부 지역에 걸쳐 형성되어 있습니다</a:t>
            </a:r>
            <a:r>
              <a:rPr lang="en-US" altLang="ko-KR" sz="14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-1" y="438805"/>
            <a:ext cx="1069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LOCATION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F3C97F20-1C7B-93E3-1356-7FE333A33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75"/>
            <a:ext cx="4499093" cy="4140000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xmlns="" id="{4A8B0A5C-3FE3-7FA9-6163-02A1B045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093" y="1172055"/>
            <a:ext cx="6194307" cy="4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ignobles-vellas_logo_baseline_rgb_white">
            <a:extLst>
              <a:ext uri="{FF2B5EF4-FFF2-40B4-BE49-F238E27FC236}">
                <a16:creationId xmlns:a16="http://schemas.microsoft.com/office/drawing/2014/main" xmlns="" id="{D3D63CC5-7EFE-392C-43FE-DBA653852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781425"/>
            <a:ext cx="1600200" cy="34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23E0A172-F40A-3D3D-6A63-94017B21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7134225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50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2C9A2E64-EA17-565B-90DB-9A5487A12BAA}"/>
              </a:ext>
            </a:extLst>
          </p:cNvPr>
          <p:cNvSpPr txBox="1">
            <a:spLocks/>
          </p:cNvSpPr>
          <p:nvPr/>
        </p:nvSpPr>
        <p:spPr>
          <a:xfrm>
            <a:off x="5041900" y="1576347"/>
            <a:ext cx="5257800" cy="5784404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4200" b="0" i="0">
                <a:solidFill>
                  <a:schemeClr val="tx1"/>
                </a:solidFill>
                <a:latin typeface="Palatino Linotype"/>
                <a:ea typeface="+mj-ea"/>
                <a:cs typeface="Palatino Linotype"/>
              </a:defRPr>
            </a:lvl1pPr>
          </a:lstStyle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Vellas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벨라스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가문은 예로부터 포도나무를 재배하는 동시에 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1000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헥타르의 곡물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목초지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올리브 나무를 경작하였으며 또한 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1200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마리의 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Camargue(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꺄마르그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황소와 말을 키웠습니다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따라서 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대에 걸쳐 내려오고 있는 </a:t>
            </a:r>
            <a:r>
              <a:rPr lang="en-US" altLang="ko-KR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Vellas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가문의 이 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와이너리는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문화와 전통을 계승하는 장소인 동시에 포도밭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와인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미식 그리고 황소에 대한 이벤트를 공유하는 곳이기도 합니다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endParaRPr lang="en-US" altLang="ko-KR" sz="13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또한 그들은 그들의 땅과 환경을 존중하는 것을 삶의 기본으로 생각 합니다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4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대에 걸친 노하우로 그들의 강점인 독창성 그리고 혁신성을 이용해 우수한 포도 품질의 재배 및 양조를 하고 있습니다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endParaRPr lang="en-US" altLang="ko-KR" sz="13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와인을 위한 최적의 포도 성숙 시점에서 건강한 포도를 수확하여 과실미가 풍부하고 농축되며 우아한 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피니시를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가진 와인을 생산하고 있습니다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 </a:t>
            </a: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endParaRPr lang="en-US" altLang="ko-KR" sz="13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각각의 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뀌베를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통해 고유한 </a:t>
            </a:r>
            <a:r>
              <a:rPr lang="ko-KR" altLang="en-US" sz="1300" kern="0" spc="-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떼루아의</a:t>
            </a:r>
            <a:r>
              <a:rPr lang="ko-KR" altLang="en-US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특성을 이끌어내고 좋은 품질의 와인을 만들기 위한 열정적인 장인정신을 가진 포도재배자와 양조자들은 감격을 이끌어내는 훌륭한 와인을 만들기 위해 노력하고 있습니다</a:t>
            </a: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endParaRPr lang="en-US" altLang="ko-KR" sz="1300" kern="0" spc="-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2700" marR="5080" indent="2540" algn="just" latinLnBrk="0">
              <a:lnSpc>
                <a:spcPct val="150000"/>
              </a:lnSpc>
              <a:spcBef>
                <a:spcPts val="100"/>
              </a:spcBef>
            </a:pPr>
            <a:r>
              <a:rPr lang="en-US" altLang="ko-KR" sz="1300" kern="0" spc="-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sz="1300" kern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820B63-17F9-D89D-03F2-AB4241691B05}"/>
              </a:ext>
            </a:extLst>
          </p:cNvPr>
          <p:cNvSpPr txBox="1"/>
          <p:nvPr/>
        </p:nvSpPr>
        <p:spPr>
          <a:xfrm>
            <a:off x="1066800" y="733425"/>
            <a:ext cx="938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Franklin Gothic Book" panose="020B0503020102020204" pitchFamily="34" charset="0"/>
                <a:ea typeface="함초롬돋움" panose="020B0604000101010101" pitchFamily="50" charset="-127"/>
                <a:cs typeface="함초롬돋움" panose="020B0604000101010101" pitchFamily="50" charset="-127"/>
              </a:rPr>
              <a:t>WINERY</a:t>
            </a:r>
            <a:endParaRPr lang="ko-KR" altLang="en-US" sz="2800" dirty="0">
              <a:latin typeface="Franklin Gothic Book" panose="020B0503020102020204" pitchFamily="34" charset="0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50036B39-2AE1-CA4C-0B10-651E26C35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4859633" cy="378142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02FECD4A-CC55-9F35-8EC1-BE447D798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81426"/>
            <a:ext cx="4859631" cy="3781424"/>
          </a:xfrm>
          <a:prstGeom prst="rect">
            <a:avLst/>
          </a:prstGeom>
        </p:spPr>
      </p:pic>
      <p:pic>
        <p:nvPicPr>
          <p:cNvPr id="7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23E0A172-F40A-3D3D-6A63-94017B21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Saint Guilhem Le Désert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fr-F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1ère Réserve Les Silex Fumes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귈렘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르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데제르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리저브 레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실렉스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퓨메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 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967074"/>
            <a:ext cx="5259489" cy="1405781"/>
            <a:chOff x="3601331" y="3837300"/>
            <a:chExt cx="4769310" cy="1274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8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은빛이 감도는 연한 노란색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라임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허브향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민트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쐐기풀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플로랄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미네랄리티가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높고 짠 기가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길지만 산뜻한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피니쉬를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느낄 수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아페리티프로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즐기거나 아시안 음식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해산물 생선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숙성된 치즈와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페어링하기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좋습니다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148555"/>
            <a:chOff x="3601331" y="1965389"/>
            <a:chExt cx="4769310" cy="285511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578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France / Languedoc / Saint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Guilhem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Le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Désert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IGP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2023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와인종류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화이트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40%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베르멘티노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(Vermentino), 60%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클레헤뜨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Clairette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Saint-Jean-de-la-</a:t>
              </a:r>
              <a:r>
                <a:rPr lang="en-US" altLang="ko-KR" sz="9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Blaquière</a:t>
              </a:r>
              <a:r>
                <a:rPr lang="en-US" altLang="ko-KR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생 장 </a:t>
              </a:r>
              <a:r>
                <a:rPr lang="ko-KR" altLang="en-US" sz="9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드</a:t>
              </a:r>
              <a:r>
                <a:rPr lang="ko-KR" altLang="en-US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라 </a:t>
              </a:r>
              <a:r>
                <a:rPr lang="ko-KR" altLang="en-US" sz="9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블라키에르</a:t>
              </a:r>
              <a:r>
                <a:rPr lang="en-US" altLang="ko-KR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lang="ko-KR" altLang="en-US" sz="9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마을의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300m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의 고도에 있는 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와이너리는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Larzac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라흐작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고원 아래 가장 이상적인 방향으로 위치해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편암과 붉은 황토의 토양은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배수력이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좋고 척박합니다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이러한 조건은 포도나무의 밸런스를 이루는 요소들을 자연적으로 조절해 줍니다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서늘한 기온은 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지배하며 과실미와 산도 그리고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미네럴리티를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부여 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 곳은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Terrasses-du-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Larzac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테라스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라흐작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지맥과 붙어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엄격한 온도 컨트롤 아래 전통적인 양조 방식으로 양조하고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23E0A172-F40A-3D3D-6A63-94017B217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5CC1FE2-BCB3-9FE5-DEF1-FC94574ED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6" r="34870"/>
          <a:stretch/>
        </p:blipFill>
        <p:spPr bwMode="auto">
          <a:xfrm>
            <a:off x="1308100" y="646322"/>
            <a:ext cx="1905000" cy="613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4FD818D-0C8B-0F76-0EA5-12E6F03B1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48387" r="45739" b="49393"/>
          <a:stretch/>
        </p:blipFill>
        <p:spPr bwMode="auto">
          <a:xfrm>
            <a:off x="2070100" y="3705225"/>
            <a:ext cx="38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2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9C36EE79-30C0-4F57-8AD5-5779AD6E1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6372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Saint Guilhem Le Désert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fr-F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1ère Réserve Les Silex Fumes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6077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귈렘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르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데제르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프르미에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리저브 레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실렉스</a:t>
            </a:r>
            <a:r>
              <a:rPr lang="ko-KR" altLang="en-US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000" b="0" i="0" dirty="0" err="1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퓨메</a:t>
            </a:r>
            <a:r>
              <a:rPr lang="en-US" altLang="ko-KR" sz="2000" b="0" i="0" dirty="0">
                <a:solidFill>
                  <a:srgbClr val="2222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 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4967074"/>
            <a:ext cx="5259489" cy="1405781"/>
            <a:chOff x="3601331" y="3837300"/>
            <a:chExt cx="4769310" cy="1274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8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진한 퍼플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레드베리류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블랙커런트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적당한 산미와 섬세하고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실키한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타닌감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구운 돼지고기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닭고기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지중해식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타파스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샤퀴테리와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페어링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하기 좋습니다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379387"/>
            <a:chOff x="3601331" y="1965389"/>
            <a:chExt cx="4769310" cy="30644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787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France / Languedoc / Saint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Guilhem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Le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Désert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IGP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smtClean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2023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와인종류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40%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시라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(Syrah), 60%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쌩소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(Cinsault)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1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Saint-Jean-de-la-</a:t>
              </a:r>
              <a:r>
                <a:rPr lang="en-US" altLang="ko-KR" sz="10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Blaquière</a:t>
              </a:r>
              <a:r>
                <a:rPr lang="en-US" altLang="ko-KR" sz="1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1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생 장 </a:t>
              </a:r>
              <a:r>
                <a:rPr lang="ko-KR" altLang="en-US" sz="10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드</a:t>
              </a:r>
              <a:r>
                <a:rPr lang="ko-KR" altLang="en-US" sz="1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라 </a:t>
              </a:r>
              <a:r>
                <a:rPr lang="ko-KR" altLang="en-US" sz="1000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블라키에르</a:t>
              </a:r>
              <a:r>
                <a:rPr lang="en-US" altLang="ko-KR" sz="1000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마을의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300m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의 고도에 있는 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와이너리는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Larzac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라흐작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고원 아래 가장 이상적인 방향으로 위치해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편암과 붉은 황토의 토양은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배수력이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좋고 척박합니다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이러한 조건은 포도나무의 밸런스를 이루는 요소들을 자연적으로 조절해 줍니다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서늘한 기온은 이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지배하며 과실미와 산도 그리고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미네럴리티를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부여 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 곳은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Terrasses-du-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Larzac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테라스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라흐작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)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지맥과 붙어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엄격한 온도 컨트롤 아래 전통적인 양조 방식으로 양조하고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  <a:endParaRPr lang="en-US" altLang="ko-KR" sz="993" dirty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84FD818D-0C8B-0F76-0EA5-12E6F03B1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6" r="34887"/>
          <a:stretch/>
        </p:blipFill>
        <p:spPr bwMode="auto">
          <a:xfrm>
            <a:off x="1384300" y="669154"/>
            <a:ext cx="1842619" cy="60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xmlns="" id="{84FD818D-0C8B-0F76-0EA5-12E6F03B1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7" t="48387" r="45739" b="49393"/>
          <a:stretch/>
        </p:blipFill>
        <p:spPr bwMode="auto">
          <a:xfrm>
            <a:off x="2146300" y="3705225"/>
            <a:ext cx="3810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6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E8BF9-24B7-4AD6-B6E6-9A453C9F4467}"/>
              </a:ext>
            </a:extLst>
          </p:cNvPr>
          <p:cNvSpPr txBox="1"/>
          <p:nvPr/>
        </p:nvSpPr>
        <p:spPr>
          <a:xfrm>
            <a:off x="3662137" y="504825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Fitou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“Les Moines du Moulin Saint </a:t>
            </a:r>
            <a:r>
              <a:rPr lang="en-US" altLang="ko-KR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Gabin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r>
              <a:rPr lang="fr-FR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6CF7408-C137-4C1B-A27B-7861B616D9A0}"/>
              </a:ext>
            </a:extLst>
          </p:cNvPr>
          <p:cNvSpPr txBox="1"/>
          <p:nvPr/>
        </p:nvSpPr>
        <p:spPr>
          <a:xfrm>
            <a:off x="3662137" y="907586"/>
            <a:ext cx="3534942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98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피투</a:t>
            </a:r>
            <a:r>
              <a:rPr lang="ko-KR" altLang="en-US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레 무안 </a:t>
            </a:r>
            <a:r>
              <a:rPr lang="ko-KR" altLang="en-US" sz="198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듀</a:t>
            </a:r>
            <a:r>
              <a:rPr lang="ko-KR" altLang="en-US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985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물랑</a:t>
            </a:r>
            <a:r>
              <a:rPr lang="ko-KR" altLang="en-US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생 가방</a:t>
            </a:r>
            <a:r>
              <a:rPr lang="en-US" altLang="ko-KR" sz="1985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"</a:t>
            </a:r>
            <a:endParaRPr lang="ko-KR" altLang="en-US" sz="1985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814537" y="5195044"/>
            <a:ext cx="5259489" cy="1405781"/>
            <a:chOff x="3601331" y="3837300"/>
            <a:chExt cx="4769310" cy="12747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2A5330-5247-4062-ACCE-FDFDDB62482A}"/>
                </a:ext>
              </a:extLst>
            </p:cNvPr>
            <p:cNvSpPr txBox="1"/>
            <p:nvPr/>
          </p:nvSpPr>
          <p:spPr>
            <a:xfrm>
              <a:off x="3754401" y="4224259"/>
              <a:ext cx="4616240" cy="88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컬러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검붉은 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노즈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잘 익은 체리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블랙베리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카카오 노트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팔레트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둥글고 벨벳 질감의 타닌과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과실미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향신료가 조화를 이룹니다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피니시가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긴 와인입니다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소스를 곁들인 붉은 육류와 숙성된 치즈와 잘 어울립니다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0DB8D4B-F2CD-4195-AC88-64510E7A15DA}"/>
                </a:ext>
              </a:extLst>
            </p:cNvPr>
            <p:cNvSpPr txBox="1"/>
            <p:nvPr/>
          </p:nvSpPr>
          <p:spPr>
            <a:xfrm>
              <a:off x="3601331" y="3837300"/>
              <a:ext cx="1126834" cy="2683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32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테이스팅</a:t>
              </a:r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노트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3814537" y="1577084"/>
            <a:ext cx="5259489" cy="3576813"/>
            <a:chOff x="3601331" y="1965389"/>
            <a:chExt cx="4769310" cy="324345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E60B736-D92E-44F5-9B3E-8FBE8AAE2076}"/>
                </a:ext>
              </a:extLst>
            </p:cNvPr>
            <p:cNvSpPr txBox="1"/>
            <p:nvPr/>
          </p:nvSpPr>
          <p:spPr>
            <a:xfrm>
              <a:off x="3754401" y="2242388"/>
              <a:ext cx="4616240" cy="29664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지역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France / Languedoc /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등급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AOC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빈티지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2019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와인종류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레드</a:t>
              </a: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포도품종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20%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꺄리냥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(Carignan), 55%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그르나슈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(Grenache), 25%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무르베드르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(Mourvèdre)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떼루아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갈색 편암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,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는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Languedoc-Roussillon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에서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1948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년 처음으로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AOC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를 획득한 지역 입니다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9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개의 마을만이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AOC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를 생산 할 수 있으며 주요 품종은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Carignan, Grenache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이며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의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윗쪽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지역은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Syrah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를 가미해 밸런스 있는 와인을 만들고 바닷가 쪽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는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Mourvèdre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를 </a:t>
              </a:r>
              <a:r>
                <a:rPr lang="ko-KR" altLang="en-US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블랜딩에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 추가하고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양조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: </a:t>
              </a:r>
              <a:r>
                <a:rPr lang="en-US" altLang="ko-KR" sz="993" dirty="0" err="1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Fitou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의 포도 재배자들은 자신의 와인을 발전시키는 방법을 잘 터득하고 있습니다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거칠고 척박한 땅에서 와인을 생산하기 때문에 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Carignan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과 같은 전통적인 포도 품종의 퀄리티 높은 잠재력을 잘 표현 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 </a:t>
              </a:r>
              <a:r>
                <a:rPr lang="ko-KR" altLang="en-US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손 수확 한 후 전통적인 방식으로 양조 됩니다</a:t>
              </a:r>
              <a:r>
                <a:rPr lang="en-US" altLang="ko-KR" sz="99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altLang="ko-KR" sz="993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2DF129F-50A6-489D-82DE-CC4187ACB0EB}"/>
                </a:ext>
              </a:extLst>
            </p:cNvPr>
            <p:cNvSpPr txBox="1"/>
            <p:nvPr/>
          </p:nvSpPr>
          <p:spPr>
            <a:xfrm>
              <a:off x="3601331" y="1965389"/>
              <a:ext cx="849923" cy="2683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ko-KR" altLang="en-US" sz="1323" dirty="0">
                  <a:latin typeface="함초롬돋움" panose="020B0604000101010101" pitchFamily="50" charset="-127"/>
                  <a:ea typeface="함초롬돋움" panose="020B0604000101010101" pitchFamily="50" charset="-127"/>
                  <a:cs typeface="함초롬돋움" panose="020B0604000101010101" pitchFamily="50" charset="-127"/>
                </a:rPr>
                <a:t>기본정보</a:t>
              </a:r>
            </a:p>
          </p:txBody>
        </p:sp>
      </p:grpSp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xmlns="" id="{64496DD3-D130-4886-9FB8-02A3BCC8B021}"/>
              </a:ext>
            </a:extLst>
          </p:cNvPr>
          <p:cNvCxnSpPr>
            <a:cxnSpLocks/>
          </p:cNvCxnSpPr>
          <p:nvPr/>
        </p:nvCxnSpPr>
        <p:spPr>
          <a:xfrm>
            <a:off x="3738337" y="1387672"/>
            <a:ext cx="3917168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:\Tiger International\와인잔\로고\캡처65.JPG">
            <a:extLst>
              <a:ext uri="{FF2B5EF4-FFF2-40B4-BE49-F238E27FC236}">
                <a16:creationId xmlns:a16="http://schemas.microsoft.com/office/drawing/2014/main" xmlns="" id="{DAF091E8-9E7B-8730-61B6-A0E83034E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7060392"/>
            <a:ext cx="880099" cy="3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E934CB-6057-103A-704B-2BF862071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959120"/>
            <a:ext cx="175178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7751</TotalTime>
  <Words>775</Words>
  <Application>Microsoft Office PowerPoint</Application>
  <PresentationFormat>사용자 지정</PresentationFormat>
  <Paragraphs>63</Paragraphs>
  <Slides>6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3" baseType="lpstr">
      <vt:lpstr>Canaro-SemiBold</vt:lpstr>
      <vt:lpstr>맑은 고딕</vt:lpstr>
      <vt:lpstr>함초롬돋움</vt:lpstr>
      <vt:lpstr>Calibri</vt:lpstr>
      <vt:lpstr>Franklin Gothic Book</vt:lpstr>
      <vt:lpstr>Palatino Linotype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glassofwine</dc:creator>
  <cp:lastModifiedBy>KIM YOONJAE</cp:lastModifiedBy>
  <cp:revision>62</cp:revision>
  <dcterms:created xsi:type="dcterms:W3CDTF">2023-02-10T07:08:02Z</dcterms:created>
  <dcterms:modified xsi:type="dcterms:W3CDTF">2026-04-03T03:52:56Z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2021-03-10T00:00:00Z</vt:filetime>
  </property>
  <property fmtid="{D5CDD505-2E9C-101B-9397-08002B2CF9AE}" pid="3" name="Creator">
    <vt:lpwstr>Adobe InDesign 16.1 (Windows)</vt:lpwstr>
  </property>
  <property fmtid="{D5CDD505-2E9C-101B-9397-08002B2CF9AE}" pid="4" name="LastSaved">
    <vt:filetime>2023-02-10T00:00:00Z</vt:filetime>
  </property>
</Properties>
</file>