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80" r:id="rId4"/>
    <p:sldId id="281" r:id="rId5"/>
    <p:sldId id="274" r:id="rId6"/>
    <p:sldId id="275" r:id="rId7"/>
    <p:sldId id="277" r:id="rId8"/>
    <p:sldId id="283" r:id="rId9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1"/>
    <a:srgbClr val="FFD03B"/>
    <a:srgbClr val="634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118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08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46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2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72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3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40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58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24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36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65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A6C8-1DEA-424A-9F3B-5D786BA98AB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13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2"/>
          <p:cNvSpPr/>
          <p:nvPr/>
        </p:nvSpPr>
        <p:spPr>
          <a:xfrm>
            <a:off x="2482635" y="1697953"/>
            <a:ext cx="4951147" cy="1620188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직사각형 17"/>
          <p:cNvSpPr/>
          <p:nvPr/>
        </p:nvSpPr>
        <p:spPr>
          <a:xfrm>
            <a:off x="171450" y="165100"/>
            <a:ext cx="9567636" cy="65550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10" y="6352568"/>
            <a:ext cx="753053" cy="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ropbox\내 PC (이공화)\Desktop\그림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"/>
            <a:ext cx="4851062" cy="686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171450" y="165100"/>
            <a:ext cx="9567636" cy="65550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bject 118"/>
          <p:cNvSpPr txBox="1"/>
          <p:nvPr/>
        </p:nvSpPr>
        <p:spPr>
          <a:xfrm>
            <a:off x="4851062" y="568552"/>
            <a:ext cx="48880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90" dirty="0">
                <a:solidFill>
                  <a:srgbClr val="575756"/>
                </a:solidFill>
                <a:latin typeface="Georgia"/>
                <a:cs typeface="Georgia"/>
              </a:rPr>
              <a:t>SICERELY </a:t>
            </a:r>
            <a:r>
              <a:rPr lang="en-US" spc="90" dirty="0" smtClean="0">
                <a:solidFill>
                  <a:srgbClr val="575756"/>
                </a:solidFill>
                <a:latin typeface="Georgia"/>
                <a:cs typeface="Georgia"/>
              </a:rPr>
              <a:t> </a:t>
            </a:r>
            <a:r>
              <a:rPr spc="110" dirty="0" smtClean="0">
                <a:solidFill>
                  <a:srgbClr val="575756"/>
                </a:solidFill>
                <a:latin typeface="Georgia"/>
                <a:cs typeface="Georgia"/>
              </a:rPr>
              <a:t>SOUTHWEST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851062" y="1338376"/>
            <a:ext cx="48880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LIONEL OSMIN &amp; CIE (</a:t>
            </a:r>
            <a:r>
              <a:rPr lang="ko-KR" altLang="en-US" sz="1400" spc="110" dirty="0" err="1">
                <a:solidFill>
                  <a:srgbClr val="575756"/>
                </a:solidFill>
                <a:latin typeface="+mn-ea"/>
                <a:cs typeface="Georgia"/>
              </a:rPr>
              <a:t>리오넬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 </a:t>
            </a:r>
            <a:r>
              <a:rPr lang="ko-KR" altLang="en-US" sz="1400" spc="110" dirty="0" err="1">
                <a:solidFill>
                  <a:srgbClr val="575756"/>
                </a:solidFill>
                <a:latin typeface="+mn-ea"/>
                <a:cs typeface="Georgia"/>
              </a:rPr>
              <a:t>오스민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 에 씨에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)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는 </a:t>
            </a: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프랑스 남서부 와인을 </a:t>
            </a: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전 세계로 알리고자 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2010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년 설립되었다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.</a:t>
            </a:r>
          </a:p>
          <a:p>
            <a:pPr algn="ctr">
              <a:lnSpc>
                <a:spcPct val="200000"/>
              </a:lnSpc>
            </a:pP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지역 토착 품종을 사용하여 </a:t>
            </a: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본연의 </a:t>
            </a:r>
            <a:r>
              <a:rPr lang="ko-KR" altLang="en-US" sz="1400" spc="110" dirty="0" err="1">
                <a:solidFill>
                  <a:srgbClr val="575756"/>
                </a:solidFill>
                <a:latin typeface="+mn-ea"/>
                <a:cs typeface="Georgia"/>
              </a:rPr>
              <a:t>케릭터를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 표현하고 보다 </a:t>
            </a:r>
            <a:r>
              <a:rPr lang="ko-KR" altLang="en-US" sz="1400" spc="110" dirty="0" err="1">
                <a:solidFill>
                  <a:srgbClr val="575756"/>
                </a:solidFill>
                <a:latin typeface="+mn-ea"/>
                <a:cs typeface="Georgia"/>
              </a:rPr>
              <a:t>현대적이인</a:t>
            </a: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와인을 양조하는데 힘쓰고 있다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.</a:t>
            </a:r>
          </a:p>
          <a:p>
            <a:pPr algn="ctr">
              <a:lnSpc>
                <a:spcPct val="200000"/>
              </a:lnSpc>
            </a:pP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현재 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5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개의 </a:t>
            </a:r>
            <a:r>
              <a:rPr lang="ko-KR" altLang="en-US" sz="1400" spc="110" dirty="0" err="1">
                <a:solidFill>
                  <a:srgbClr val="575756"/>
                </a:solidFill>
                <a:latin typeface="+mn-ea"/>
                <a:cs typeface="Georgia"/>
              </a:rPr>
              <a:t>와이너리가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 함께하며</a:t>
            </a: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 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250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헥타르의 규모의 </a:t>
            </a: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포도밭을 관리한다</a:t>
            </a:r>
            <a:r>
              <a:rPr lang="en-US" altLang="ko-KR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.</a:t>
            </a: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3,000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곳이 넘는 </a:t>
            </a: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레스토랑에서 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애용되고 있으며 </a:t>
            </a: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40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개의 국가로 수출하고 있다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.</a:t>
            </a:r>
            <a:endParaRPr lang="ko-KR" altLang="en-US" sz="1400" spc="110" dirty="0">
              <a:solidFill>
                <a:srgbClr val="575756"/>
              </a:solidFill>
              <a:latin typeface="+mn-ea"/>
              <a:cs typeface="Georgia"/>
            </a:endParaRPr>
          </a:p>
        </p:txBody>
      </p:sp>
      <p:pic>
        <p:nvPicPr>
          <p:cNvPr id="8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10" y="6352568"/>
            <a:ext cx="753053" cy="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5"/>
          <p:cNvSpPr txBox="1"/>
          <p:nvPr/>
        </p:nvSpPr>
        <p:spPr>
          <a:xfrm>
            <a:off x="1" y="3168193"/>
            <a:ext cx="449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spc="340" dirty="0" smtClean="0">
                <a:solidFill>
                  <a:srgbClr val="FFFFFF"/>
                </a:solidFill>
                <a:latin typeface="Georgia"/>
                <a:cs typeface="Georgia"/>
              </a:rPr>
              <a:t>SINCERITY</a:t>
            </a:r>
            <a:endParaRPr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339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/>
        </p:nvSpPr>
        <p:spPr>
          <a:xfrm>
            <a:off x="0" y="0"/>
            <a:ext cx="485106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직사각형 17"/>
          <p:cNvSpPr/>
          <p:nvPr/>
        </p:nvSpPr>
        <p:spPr>
          <a:xfrm>
            <a:off x="171450" y="165100"/>
            <a:ext cx="9567636" cy="65550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10" y="6352568"/>
            <a:ext cx="753053" cy="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5"/>
          <p:cNvSpPr txBox="1"/>
          <p:nvPr/>
        </p:nvSpPr>
        <p:spPr>
          <a:xfrm>
            <a:off x="0" y="2914193"/>
            <a:ext cx="485106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spc="340" dirty="0" smtClean="0">
                <a:solidFill>
                  <a:srgbClr val="FFFFFF"/>
                </a:solidFill>
                <a:latin typeface="Georgia"/>
                <a:cs typeface="Georgia"/>
              </a:rPr>
              <a:t>VINEYARD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26" name="object 118"/>
          <p:cNvSpPr txBox="1"/>
          <p:nvPr/>
        </p:nvSpPr>
        <p:spPr>
          <a:xfrm>
            <a:off x="5143500" y="720952"/>
            <a:ext cx="459558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110" dirty="0" smtClean="0">
                <a:solidFill>
                  <a:srgbClr val="575756"/>
                </a:solidFill>
                <a:latin typeface="Georgia"/>
                <a:cs typeface="Georgia"/>
              </a:rPr>
              <a:t>APPROACHABLE &amp; COMPLETE RANGE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048250" y="1216163"/>
            <a:ext cx="4778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세분화된 남서부 와인과 토착품종을 사용한</a:t>
            </a: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  <a:p>
            <a:pPr>
              <a:lnSpc>
                <a:spcPct val="200000"/>
              </a:lnSpc>
            </a:pP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프리미엄와인부터 유니크하고 대중적인 와인까지 </a:t>
            </a:r>
            <a:endParaRPr lang="en-US" altLang="ko-KR" sz="1400" spc="110" dirty="0" smtClean="0">
              <a:solidFill>
                <a:srgbClr val="575756"/>
              </a:solidFill>
              <a:latin typeface="+mn-ea"/>
              <a:cs typeface="Georgia"/>
            </a:endParaRPr>
          </a:p>
          <a:p>
            <a:pPr>
              <a:lnSpc>
                <a:spcPct val="200000"/>
              </a:lnSpc>
            </a:pP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시장에 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소개한다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.</a:t>
            </a:r>
          </a:p>
        </p:txBody>
      </p:sp>
      <p:sp>
        <p:nvSpPr>
          <p:cNvPr id="28" name="object 118"/>
          <p:cNvSpPr txBox="1"/>
          <p:nvPr/>
        </p:nvSpPr>
        <p:spPr>
          <a:xfrm>
            <a:off x="5143500" y="3845152"/>
            <a:ext cx="459558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110" dirty="0" smtClean="0">
                <a:solidFill>
                  <a:srgbClr val="575756"/>
                </a:solidFill>
                <a:latin typeface="Georgia"/>
                <a:cs typeface="Georgia"/>
              </a:rPr>
              <a:t>SUSTAINABLE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048250" y="4426088"/>
            <a:ext cx="4778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spc="110" dirty="0">
                <a:solidFill>
                  <a:srgbClr val="575756"/>
                </a:solidFill>
                <a:latin typeface="+mj-ea"/>
                <a:cs typeface="Georgia"/>
              </a:rPr>
              <a:t>모든 포도밭은 지속가능 공법 </a:t>
            </a:r>
            <a:r>
              <a:rPr lang="en-US" altLang="ko-KR" sz="1400" spc="110" dirty="0">
                <a:solidFill>
                  <a:srgbClr val="575756"/>
                </a:solidFill>
                <a:latin typeface="+mj-ea"/>
                <a:cs typeface="Georgia"/>
              </a:rPr>
              <a:t>&amp; </a:t>
            </a:r>
            <a:r>
              <a:rPr lang="ko-KR" altLang="en-US" sz="1400" spc="110" dirty="0" smtClean="0">
                <a:solidFill>
                  <a:srgbClr val="575756"/>
                </a:solidFill>
                <a:latin typeface="+mj-ea"/>
                <a:cs typeface="Georgia"/>
              </a:rPr>
              <a:t>유기농법으로</a:t>
            </a:r>
            <a:endParaRPr lang="en-US" altLang="ko-KR" sz="1400" spc="110" dirty="0">
              <a:solidFill>
                <a:srgbClr val="575756"/>
              </a:solidFill>
              <a:latin typeface="+mj-ea"/>
              <a:cs typeface="Georgia"/>
            </a:endParaRPr>
          </a:p>
          <a:p>
            <a:pPr>
              <a:lnSpc>
                <a:spcPct val="200000"/>
              </a:lnSpc>
            </a:pPr>
            <a:r>
              <a:rPr lang="ko-KR" altLang="en-US" sz="1400" spc="110" dirty="0" smtClean="0">
                <a:solidFill>
                  <a:srgbClr val="575756"/>
                </a:solidFill>
                <a:latin typeface="+mj-ea"/>
                <a:cs typeface="Georgia"/>
              </a:rPr>
              <a:t>재배되며 환경을 포함한 지역경제까지 </a:t>
            </a:r>
            <a:endParaRPr lang="en-US" altLang="ko-KR" sz="1400" spc="110" dirty="0" smtClean="0">
              <a:solidFill>
                <a:srgbClr val="575756"/>
              </a:solidFill>
              <a:latin typeface="+mj-ea"/>
              <a:cs typeface="Georgia"/>
            </a:endParaRPr>
          </a:p>
          <a:p>
            <a:pPr>
              <a:lnSpc>
                <a:spcPct val="200000"/>
              </a:lnSpc>
            </a:pPr>
            <a:r>
              <a:rPr lang="ko-KR" altLang="en-US" sz="1400" spc="110" dirty="0" err="1" smtClean="0">
                <a:solidFill>
                  <a:srgbClr val="575756"/>
                </a:solidFill>
                <a:latin typeface="+mj-ea"/>
                <a:cs typeface="Georgia"/>
              </a:rPr>
              <a:t>유지및</a:t>
            </a:r>
            <a:r>
              <a:rPr lang="ko-KR" altLang="en-US" sz="1400" spc="110" dirty="0" smtClean="0">
                <a:solidFill>
                  <a:srgbClr val="575756"/>
                </a:solidFill>
                <a:latin typeface="+mj-ea"/>
                <a:cs typeface="Georgia"/>
              </a:rPr>
              <a:t> 활성화에 기여한다</a:t>
            </a:r>
            <a:r>
              <a:rPr lang="en-US" altLang="ko-KR" sz="1400" spc="110" dirty="0" smtClean="0">
                <a:solidFill>
                  <a:srgbClr val="575756"/>
                </a:solidFill>
                <a:latin typeface="+mj-ea"/>
                <a:cs typeface="Georgia"/>
              </a:rPr>
              <a:t>.</a:t>
            </a: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5625588" y="3143250"/>
            <a:ext cx="359461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1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9"/>
          <p:cNvSpPr/>
          <p:nvPr/>
        </p:nvSpPr>
        <p:spPr>
          <a:xfrm>
            <a:off x="0" y="0"/>
            <a:ext cx="485106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직사각형 17"/>
          <p:cNvSpPr/>
          <p:nvPr/>
        </p:nvSpPr>
        <p:spPr>
          <a:xfrm>
            <a:off x="171450" y="165100"/>
            <a:ext cx="9567636" cy="65550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10" y="6352568"/>
            <a:ext cx="753053" cy="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118"/>
          <p:cNvSpPr txBox="1"/>
          <p:nvPr/>
        </p:nvSpPr>
        <p:spPr>
          <a:xfrm>
            <a:off x="5143500" y="740002"/>
            <a:ext cx="459558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110" dirty="0" smtClean="0">
                <a:solidFill>
                  <a:srgbClr val="575756"/>
                </a:solidFill>
                <a:latin typeface="Georgia"/>
                <a:cs typeface="Georgia"/>
              </a:rPr>
              <a:t>MARKET UNDERSTANDING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048250" y="1225688"/>
            <a:ext cx="4778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20</a:t>
            </a: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년의 </a:t>
            </a:r>
            <a:r>
              <a:rPr lang="ko-KR" altLang="en-US" sz="1400" spc="110" dirty="0" err="1" smtClean="0">
                <a:solidFill>
                  <a:srgbClr val="575756"/>
                </a:solidFill>
                <a:latin typeface="+mn-ea"/>
                <a:cs typeface="Georgia"/>
              </a:rPr>
              <a:t>트레이딩</a:t>
            </a: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 노하우</a:t>
            </a:r>
            <a:r>
              <a:rPr lang="en-US" altLang="ko-KR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,</a:t>
            </a: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 </a:t>
            </a:r>
            <a:r>
              <a:rPr lang="ko-KR" altLang="en-US" sz="1400" spc="110" dirty="0" err="1" smtClean="0">
                <a:solidFill>
                  <a:srgbClr val="575756"/>
                </a:solidFill>
                <a:latin typeface="+mn-ea"/>
                <a:cs typeface="Georgia"/>
              </a:rPr>
              <a:t>양조자와의</a:t>
            </a: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 </a:t>
            </a:r>
            <a:r>
              <a:rPr lang="ko-KR" altLang="en-US" sz="1400" spc="110" dirty="0" err="1" smtClean="0">
                <a:solidFill>
                  <a:srgbClr val="575756"/>
                </a:solidFill>
                <a:latin typeface="+mn-ea"/>
                <a:cs typeface="Georgia"/>
              </a:rPr>
              <a:t>파트너쉽</a:t>
            </a:r>
            <a:r>
              <a:rPr lang="en-US" altLang="ko-KR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altLang="ko-KR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40</a:t>
            </a: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개국의 마케팅 경험을 통해 시장 </a:t>
            </a:r>
            <a:r>
              <a:rPr lang="ko-KR" altLang="en-US" sz="1400" spc="110" dirty="0" err="1" smtClean="0">
                <a:solidFill>
                  <a:srgbClr val="575756"/>
                </a:solidFill>
                <a:latin typeface="+mn-ea"/>
                <a:cs typeface="Georgia"/>
              </a:rPr>
              <a:t>트렌드에</a:t>
            </a:r>
            <a:endParaRPr lang="en-US" altLang="ko-KR" sz="1400" spc="110" dirty="0" smtClean="0">
              <a:solidFill>
                <a:srgbClr val="575756"/>
              </a:solidFill>
              <a:latin typeface="+mn-ea"/>
              <a:cs typeface="Georgia"/>
            </a:endParaRPr>
          </a:p>
          <a:p>
            <a:pPr>
              <a:lnSpc>
                <a:spcPct val="200000"/>
              </a:lnSpc>
            </a:pP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발맞추어 부합하는 와인을 선보인다</a:t>
            </a:r>
            <a:r>
              <a:rPr lang="en-US" altLang="ko-KR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.</a:t>
            </a: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0" y="2914193"/>
            <a:ext cx="485106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spc="340" dirty="0" smtClean="0">
                <a:solidFill>
                  <a:srgbClr val="FFFFFF"/>
                </a:solidFill>
                <a:latin typeface="Georgia"/>
                <a:cs typeface="Georgia"/>
              </a:rPr>
              <a:t>TRENDY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17" name="object 118"/>
          <p:cNvSpPr txBox="1"/>
          <p:nvPr/>
        </p:nvSpPr>
        <p:spPr>
          <a:xfrm>
            <a:off x="5130288" y="3845152"/>
            <a:ext cx="459558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110" dirty="0" smtClean="0">
                <a:solidFill>
                  <a:srgbClr val="575756"/>
                </a:solidFill>
                <a:latin typeface="Georgia"/>
                <a:cs typeface="Georgia"/>
              </a:rPr>
              <a:t>LEADER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38725" y="4407038"/>
            <a:ext cx="47787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현재 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50%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의 와인을 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40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개 국가 수출하고 있다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1400" spc="110" dirty="0" err="1">
                <a:solidFill>
                  <a:srgbClr val="575756"/>
                </a:solidFill>
                <a:latin typeface="+mn-ea"/>
                <a:cs typeface="Georgia"/>
              </a:rPr>
              <a:t>미슐렝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 레스토랑 </a:t>
            </a:r>
            <a:r>
              <a:rPr lang="ko-KR" altLang="en-US" sz="1400" spc="110" dirty="0" err="1" smtClean="0">
                <a:solidFill>
                  <a:srgbClr val="575756"/>
                </a:solidFill>
                <a:latin typeface="+mn-ea"/>
                <a:cs typeface="Georgia"/>
              </a:rPr>
              <a:t>쉐프</a:t>
            </a: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 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(M </a:t>
            </a:r>
            <a:r>
              <a:rPr lang="en-US" altLang="ko-KR" sz="1400" spc="110" dirty="0" err="1">
                <a:solidFill>
                  <a:srgbClr val="575756"/>
                </a:solidFill>
                <a:latin typeface="+mn-ea"/>
                <a:cs typeface="Georgia"/>
              </a:rPr>
              <a:t>Guerad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***, </a:t>
            </a:r>
            <a:r>
              <a:rPr lang="en-US" altLang="ko-KR" sz="1400" spc="110" dirty="0" err="1">
                <a:solidFill>
                  <a:srgbClr val="575756"/>
                </a:solidFill>
                <a:latin typeface="+mn-ea"/>
                <a:cs typeface="Georgia"/>
              </a:rPr>
              <a:t>V.Durand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* 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등</a:t>
            </a:r>
            <a:r>
              <a:rPr lang="en-US" altLang="ko-KR" sz="1400" spc="110" dirty="0">
                <a:solidFill>
                  <a:srgbClr val="575756"/>
                </a:solidFill>
                <a:latin typeface="+mn-ea"/>
                <a:cs typeface="Georgia"/>
              </a:rPr>
              <a:t>)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에서 애용되고 있으며 </a:t>
            </a: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세계 유명 와인평론가들에게 </a:t>
            </a:r>
            <a:r>
              <a:rPr lang="ko-KR" altLang="en-US" sz="1400" spc="110" dirty="0">
                <a:solidFill>
                  <a:srgbClr val="575756"/>
                </a:solidFill>
                <a:latin typeface="+mn-ea"/>
                <a:cs typeface="Georgia"/>
              </a:rPr>
              <a:t>높은 점수를 </a:t>
            </a:r>
            <a:r>
              <a:rPr lang="ko-KR" altLang="en-US" sz="1400" spc="110" dirty="0" smtClean="0">
                <a:solidFill>
                  <a:srgbClr val="575756"/>
                </a:solidFill>
                <a:latin typeface="+mn-ea"/>
                <a:cs typeface="Georgia"/>
              </a:rPr>
              <a:t>받고 있다</a:t>
            </a:r>
            <a:endParaRPr lang="en-US" altLang="ko-KR" sz="1400" spc="110" dirty="0">
              <a:solidFill>
                <a:srgbClr val="575756"/>
              </a:solidFill>
              <a:latin typeface="+mn-ea"/>
              <a:cs typeface="Georgia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5625588" y="3143250"/>
            <a:ext cx="359461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5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1"/>
            <a:ext cx="4851062" cy="6860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직사각형 17"/>
          <p:cNvSpPr/>
          <p:nvPr/>
        </p:nvSpPr>
        <p:spPr>
          <a:xfrm>
            <a:off x="171450" y="165100"/>
            <a:ext cx="9567636" cy="65550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10" y="6352568"/>
            <a:ext cx="753053" cy="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5"/>
          <p:cNvSpPr txBox="1"/>
          <p:nvPr/>
        </p:nvSpPr>
        <p:spPr>
          <a:xfrm>
            <a:off x="0" y="3253844"/>
            <a:ext cx="48510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678939" algn="l"/>
              </a:tabLst>
            </a:pPr>
            <a:r>
              <a:rPr lang="en-US" sz="2000" spc="290" dirty="0" smtClean="0">
                <a:solidFill>
                  <a:srgbClr val="FFFFFF"/>
                </a:solidFill>
                <a:latin typeface="Georgia"/>
                <a:cs typeface="Georgia"/>
              </a:rPr>
              <a:t>CREATIVES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6370" y="276914"/>
            <a:ext cx="3872645" cy="641201"/>
            <a:chOff x="9119578" y="706170"/>
            <a:chExt cx="4456430" cy="737859"/>
          </a:xfrm>
        </p:grpSpPr>
        <p:sp>
          <p:nvSpPr>
            <p:cNvPr id="13" name="object 7"/>
            <p:cNvSpPr txBox="1"/>
            <p:nvPr/>
          </p:nvSpPr>
          <p:spPr>
            <a:xfrm>
              <a:off x="9119578" y="706170"/>
              <a:ext cx="4456430" cy="7378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2000" spc="455" dirty="0">
                  <a:solidFill>
                    <a:srgbClr val="575756"/>
                  </a:solidFill>
                  <a:latin typeface="Trebuchet MS"/>
                  <a:cs typeface="Trebuchet MS"/>
                </a:rPr>
                <a:t>THE</a:t>
              </a:r>
              <a:r>
                <a:rPr sz="2000" spc="60" dirty="0">
                  <a:solidFill>
                    <a:srgbClr val="575756"/>
                  </a:solidFill>
                  <a:latin typeface="Trebuchet MS"/>
                  <a:cs typeface="Trebuchet MS"/>
                </a:rPr>
                <a:t> </a:t>
              </a:r>
              <a:r>
                <a:rPr sz="2000" spc="430" dirty="0">
                  <a:solidFill>
                    <a:srgbClr val="575756"/>
                  </a:solidFill>
                  <a:latin typeface="Trebuchet MS"/>
                  <a:cs typeface="Trebuchet MS"/>
                </a:rPr>
                <a:t>CREATIVES</a:t>
              </a:r>
              <a:endParaRPr sz="2000" dirty="0">
                <a:latin typeface="Trebuchet MS"/>
                <a:cs typeface="Trebuchet MS"/>
              </a:endParaRPr>
            </a:p>
            <a:p>
              <a:pPr algn="ctr">
                <a:lnSpc>
                  <a:spcPct val="100000"/>
                </a:lnSpc>
                <a:spcBef>
                  <a:spcPts val="1280"/>
                </a:spcBef>
                <a:tabLst>
                  <a:tab pos="2139950" algn="l"/>
                </a:tabLst>
              </a:pPr>
              <a:r>
                <a:rPr sz="1000" spc="114" dirty="0">
                  <a:solidFill>
                    <a:srgbClr val="575756"/>
                  </a:solidFill>
                  <a:latin typeface="Georgia"/>
                  <a:cs typeface="Georgia"/>
                </a:rPr>
                <a:t>CLASSIC</a:t>
              </a:r>
              <a:r>
                <a:rPr sz="1000" spc="125" dirty="0">
                  <a:solidFill>
                    <a:srgbClr val="575756"/>
                  </a:solidFill>
                  <a:latin typeface="Georgia"/>
                  <a:cs typeface="Georgia"/>
                </a:rPr>
                <a:t> </a:t>
              </a:r>
              <a:r>
                <a:rPr sz="1000" spc="90" dirty="0" smtClean="0">
                  <a:solidFill>
                    <a:srgbClr val="575756"/>
                  </a:solidFill>
                  <a:latin typeface="Georgia"/>
                  <a:cs typeface="Georgia"/>
                </a:rPr>
                <a:t>APPELATIO</a:t>
              </a:r>
              <a:r>
                <a:rPr lang="en-US" sz="1000" spc="90" dirty="0" smtClean="0">
                  <a:solidFill>
                    <a:srgbClr val="575756"/>
                  </a:solidFill>
                  <a:latin typeface="Georgia"/>
                  <a:cs typeface="Georgia"/>
                </a:rPr>
                <a:t>N</a:t>
              </a:r>
              <a:r>
                <a:rPr sz="1000" spc="85" dirty="0" smtClean="0">
                  <a:solidFill>
                    <a:srgbClr val="575756"/>
                  </a:solidFill>
                  <a:latin typeface="Georgia"/>
                  <a:cs typeface="Georgia"/>
                </a:rPr>
                <a:t>S </a:t>
              </a:r>
              <a:r>
                <a:rPr sz="1000" spc="75" dirty="0">
                  <a:solidFill>
                    <a:srgbClr val="575756"/>
                  </a:solidFill>
                  <a:latin typeface="Georgia"/>
                  <a:cs typeface="Georgia"/>
                </a:rPr>
                <a:t>WITH </a:t>
              </a:r>
              <a:r>
                <a:rPr sz="1000" spc="50" dirty="0">
                  <a:solidFill>
                    <a:srgbClr val="575756"/>
                  </a:solidFill>
                  <a:latin typeface="Georgia"/>
                  <a:cs typeface="Georgia"/>
                </a:rPr>
                <a:t>A </a:t>
              </a:r>
              <a:r>
                <a:rPr sz="1000" spc="90" dirty="0">
                  <a:solidFill>
                    <a:srgbClr val="575756"/>
                  </a:solidFill>
                  <a:latin typeface="Georgia"/>
                  <a:cs typeface="Georgia"/>
                </a:rPr>
                <a:t>FRESH</a:t>
              </a:r>
              <a:r>
                <a:rPr sz="1000" spc="195" dirty="0">
                  <a:solidFill>
                    <a:srgbClr val="575756"/>
                  </a:solidFill>
                  <a:latin typeface="Georgia"/>
                  <a:cs typeface="Georgia"/>
                </a:rPr>
                <a:t> </a:t>
              </a:r>
              <a:r>
                <a:rPr sz="1000" spc="110" dirty="0">
                  <a:solidFill>
                    <a:srgbClr val="575756"/>
                  </a:solidFill>
                  <a:latin typeface="Georgia"/>
                  <a:cs typeface="Georgia"/>
                </a:rPr>
                <a:t>TWIST</a:t>
              </a:r>
              <a:endParaRPr sz="1000" dirty="0">
                <a:latin typeface="Georgia"/>
                <a:cs typeface="Georgia"/>
              </a:endParaRPr>
            </a:p>
          </p:txBody>
        </p:sp>
        <p:sp>
          <p:nvSpPr>
            <p:cNvPr id="14" name="object 12"/>
            <p:cNvSpPr/>
            <p:nvPr/>
          </p:nvSpPr>
          <p:spPr>
            <a:xfrm>
              <a:off x="10702797" y="1122108"/>
              <a:ext cx="1274445" cy="0"/>
            </a:xfrm>
            <a:custGeom>
              <a:avLst/>
              <a:gdLst/>
              <a:ahLst/>
              <a:cxnLst/>
              <a:rect l="l" t="t" r="r" b="b"/>
              <a:pathLst>
                <a:path w="1274445">
                  <a:moveTo>
                    <a:pt x="0" y="0"/>
                  </a:moveTo>
                  <a:lnTo>
                    <a:pt x="1274394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3" descr="C:\Users\admin\Dropbox\내 PC (이공화)\Desktop\그림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37" y="1051296"/>
            <a:ext cx="1818598" cy="561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70744" y="0"/>
            <a:ext cx="1383166" cy="6858000"/>
            <a:chOff x="3170744" y="-81643"/>
            <a:chExt cx="1383166" cy="6939643"/>
          </a:xfrm>
        </p:grpSpPr>
        <p:pic>
          <p:nvPicPr>
            <p:cNvPr id="1031" name="Picture 7" descr="C:\Users\admin\Dropbox\내 PC (이공화)\Desktop\wine-and-food-pairing-char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96260" b="27143"/>
            <a:stretch/>
          </p:blipFill>
          <p:spPr bwMode="auto">
            <a:xfrm>
              <a:off x="3170744" y="-81643"/>
              <a:ext cx="514350" cy="693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C:\Users\admin\Dropbox\내 PC (이공화)\Desktop\wine-and-food-pairing-char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" t="1" r="96260" b="27143"/>
            <a:stretch/>
          </p:blipFill>
          <p:spPr bwMode="auto">
            <a:xfrm>
              <a:off x="3679988" y="-81643"/>
              <a:ext cx="427544" cy="693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admin\Dropbox\내 PC (이공화)\Desktop\wine-and-food-pairing-char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" t="1" r="96260" b="27143"/>
            <a:stretch/>
          </p:blipFill>
          <p:spPr bwMode="auto">
            <a:xfrm>
              <a:off x="4106235" y="-81643"/>
              <a:ext cx="447675" cy="693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bject 4"/>
          <p:cNvSpPr/>
          <p:nvPr/>
        </p:nvSpPr>
        <p:spPr>
          <a:xfrm>
            <a:off x="3579435" y="457454"/>
            <a:ext cx="628650" cy="663643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직사각형 17"/>
          <p:cNvSpPr/>
          <p:nvPr/>
        </p:nvSpPr>
        <p:spPr>
          <a:xfrm>
            <a:off x="171450" y="165100"/>
            <a:ext cx="9567636" cy="65550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10" y="6352568"/>
            <a:ext cx="753053" cy="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ropbox\내 PC (이공화)\Desktop\그림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73" y="993722"/>
            <a:ext cx="1818598" cy="561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object 20"/>
          <p:cNvGrpSpPr/>
          <p:nvPr/>
        </p:nvGrpSpPr>
        <p:grpSpPr>
          <a:xfrm>
            <a:off x="375363" y="307350"/>
            <a:ext cx="2902434" cy="523489"/>
            <a:chOff x="313943" y="457200"/>
            <a:chExt cx="2357450" cy="425195"/>
          </a:xfrm>
        </p:grpSpPr>
        <p:sp>
          <p:nvSpPr>
            <p:cNvPr id="21" name="object 21"/>
            <p:cNvSpPr/>
            <p:nvPr/>
          </p:nvSpPr>
          <p:spPr>
            <a:xfrm>
              <a:off x="755903" y="457200"/>
              <a:ext cx="1491614" cy="2438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3943" y="699516"/>
              <a:ext cx="1440561" cy="1828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58365" y="699516"/>
              <a:ext cx="246887" cy="1828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21433" y="699516"/>
              <a:ext cx="849960" cy="1828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4" name="직선 연결선 13"/>
          <p:cNvCxnSpPr/>
          <p:nvPr/>
        </p:nvCxnSpPr>
        <p:spPr>
          <a:xfrm>
            <a:off x="5625588" y="857250"/>
            <a:ext cx="428041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5588" y="390989"/>
            <a:ext cx="4356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>
                <a:latin typeface="Century Gothic" pitchFamily="34" charset="0"/>
              </a:rPr>
              <a:t>페흐</a:t>
            </a:r>
            <a:r>
              <a:rPr lang="ko-KR" altLang="en-US" sz="1600" dirty="0" smtClean="0">
                <a:latin typeface="Century Gothic" pitchFamily="34" charset="0"/>
              </a:rPr>
              <a:t> </a:t>
            </a:r>
            <a:r>
              <a:rPr lang="ko-KR" altLang="en-US" sz="1600" dirty="0" err="1" smtClean="0">
                <a:latin typeface="Century Gothic" pitchFamily="34" charset="0"/>
              </a:rPr>
              <a:t>드</a:t>
            </a:r>
            <a:r>
              <a:rPr lang="ko-KR" altLang="en-US" sz="1600" dirty="0" smtClean="0">
                <a:latin typeface="Century Gothic" pitchFamily="34" charset="0"/>
              </a:rPr>
              <a:t> </a:t>
            </a:r>
            <a:r>
              <a:rPr lang="ko-KR" altLang="en-US" sz="1600" dirty="0" err="1" smtClean="0">
                <a:latin typeface="Century Gothic" pitchFamily="34" charset="0"/>
              </a:rPr>
              <a:t>수아프</a:t>
            </a:r>
            <a:r>
              <a:rPr lang="ko-KR" altLang="en-US" sz="1600" dirty="0" smtClean="0">
                <a:latin typeface="Century Gothic" pitchFamily="34" charset="0"/>
              </a:rPr>
              <a:t> </a:t>
            </a:r>
            <a:r>
              <a:rPr lang="en-US" altLang="ko-KR" sz="1600" dirty="0" smtClean="0">
                <a:latin typeface="Century Gothic" pitchFamily="34" charset="0"/>
              </a:rPr>
              <a:t>2020</a:t>
            </a:r>
            <a:endParaRPr lang="fr-FR" altLang="ko-KR" sz="1600" dirty="0"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98071" y="993970"/>
            <a:ext cx="8868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지 역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시음온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도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Color</a:t>
            </a: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58271" y="1000538"/>
            <a:ext cx="50646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000"/>
              </a:lnSpc>
            </a:pPr>
            <a:r>
              <a:rPr lang="fr-FR" altLang="ko-KR" sz="1200" dirty="0">
                <a:latin typeface="Century Gothic" pitchFamily="34" charset="0"/>
              </a:rPr>
              <a:t>France/  </a:t>
            </a:r>
            <a:r>
              <a:rPr lang="fr-FR" altLang="ko-KR" sz="1200" dirty="0" smtClean="0">
                <a:latin typeface="Century Gothic" pitchFamily="34" charset="0"/>
              </a:rPr>
              <a:t>South West / Marcillac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100% </a:t>
            </a:r>
            <a:r>
              <a:rPr lang="en-US" altLang="ko-KR" sz="1200" dirty="0" err="1" smtClean="0">
                <a:latin typeface="Century Gothic" pitchFamily="34" charset="0"/>
              </a:rPr>
              <a:t>Mansois</a:t>
            </a:r>
            <a:r>
              <a:rPr lang="en-US" altLang="ko-KR" sz="1200" dirty="0" smtClean="0">
                <a:latin typeface="Century Gothic" pitchFamily="34" charset="0"/>
              </a:rPr>
              <a:t> (</a:t>
            </a:r>
            <a:r>
              <a:rPr lang="ko-KR" altLang="en-US" sz="1200" dirty="0" err="1" smtClean="0">
                <a:latin typeface="Century Gothic" pitchFamily="34" charset="0"/>
              </a:rPr>
              <a:t>망수아</a:t>
            </a:r>
            <a:r>
              <a:rPr lang="en-US" altLang="ko-KR" sz="1200" dirty="0" smtClean="0">
                <a:latin typeface="Century Gothic" pitchFamily="34" charset="0"/>
              </a:rPr>
              <a:t>)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토착품종 </a:t>
            </a:r>
            <a:r>
              <a:rPr lang="en-US" altLang="ko-KR" sz="1200" dirty="0" smtClean="0">
                <a:latin typeface="Century Gothic" pitchFamily="34" charset="0"/>
              </a:rPr>
              <a:t>‘</a:t>
            </a:r>
            <a:r>
              <a:rPr lang="en-US" altLang="ko-KR" sz="1200" dirty="0" err="1" smtClean="0">
                <a:latin typeface="Century Gothic" pitchFamily="34" charset="0"/>
              </a:rPr>
              <a:t>Mansois</a:t>
            </a:r>
            <a:r>
              <a:rPr lang="en-US" altLang="ko-KR" sz="1200" dirty="0" smtClean="0">
                <a:latin typeface="Century Gothic" pitchFamily="34" charset="0"/>
              </a:rPr>
              <a:t>’</a:t>
            </a:r>
            <a:r>
              <a:rPr lang="ko-KR" altLang="en-US" sz="1200" dirty="0" smtClean="0">
                <a:latin typeface="Century Gothic" pitchFamily="34" charset="0"/>
              </a:rPr>
              <a:t>는</a:t>
            </a:r>
            <a:r>
              <a:rPr lang="en-US" altLang="ko-KR" sz="1200" dirty="0">
                <a:latin typeface="Century Gothic" pitchFamily="34" charset="0"/>
              </a:rPr>
              <a:t> </a:t>
            </a:r>
            <a:r>
              <a:rPr lang="en-US" altLang="ko-KR" sz="1200" dirty="0" smtClean="0">
                <a:latin typeface="Century Gothic" pitchFamily="34" charset="0"/>
              </a:rPr>
              <a:t>‘</a:t>
            </a:r>
            <a:r>
              <a:rPr lang="en-US" altLang="ko-KR" sz="1200" dirty="0" err="1" smtClean="0">
                <a:latin typeface="Century Gothic" pitchFamily="34" charset="0"/>
              </a:rPr>
              <a:t>Fer</a:t>
            </a:r>
            <a:r>
              <a:rPr lang="en-US" altLang="ko-KR" sz="1200" dirty="0" smtClean="0">
                <a:latin typeface="Century Gothic" pitchFamily="34" charset="0"/>
              </a:rPr>
              <a:t>’</a:t>
            </a:r>
            <a:r>
              <a:rPr lang="ko-KR" altLang="en-US" sz="1200" dirty="0" smtClean="0">
                <a:latin typeface="Century Gothic" pitchFamily="34" charset="0"/>
              </a:rPr>
              <a:t>이라는 이름을 가지고 있다</a:t>
            </a:r>
            <a:r>
              <a:rPr lang="en-US" altLang="ko-KR" sz="1200" dirty="0" smtClean="0">
                <a:latin typeface="Century Gothic" pitchFamily="34" charset="0"/>
              </a:rPr>
              <a:t>.</a:t>
            </a:r>
          </a:p>
          <a:p>
            <a:pPr latinLnBrk="0">
              <a:lnSpc>
                <a:spcPts val="2000"/>
              </a:lnSpc>
            </a:pPr>
            <a:r>
              <a:rPr lang="en-US" altLang="ko-KR" sz="1200" dirty="0" err="1" smtClean="0">
                <a:latin typeface="Century Gothic" pitchFamily="34" charset="0"/>
              </a:rPr>
              <a:t>Marcillac</a:t>
            </a:r>
            <a:r>
              <a:rPr lang="en-US" altLang="ko-KR" sz="1200" dirty="0" smtClean="0">
                <a:latin typeface="Century Gothic" pitchFamily="34" charset="0"/>
              </a:rPr>
              <a:t>  (</a:t>
            </a:r>
            <a:r>
              <a:rPr lang="ko-KR" altLang="en-US" sz="1200" dirty="0" err="1" smtClean="0">
                <a:latin typeface="Century Gothic" pitchFamily="34" charset="0"/>
              </a:rPr>
              <a:t>마르실락</a:t>
            </a:r>
            <a:r>
              <a:rPr lang="en-US" altLang="ko-KR" sz="1200" dirty="0" smtClean="0">
                <a:latin typeface="Century Gothic" pitchFamily="34" charset="0"/>
              </a:rPr>
              <a:t>)</a:t>
            </a:r>
            <a:r>
              <a:rPr lang="ko-KR" altLang="en-US" sz="1200" dirty="0" smtClean="0">
                <a:latin typeface="Century Gothic" pitchFamily="34" charset="0"/>
              </a:rPr>
              <a:t>지역에 </a:t>
            </a:r>
            <a:r>
              <a:rPr lang="en-US" altLang="ko-KR" sz="1200" dirty="0" smtClean="0">
                <a:latin typeface="Century Gothic" pitchFamily="34" charset="0"/>
              </a:rPr>
              <a:t>200 </a:t>
            </a:r>
            <a:r>
              <a:rPr lang="ko-KR" altLang="en-US" sz="1200" dirty="0" smtClean="0">
                <a:latin typeface="Century Gothic" pitchFamily="34" charset="0"/>
              </a:rPr>
              <a:t>헥타르 규모의 </a:t>
            </a:r>
            <a:r>
              <a:rPr lang="en-US" altLang="ko-KR" sz="1200" dirty="0" err="1" smtClean="0">
                <a:latin typeface="Century Gothic" pitchFamily="34" charset="0"/>
              </a:rPr>
              <a:t>Mansois</a:t>
            </a:r>
            <a:r>
              <a:rPr lang="ko-KR" altLang="en-US" sz="1200" dirty="0" smtClean="0">
                <a:latin typeface="Century Gothic" pitchFamily="34" charset="0"/>
              </a:rPr>
              <a:t>가 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재배되고 </a:t>
            </a:r>
            <a:r>
              <a:rPr lang="ko-KR" altLang="en-US" sz="1200" dirty="0" err="1" smtClean="0">
                <a:latin typeface="Century Gothic" pitchFamily="34" charset="0"/>
              </a:rPr>
              <a:t>산화철</a:t>
            </a:r>
            <a:r>
              <a:rPr lang="ko-KR" altLang="en-US" sz="1200" dirty="0" smtClean="0">
                <a:latin typeface="Century Gothic" pitchFamily="34" charset="0"/>
              </a:rPr>
              <a:t> 성분을 포함하고 있는 붉은빛 토양으로 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이루어져 있다</a:t>
            </a:r>
            <a:r>
              <a:rPr lang="en-US" altLang="ko-KR" sz="1200" dirty="0" smtClean="0">
                <a:latin typeface="Century Gothic" pitchFamily="34" charset="0"/>
              </a:rPr>
              <a:t>. </a:t>
            </a:r>
            <a:r>
              <a:rPr lang="ko-KR" altLang="en-US" sz="1200" dirty="0" smtClean="0">
                <a:latin typeface="Century Gothic" pitchFamily="34" charset="0"/>
              </a:rPr>
              <a:t>포도밭은 가파른 지형에</a:t>
            </a:r>
            <a:r>
              <a:rPr lang="en-US" altLang="ko-KR" sz="1200" dirty="0">
                <a:latin typeface="Century Gothic" pitchFamily="34" charset="0"/>
              </a:rPr>
              <a:t> </a:t>
            </a:r>
            <a:r>
              <a:rPr lang="ko-KR" altLang="en-US" sz="1200" dirty="0" smtClean="0">
                <a:latin typeface="Century Gothic" pitchFamily="34" charset="0"/>
              </a:rPr>
              <a:t>위치하여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기계수확이 제한되어 모두 </a:t>
            </a:r>
            <a:r>
              <a:rPr lang="ko-KR" altLang="en-US" sz="1200" dirty="0" err="1" smtClean="0">
                <a:latin typeface="Century Gothic" pitchFamily="34" charset="0"/>
              </a:rPr>
              <a:t>손수확으로</a:t>
            </a:r>
            <a:r>
              <a:rPr lang="ko-KR" altLang="en-US" sz="1200" dirty="0" smtClean="0">
                <a:latin typeface="Century Gothic" pitchFamily="34" charset="0"/>
              </a:rPr>
              <a:t> 이루어 진다</a:t>
            </a:r>
            <a:r>
              <a:rPr lang="en-US" altLang="ko-KR" sz="1200" dirty="0" smtClean="0">
                <a:latin typeface="Century Gothic" pitchFamily="34" charset="0"/>
              </a:rPr>
              <a:t>.</a:t>
            </a: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10</a:t>
            </a:r>
            <a:r>
              <a:rPr lang="ko-KR" altLang="en-US" sz="1200" dirty="0" smtClean="0">
                <a:latin typeface="Century Gothic" pitchFamily="34" charset="0"/>
              </a:rPr>
              <a:t>월 </a:t>
            </a:r>
            <a:r>
              <a:rPr lang="en-US" altLang="ko-KR" sz="1200" dirty="0" smtClean="0">
                <a:latin typeface="Century Gothic" pitchFamily="34" charset="0"/>
              </a:rPr>
              <a:t>10</a:t>
            </a:r>
            <a:r>
              <a:rPr lang="ko-KR" altLang="en-US" sz="1200" dirty="0" smtClean="0">
                <a:latin typeface="Century Gothic" pitchFamily="34" charset="0"/>
              </a:rPr>
              <a:t>일</a:t>
            </a:r>
            <a:r>
              <a:rPr lang="en-US" altLang="ko-KR" sz="1200" dirty="0">
                <a:latin typeface="Century Gothic" pitchFamily="34" charset="0"/>
              </a:rPr>
              <a:t> </a:t>
            </a:r>
            <a:r>
              <a:rPr lang="ko-KR" altLang="en-US" sz="1200" dirty="0" smtClean="0">
                <a:latin typeface="Century Gothic" pitchFamily="34" charset="0"/>
              </a:rPr>
              <a:t>즈음 늦은 시기에 수확하며 </a:t>
            </a:r>
            <a:r>
              <a:rPr lang="en-US" altLang="ko-KR" sz="1200" dirty="0" smtClean="0">
                <a:latin typeface="Century Gothic" pitchFamily="34" charset="0"/>
              </a:rPr>
              <a:t>23</a:t>
            </a:r>
            <a:r>
              <a:rPr lang="ko-KR" altLang="en-US" sz="1200" dirty="0" smtClean="0">
                <a:latin typeface="Century Gothic" pitchFamily="34" charset="0"/>
              </a:rPr>
              <a:t>도에서 발효하고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12</a:t>
            </a:r>
            <a:r>
              <a:rPr lang="ko-KR" altLang="en-US" sz="1200" dirty="0" smtClean="0">
                <a:latin typeface="Century Gothic" pitchFamily="34" charset="0"/>
              </a:rPr>
              <a:t>일</a:t>
            </a:r>
            <a:r>
              <a:rPr lang="en-US" altLang="ko-KR" sz="1200" dirty="0" smtClean="0">
                <a:latin typeface="Century Gothic" pitchFamily="34" charset="0"/>
              </a:rPr>
              <a:t>-18</a:t>
            </a:r>
            <a:r>
              <a:rPr lang="ko-KR" altLang="en-US" sz="1200" dirty="0" smtClean="0">
                <a:latin typeface="Century Gothic" pitchFamily="34" charset="0"/>
              </a:rPr>
              <a:t>일간 </a:t>
            </a:r>
            <a:r>
              <a:rPr lang="ko-KR" altLang="en-US" sz="1200" dirty="0" err="1" smtClean="0">
                <a:latin typeface="Century Gothic" pitchFamily="34" charset="0"/>
              </a:rPr>
              <a:t>침용기간을</a:t>
            </a:r>
            <a:r>
              <a:rPr lang="ko-KR" altLang="en-US" sz="1200" dirty="0" smtClean="0">
                <a:latin typeface="Century Gothic" pitchFamily="34" charset="0"/>
              </a:rPr>
              <a:t> 가진다</a:t>
            </a:r>
            <a:r>
              <a:rPr lang="en-US" altLang="ko-KR" sz="1200" dirty="0" smtClean="0">
                <a:latin typeface="Century Gothic" pitchFamily="34" charset="0"/>
              </a:rPr>
              <a:t>. </a:t>
            </a:r>
            <a:r>
              <a:rPr lang="ko-KR" altLang="en-US" sz="1200" dirty="0" err="1" smtClean="0">
                <a:latin typeface="Century Gothic" pitchFamily="34" charset="0"/>
              </a:rPr>
              <a:t>병입이</a:t>
            </a:r>
            <a:r>
              <a:rPr lang="ko-KR" altLang="en-US" sz="1200" dirty="0" smtClean="0">
                <a:latin typeface="Century Gothic" pitchFamily="34" charset="0"/>
              </a:rPr>
              <a:t> 후 </a:t>
            </a:r>
            <a:r>
              <a:rPr lang="en-US" altLang="ko-KR" sz="1200" dirty="0" smtClean="0">
                <a:latin typeface="Century Gothic" pitchFamily="34" charset="0"/>
              </a:rPr>
              <a:t>10</a:t>
            </a:r>
            <a:r>
              <a:rPr lang="ko-KR" altLang="en-US" sz="1200" dirty="0" smtClean="0">
                <a:latin typeface="Century Gothic" pitchFamily="34" charset="0"/>
              </a:rPr>
              <a:t>개월의 안정화 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및 숙성 이후 출시 된다</a:t>
            </a:r>
            <a:r>
              <a:rPr lang="en-US" altLang="ko-KR" sz="1200" dirty="0" smtClean="0">
                <a:latin typeface="Century Gothic" pitchFamily="34" charset="0"/>
              </a:rPr>
              <a:t>.</a:t>
            </a: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ko-KR" sz="1200" dirty="0">
                <a:latin typeface="Century Gothic" pitchFamily="34" charset="0"/>
              </a:rPr>
              <a:t>15℃</a:t>
            </a:r>
          </a:p>
          <a:p>
            <a:pPr>
              <a:lnSpc>
                <a:spcPts val="2000"/>
              </a:lnSpc>
            </a:pPr>
            <a:endParaRPr lang="en-US" altLang="ko-KR" sz="1200" dirty="0" smtClean="0">
              <a:latin typeface="+mn-ea"/>
            </a:endParaRPr>
          </a:p>
          <a:p>
            <a:pPr>
              <a:lnSpc>
                <a:spcPts val="2000"/>
              </a:lnSpc>
            </a:pPr>
            <a:r>
              <a:rPr lang="ko-KR" altLang="en-US" sz="1200" dirty="0" err="1" smtClean="0">
                <a:latin typeface="+mn-ea"/>
              </a:rPr>
              <a:t>다크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 err="1" smtClean="0">
                <a:latin typeface="+mn-ea"/>
              </a:rPr>
              <a:t>퍼플</a:t>
            </a:r>
            <a:r>
              <a:rPr lang="ko-KR" altLang="en-US" sz="1200" dirty="0" smtClean="0">
                <a:latin typeface="+mn-ea"/>
              </a:rPr>
              <a:t> 컬러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ts val="2000"/>
              </a:lnSpc>
            </a:pP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검붉은 과실과 바이올렛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감초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작약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후추의 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다채로운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아로마가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복합적으로 표현된다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 </a:t>
            </a:r>
          </a:p>
          <a:p>
            <a:pPr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입안을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가득메우는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구조감이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뛰어나며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가금류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송아지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꾸스꾸스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소시지 등과 좋은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페어링을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보인다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pic>
        <p:nvPicPr>
          <p:cNvPr id="1030" name="Picture 6" descr="C:\Users\admin\Dropbox\내 PC (이공화)\Desktop\wine-and-food-pairing-chart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8" t="14000" r="19201" b="71600"/>
          <a:stretch/>
        </p:blipFill>
        <p:spPr bwMode="auto">
          <a:xfrm>
            <a:off x="3277797" y="1552575"/>
            <a:ext cx="1179903" cy="116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admin\Dropbox\내 PC (이공화)\Desktop\wine-and-food-pairing-ch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9" t="14000" r="10758" b="71600"/>
          <a:stretch/>
        </p:blipFill>
        <p:spPr bwMode="auto">
          <a:xfrm>
            <a:off x="3277797" y="3209525"/>
            <a:ext cx="1179903" cy="13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ropbox\내 PC (이공화)\Desktop\wine-and-food-pairing-ch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4000" r="81209" b="71200"/>
          <a:stretch/>
        </p:blipFill>
        <p:spPr bwMode="auto">
          <a:xfrm>
            <a:off x="3385760" y="5112843"/>
            <a:ext cx="1016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10" y="6352568"/>
            <a:ext cx="753053" cy="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5"/>
          <p:cNvSpPr txBox="1"/>
          <p:nvPr/>
        </p:nvSpPr>
        <p:spPr>
          <a:xfrm>
            <a:off x="291931" y="2914193"/>
            <a:ext cx="4267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spc="340" dirty="0" smtClean="0">
                <a:solidFill>
                  <a:srgbClr val="FFFFFF"/>
                </a:solidFill>
                <a:latin typeface="Georgia"/>
                <a:cs typeface="Georgia"/>
              </a:rPr>
              <a:t>INDIGENOUS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386370" y="276914"/>
            <a:ext cx="3872645" cy="641201"/>
            <a:chOff x="9119578" y="706170"/>
            <a:chExt cx="4456430" cy="737859"/>
          </a:xfrm>
        </p:grpSpPr>
        <p:sp>
          <p:nvSpPr>
            <p:cNvPr id="30" name="object 7"/>
            <p:cNvSpPr txBox="1"/>
            <p:nvPr/>
          </p:nvSpPr>
          <p:spPr>
            <a:xfrm>
              <a:off x="9119578" y="706170"/>
              <a:ext cx="4456430" cy="7378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2000" spc="455" dirty="0">
                  <a:solidFill>
                    <a:srgbClr val="575756"/>
                  </a:solidFill>
                  <a:latin typeface="Trebuchet MS"/>
                  <a:cs typeface="Trebuchet MS"/>
                </a:rPr>
                <a:t>THE</a:t>
              </a:r>
              <a:r>
                <a:rPr sz="2000" spc="60" dirty="0">
                  <a:solidFill>
                    <a:srgbClr val="575756"/>
                  </a:solidFill>
                  <a:latin typeface="Trebuchet MS"/>
                  <a:cs typeface="Trebuchet MS"/>
                </a:rPr>
                <a:t> </a:t>
              </a:r>
              <a:r>
                <a:rPr sz="2000" spc="430" dirty="0" smtClean="0">
                  <a:solidFill>
                    <a:srgbClr val="575756"/>
                  </a:solidFill>
                  <a:latin typeface="Trebuchet MS"/>
                  <a:cs typeface="Trebuchet MS"/>
                </a:rPr>
                <a:t>C</a:t>
              </a:r>
              <a:r>
                <a:rPr lang="en-US" sz="2000" spc="430" dirty="0" smtClean="0">
                  <a:solidFill>
                    <a:srgbClr val="575756"/>
                  </a:solidFill>
                  <a:latin typeface="Trebuchet MS"/>
                  <a:cs typeface="Trebuchet MS"/>
                </a:rPr>
                <a:t>ONSERVATOIRE</a:t>
              </a:r>
              <a:endParaRPr sz="2000" dirty="0">
                <a:latin typeface="Trebuchet MS"/>
                <a:cs typeface="Trebuchet MS"/>
              </a:endParaRPr>
            </a:p>
            <a:p>
              <a:pPr algn="ctr">
                <a:lnSpc>
                  <a:spcPct val="100000"/>
                </a:lnSpc>
                <a:spcBef>
                  <a:spcPts val="1280"/>
                </a:spcBef>
                <a:tabLst>
                  <a:tab pos="2139950" algn="l"/>
                </a:tabLst>
              </a:pPr>
              <a:r>
                <a:rPr lang="en-US" sz="1000" spc="114" dirty="0" smtClean="0">
                  <a:solidFill>
                    <a:srgbClr val="575756"/>
                  </a:solidFill>
                  <a:latin typeface="Georgia"/>
                  <a:cs typeface="Georgia"/>
                </a:rPr>
                <a:t>RARE &amp; EXCLUSIVE GRAPES</a:t>
              </a:r>
              <a:endParaRPr sz="1000" dirty="0">
                <a:latin typeface="Georgia"/>
                <a:cs typeface="Georgia"/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10702797" y="1122108"/>
              <a:ext cx="1274445" cy="0"/>
            </a:xfrm>
            <a:custGeom>
              <a:avLst/>
              <a:gdLst/>
              <a:ahLst/>
              <a:cxnLst/>
              <a:rect l="l" t="t" r="r" b="b"/>
              <a:pathLst>
                <a:path w="1274445">
                  <a:moveTo>
                    <a:pt x="0" y="0"/>
                  </a:moveTo>
                  <a:lnTo>
                    <a:pt x="1274394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9"/>
          <p:cNvSpPr/>
          <p:nvPr/>
        </p:nvSpPr>
        <p:spPr>
          <a:xfrm>
            <a:off x="0" y="1"/>
            <a:ext cx="485106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/>
          <p:nvPr/>
        </p:nvSpPr>
        <p:spPr>
          <a:xfrm>
            <a:off x="444331" y="3066593"/>
            <a:ext cx="4267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2000" spc="340" dirty="0">
                <a:solidFill>
                  <a:srgbClr val="FFFFFF"/>
                </a:solidFill>
                <a:latin typeface="Georgia"/>
                <a:cs typeface="Georgia"/>
              </a:rPr>
              <a:t>PYRENESS</a:t>
            </a:r>
            <a:endParaRPr lang="en-US" altLang="ko-KR" sz="2000" dirty="0">
              <a:latin typeface="Georgia"/>
              <a:cs typeface="Georgia"/>
            </a:endParaRPr>
          </a:p>
        </p:txBody>
      </p:sp>
      <p:pic>
        <p:nvPicPr>
          <p:cNvPr id="13" name="Picture 3" descr="C:\Users\admin\Dropbox\내 PC (이공화)\Desktop\그림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39" y="934539"/>
            <a:ext cx="2686796" cy="57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171450" y="165100"/>
            <a:ext cx="9567636" cy="65550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9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10" y="6352568"/>
            <a:ext cx="753053" cy="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직선 연결선 13"/>
          <p:cNvCxnSpPr/>
          <p:nvPr/>
        </p:nvCxnSpPr>
        <p:spPr>
          <a:xfrm>
            <a:off x="5625588" y="857250"/>
            <a:ext cx="428041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5588" y="390989"/>
            <a:ext cx="4356806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>
                <a:latin typeface="Century Gothic" pitchFamily="34" charset="0"/>
              </a:rPr>
              <a:t>아부리우</a:t>
            </a:r>
            <a:r>
              <a:rPr lang="ko-KR" altLang="en-US" sz="1600" dirty="0" smtClean="0">
                <a:latin typeface="Century Gothic" pitchFamily="34" charset="0"/>
              </a:rPr>
              <a:t> </a:t>
            </a:r>
            <a:r>
              <a:rPr lang="en-US" altLang="ko-KR" sz="1600" dirty="0" smtClean="0">
                <a:latin typeface="Century Gothic" pitchFamily="34" charset="0"/>
              </a:rPr>
              <a:t>2017</a:t>
            </a:r>
            <a:endParaRPr lang="fr-FR" altLang="ko-KR" sz="1600" dirty="0"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4641" y="1184470"/>
            <a:ext cx="800284" cy="4452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지 역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시음온도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Color</a:t>
            </a: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58271" y="1191038"/>
            <a:ext cx="5064692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000"/>
              </a:lnSpc>
            </a:pPr>
            <a:r>
              <a:rPr lang="fr-FR" altLang="ko-KR" sz="1200" dirty="0">
                <a:latin typeface="Century Gothic" pitchFamily="34" charset="0"/>
              </a:rPr>
              <a:t>France/  </a:t>
            </a:r>
            <a:r>
              <a:rPr lang="fr-FR" altLang="ko-KR" sz="1200" dirty="0" smtClean="0">
                <a:latin typeface="Century Gothic" pitchFamily="34" charset="0"/>
              </a:rPr>
              <a:t>South West / Cote du Marmandais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100% </a:t>
            </a:r>
            <a:r>
              <a:rPr lang="en-US" altLang="ko-KR" sz="1200" dirty="0" err="1" smtClean="0">
                <a:latin typeface="Century Gothic" pitchFamily="34" charset="0"/>
              </a:rPr>
              <a:t>Abouriou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해양성기후의 영향을 받아 </a:t>
            </a:r>
            <a:r>
              <a:rPr lang="ko-KR" altLang="en-US" sz="1200" dirty="0" err="1" smtClean="0">
                <a:latin typeface="Century Gothic" pitchFamily="34" charset="0"/>
              </a:rPr>
              <a:t>습기있는</a:t>
            </a:r>
            <a:r>
              <a:rPr lang="ko-KR" altLang="en-US" sz="1200" dirty="0" smtClean="0">
                <a:latin typeface="Century Gothic" pitchFamily="34" charset="0"/>
              </a:rPr>
              <a:t> 날씨가 유지되며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여름에는 덥고 건조한 기후가 조성된다</a:t>
            </a:r>
            <a:r>
              <a:rPr lang="en-US" altLang="ko-KR" sz="1200" dirty="0" smtClean="0">
                <a:latin typeface="Century Gothic" pitchFamily="34" charset="0"/>
              </a:rPr>
              <a:t>.  </a:t>
            </a:r>
            <a:r>
              <a:rPr lang="ko-KR" altLang="en-US" sz="1200" dirty="0" err="1" smtClean="0">
                <a:latin typeface="Century Gothic" pitchFamily="34" charset="0"/>
              </a:rPr>
              <a:t>아부리우</a:t>
            </a:r>
            <a:r>
              <a:rPr lang="ko-KR" altLang="en-US" sz="1200" dirty="0" smtClean="0">
                <a:latin typeface="Century Gothic" pitchFamily="34" charset="0"/>
              </a:rPr>
              <a:t> 포도는 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err="1" smtClean="0">
                <a:latin typeface="Century Gothic" pitchFamily="34" charset="0"/>
              </a:rPr>
              <a:t>가론강을</a:t>
            </a:r>
            <a:r>
              <a:rPr lang="ko-KR" altLang="en-US" sz="1200" dirty="0" smtClean="0">
                <a:latin typeface="Century Gothic" pitchFamily="34" charset="0"/>
              </a:rPr>
              <a:t> 중심으로 양쪽에서 재배된다</a:t>
            </a:r>
            <a:r>
              <a:rPr lang="en-US" altLang="ko-KR" sz="1200" dirty="0" smtClean="0">
                <a:latin typeface="Century Gothic" pitchFamily="34" charset="0"/>
              </a:rPr>
              <a:t>. </a:t>
            </a:r>
          </a:p>
          <a:p>
            <a:pPr latinLnBrk="0">
              <a:lnSpc>
                <a:spcPts val="2000"/>
              </a:lnSpc>
            </a:pPr>
            <a:r>
              <a:rPr lang="ko-KR" altLang="en-US" sz="1200" dirty="0" err="1" smtClean="0">
                <a:latin typeface="Century Gothic" pitchFamily="34" charset="0"/>
              </a:rPr>
              <a:t>가론강</a:t>
            </a:r>
            <a:r>
              <a:rPr lang="ko-KR" altLang="en-US" sz="1200" dirty="0" smtClean="0">
                <a:latin typeface="Century Gothic" pitchFamily="34" charset="0"/>
              </a:rPr>
              <a:t> 왼쪽은 석회질과 점토질 토양으로 </a:t>
            </a:r>
            <a:r>
              <a:rPr lang="en-US" altLang="ko-KR" sz="1200" dirty="0" smtClean="0">
                <a:latin typeface="Century Gothic" pitchFamily="34" charset="0"/>
              </a:rPr>
              <a:t>60%</a:t>
            </a:r>
            <a:r>
              <a:rPr lang="ko-KR" altLang="en-US" sz="1200" dirty="0" smtClean="0">
                <a:latin typeface="Century Gothic" pitchFamily="34" charset="0"/>
              </a:rPr>
              <a:t>의 포도가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재배되며 오른쪽은 모래와 점토질 토양으로 </a:t>
            </a:r>
            <a:r>
              <a:rPr lang="en-US" altLang="ko-KR" sz="1200" dirty="0" smtClean="0">
                <a:latin typeface="Century Gothic" pitchFamily="34" charset="0"/>
              </a:rPr>
              <a:t>40%</a:t>
            </a:r>
            <a:r>
              <a:rPr lang="ko-KR" altLang="en-US" sz="1200" dirty="0" smtClean="0">
                <a:latin typeface="Century Gothic" pitchFamily="34" charset="0"/>
              </a:rPr>
              <a:t>의 포도가 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재배된다</a:t>
            </a:r>
            <a:r>
              <a:rPr lang="en-US" altLang="ko-KR" sz="1200" dirty="0" smtClean="0">
                <a:latin typeface="Century Gothic" pitchFamily="34" charset="0"/>
              </a:rPr>
              <a:t>. 20-30</a:t>
            </a:r>
            <a:r>
              <a:rPr lang="ko-KR" altLang="en-US" sz="1200" dirty="0" smtClean="0">
                <a:latin typeface="Century Gothic" pitchFamily="34" charset="0"/>
              </a:rPr>
              <a:t>년 수령의 건강한 나무에서 자란 포도는 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9</a:t>
            </a:r>
            <a:r>
              <a:rPr lang="ko-KR" altLang="en-US" sz="1200" dirty="0" smtClean="0">
                <a:latin typeface="Century Gothic" pitchFamily="34" charset="0"/>
              </a:rPr>
              <a:t>월 중순에 수확하여 풍성한 타닌과 과실을 보여준다 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16 ℃</a:t>
            </a:r>
          </a:p>
          <a:p>
            <a:pPr>
              <a:lnSpc>
                <a:spcPts val="2000"/>
              </a:lnSpc>
            </a:pPr>
            <a:endParaRPr lang="en-US" altLang="ko-KR" sz="1200" dirty="0" smtClean="0">
              <a:latin typeface="+mn-ea"/>
            </a:endParaRPr>
          </a:p>
          <a:p>
            <a:pPr>
              <a:lnSpc>
                <a:spcPts val="2000"/>
              </a:lnSpc>
            </a:pP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퍼플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레드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컬러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>
              <a:lnSpc>
                <a:spcPts val="2000"/>
              </a:lnSpc>
            </a:pP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블랙베리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블랙체리 의 검은 과실의 지배적인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아로마와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정향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후추의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스파이시함도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느껴진다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부드러우면서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단단한 타닌이 입을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가득메우는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풀바디의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피니쉬를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보여준다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소고기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양고기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등 붉은 육류와 좋은 궁합을 보인다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</a:t>
            </a:r>
          </a:p>
        </p:txBody>
      </p:sp>
      <p:grpSp>
        <p:nvGrpSpPr>
          <p:cNvPr id="12" name="object 8"/>
          <p:cNvGrpSpPr/>
          <p:nvPr/>
        </p:nvGrpSpPr>
        <p:grpSpPr>
          <a:xfrm>
            <a:off x="442038" y="307350"/>
            <a:ext cx="2586912" cy="711824"/>
            <a:chOff x="277368" y="457200"/>
            <a:chExt cx="2425700" cy="577850"/>
          </a:xfrm>
        </p:grpSpPr>
        <p:pic>
          <p:nvPicPr>
            <p:cNvPr id="13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819" y="457200"/>
              <a:ext cx="1335532" cy="243839"/>
            </a:xfrm>
            <a:prstGeom prst="rect">
              <a:avLst/>
            </a:prstGeom>
          </p:spPr>
        </p:pic>
        <p:pic>
          <p:nvPicPr>
            <p:cNvPr id="2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68" y="699516"/>
              <a:ext cx="466725" cy="182879"/>
            </a:xfrm>
            <a:prstGeom prst="rect">
              <a:avLst/>
            </a:prstGeom>
          </p:spPr>
        </p:pic>
        <p:pic>
          <p:nvPicPr>
            <p:cNvPr id="2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747" y="699516"/>
              <a:ext cx="216408" cy="182879"/>
            </a:xfrm>
            <a:prstGeom prst="rect">
              <a:avLst/>
            </a:prstGeom>
          </p:spPr>
        </p:pic>
        <p:pic>
          <p:nvPicPr>
            <p:cNvPr id="2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951" y="699516"/>
              <a:ext cx="249936" cy="182879"/>
            </a:xfrm>
            <a:prstGeom prst="rect">
              <a:avLst/>
            </a:prstGeom>
          </p:spPr>
        </p:pic>
        <p:pic>
          <p:nvPicPr>
            <p:cNvPr id="2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3919" y="699516"/>
              <a:ext cx="1818894" cy="182879"/>
            </a:xfrm>
            <a:prstGeom prst="rect">
              <a:avLst/>
            </a:prstGeom>
          </p:spPr>
        </p:pic>
        <p:pic>
          <p:nvPicPr>
            <p:cNvPr id="2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4191" y="882650"/>
              <a:ext cx="1413890" cy="152400"/>
            </a:xfrm>
            <a:prstGeom prst="rect">
              <a:avLst/>
            </a:prstGeom>
          </p:spPr>
        </p:pic>
      </p:grpSp>
      <p:pic>
        <p:nvPicPr>
          <p:cNvPr id="28" name="Picture 3" descr="C:\Users\admin\Dropbox\내 PC (이공화)\Desktop\그림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9" y="935230"/>
            <a:ext cx="2686796" cy="57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그룹 31"/>
          <p:cNvGrpSpPr/>
          <p:nvPr/>
        </p:nvGrpSpPr>
        <p:grpSpPr>
          <a:xfrm>
            <a:off x="3170744" y="0"/>
            <a:ext cx="1383166" cy="6858000"/>
            <a:chOff x="3170744" y="-81643"/>
            <a:chExt cx="1383166" cy="6939643"/>
          </a:xfrm>
        </p:grpSpPr>
        <p:pic>
          <p:nvPicPr>
            <p:cNvPr id="33" name="Picture 7" descr="C:\Users\admin\Dropbox\내 PC (이공화)\Desktop\wine-and-food-pairing-chart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96260" b="27143"/>
            <a:stretch/>
          </p:blipFill>
          <p:spPr bwMode="auto">
            <a:xfrm>
              <a:off x="3170744" y="-81643"/>
              <a:ext cx="514350" cy="693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C:\Users\admin\Dropbox\내 PC (이공화)\Desktop\wine-and-food-pairing-chart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" t="1" r="96260" b="27143"/>
            <a:stretch/>
          </p:blipFill>
          <p:spPr bwMode="auto">
            <a:xfrm>
              <a:off x="3679988" y="-81643"/>
              <a:ext cx="427544" cy="693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admin\Dropbox\내 PC (이공화)\Desktop\wine-and-food-pairing-chart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" t="1" r="96260" b="27143"/>
            <a:stretch/>
          </p:blipFill>
          <p:spPr bwMode="auto">
            <a:xfrm>
              <a:off x="4106235" y="-81643"/>
              <a:ext cx="447675" cy="693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object 4"/>
          <p:cNvSpPr/>
          <p:nvPr/>
        </p:nvSpPr>
        <p:spPr>
          <a:xfrm>
            <a:off x="3579435" y="457454"/>
            <a:ext cx="628650" cy="663643"/>
          </a:xfrm>
          <a:prstGeom prst="rect">
            <a:avLst/>
          </a:prstGeom>
          <a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직사각형 17"/>
          <p:cNvSpPr/>
          <p:nvPr/>
        </p:nvSpPr>
        <p:spPr>
          <a:xfrm>
            <a:off x="171450" y="165100"/>
            <a:ext cx="9567636" cy="65550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Picture 6" descr="C:\Users\admin\Dropbox\내 PC (이공화)\Desktop\wine-and-food-pairing-chart.png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8" t="14000" r="19201" b="71600"/>
          <a:stretch/>
        </p:blipFill>
        <p:spPr bwMode="auto">
          <a:xfrm>
            <a:off x="3277797" y="1552575"/>
            <a:ext cx="1179903" cy="116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admin\Dropbox\내 PC (이공화)\Desktop\wine-and-food-pairing-chart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9" t="14000" r="10758" b="71600"/>
          <a:stretch/>
        </p:blipFill>
        <p:spPr bwMode="auto">
          <a:xfrm>
            <a:off x="3277797" y="3196825"/>
            <a:ext cx="1179903" cy="13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\Dropbox\내 PC (이공화)\Desktop\wine-and-food-pairing-chart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4" t="12400" r="65235" b="70933"/>
          <a:stretch/>
        </p:blipFill>
        <p:spPr bwMode="auto">
          <a:xfrm>
            <a:off x="3349723" y="4900559"/>
            <a:ext cx="1088074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7809</TotalTime>
  <Words>418</Words>
  <Application>Microsoft Office PowerPoint</Application>
  <PresentationFormat>A4 용지(210x297mm)</PresentationFormat>
  <Paragraphs>116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JBold</vt:lpstr>
      <vt:lpstr>맑은 고딕</vt:lpstr>
      <vt:lpstr>Arial</vt:lpstr>
      <vt:lpstr>Calibri</vt:lpstr>
      <vt:lpstr>Calibri Light</vt:lpstr>
      <vt:lpstr>Century Gothic</vt:lpstr>
      <vt:lpstr>Georgia</vt:lpstr>
      <vt:lpstr>Trebuchet MS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</dc:creator>
  <cp:lastModifiedBy>KIM YOONJAE</cp:lastModifiedBy>
  <cp:revision>86</cp:revision>
  <dcterms:created xsi:type="dcterms:W3CDTF">2022-02-16T22:10:16Z</dcterms:created>
  <dcterms:modified xsi:type="dcterms:W3CDTF">2026-03-27T04:11:23Z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D:\Tiger International\와인잔\와인\Bernaurt\barnaut.pptx</vt:lpwstr>
  </property>
</Properties>
</file>