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906000" cy="6858000" type="A4"/>
  <p:notesSz cx="9906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90" y="10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29005" y="703326"/>
            <a:ext cx="2945765" cy="16510"/>
          </a:xfrm>
          <a:custGeom>
            <a:avLst/>
            <a:gdLst/>
            <a:ahLst/>
            <a:cxnLst/>
            <a:rect l="l" t="t" r="r" b="b"/>
            <a:pathLst>
              <a:path w="2945765" h="16509">
                <a:moveTo>
                  <a:pt x="0" y="0"/>
                </a:moveTo>
                <a:lnTo>
                  <a:pt x="2945510" y="16128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4746" y="340309"/>
            <a:ext cx="9036507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8947" y="364236"/>
            <a:ext cx="6928104" cy="61295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6015" y="6556627"/>
            <a:ext cx="618389" cy="2517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3352" y="1435100"/>
            <a:ext cx="373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맑은 고딕"/>
                <a:cs typeface="맑은 고딕"/>
              </a:rPr>
              <a:t>지</a:t>
            </a:r>
            <a:r>
              <a:rPr sz="1200" b="1" spc="-90" dirty="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7E7E7E"/>
                </a:solidFill>
                <a:latin typeface="맑은 고딕"/>
                <a:cs typeface="맑은 고딕"/>
              </a:rPr>
              <a:t>역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3352" y="1968195"/>
            <a:ext cx="3733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맑은 고딕"/>
                <a:cs typeface="맑은 고딕"/>
              </a:rPr>
              <a:t>품</a:t>
            </a:r>
            <a:r>
              <a:rPr sz="1200" b="1" spc="-90" dirty="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7E7E7E"/>
                </a:solidFill>
                <a:latin typeface="맑은 고딕"/>
                <a:cs typeface="맑은 고딕"/>
              </a:rPr>
              <a:t>종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1223" y="2502153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맑은 고딕"/>
                <a:cs typeface="맑은 고딕"/>
              </a:rPr>
              <a:t>와인양조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9135" y="4102734"/>
            <a:ext cx="577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Century Gothic"/>
                <a:cs typeface="Century Gothic"/>
              </a:rPr>
              <a:t>Awards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2641" y="4636389"/>
            <a:ext cx="974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Century Gothic"/>
                <a:cs typeface="Century Gothic"/>
              </a:rPr>
              <a:t>Appearance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57903" y="5169789"/>
            <a:ext cx="528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Century Gothic"/>
                <a:cs typeface="Century Gothic"/>
              </a:rPr>
              <a:t>Aroma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85920" y="5703214"/>
            <a:ext cx="400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Century Gothic"/>
                <a:cs typeface="Century Gothic"/>
              </a:rPr>
              <a:t>Taste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4409" y="1441450"/>
            <a:ext cx="27108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entury Gothic"/>
                <a:cs typeface="Century Gothic"/>
              </a:rPr>
              <a:t>Italy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/ </a:t>
            </a:r>
            <a:r>
              <a:rPr sz="1200" spc="-5" dirty="0">
                <a:latin typeface="Century Gothic"/>
                <a:cs typeface="Century Gothic"/>
              </a:rPr>
              <a:t>Piemonte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/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Langhe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/ La Morra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4409" y="1974850"/>
            <a:ext cx="1831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100</a:t>
            </a:r>
            <a:r>
              <a:rPr sz="1200" dirty="0">
                <a:latin typeface="Century Gothic"/>
                <a:cs typeface="Century Gothic"/>
              </a:rPr>
              <a:t>% 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맑은 고딕"/>
                <a:cs typeface="맑은 고딕"/>
              </a:rPr>
              <a:t>바르베라</a:t>
            </a:r>
            <a:r>
              <a:rPr sz="1200" spc="-95" dirty="0">
                <a:latin typeface="맑은 고딕"/>
                <a:cs typeface="맑은 고딕"/>
              </a:rPr>
              <a:t> </a:t>
            </a:r>
            <a:r>
              <a:rPr sz="1200" spc="-25" dirty="0">
                <a:latin typeface="Century Gothic"/>
                <a:cs typeface="Century Gothic"/>
              </a:rPr>
              <a:t>(</a:t>
            </a:r>
            <a:r>
              <a:rPr sz="1200" spc="-10" dirty="0">
                <a:latin typeface="Century Gothic"/>
                <a:cs typeface="Century Gothic"/>
              </a:rPr>
              <a:t>B</a:t>
            </a:r>
            <a:r>
              <a:rPr sz="1200" spc="-5" dirty="0">
                <a:latin typeface="Century Gothic"/>
                <a:cs typeface="Century Gothic"/>
              </a:rPr>
              <a:t>a</a:t>
            </a:r>
            <a:r>
              <a:rPr sz="1200" dirty="0">
                <a:latin typeface="Century Gothic"/>
                <a:cs typeface="Century Gothic"/>
              </a:rPr>
              <a:t>rbe</a:t>
            </a:r>
            <a:r>
              <a:rPr sz="1200" spc="-5" dirty="0">
                <a:latin typeface="Century Gothic"/>
                <a:cs typeface="Century Gothic"/>
              </a:rPr>
              <a:t>ra</a:t>
            </a:r>
            <a:r>
              <a:rPr sz="1200" dirty="0">
                <a:latin typeface="Century Gothic"/>
                <a:cs typeface="Century Gothic"/>
              </a:rPr>
              <a:t>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04409" y="2423636"/>
            <a:ext cx="4775200" cy="1360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45900"/>
              </a:lnSpc>
              <a:spcBef>
                <a:spcPts val="105"/>
              </a:spcBef>
            </a:pPr>
            <a:r>
              <a:rPr sz="1200" spc="-10" dirty="0">
                <a:latin typeface="Century Gothic"/>
                <a:cs typeface="Century Gothic"/>
              </a:rPr>
              <a:t>1978</a:t>
            </a:r>
            <a:r>
              <a:rPr sz="1200" spc="-10" dirty="0">
                <a:latin typeface="맑은 고딕"/>
                <a:cs typeface="맑은 고딕"/>
              </a:rPr>
              <a:t>년에</a:t>
            </a:r>
            <a:r>
              <a:rPr sz="1200" spc="-75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심어진</a:t>
            </a:r>
            <a:r>
              <a:rPr sz="1200" spc="-85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포도나무는</a:t>
            </a:r>
            <a:r>
              <a:rPr sz="1200" spc="-85" dirty="0">
                <a:latin typeface="맑은 고딕"/>
                <a:cs typeface="맑은 고딕"/>
              </a:rPr>
              <a:t> </a:t>
            </a:r>
            <a:r>
              <a:rPr sz="1200" dirty="0">
                <a:latin typeface="Century Gothic"/>
                <a:cs typeface="Century Gothic"/>
              </a:rPr>
              <a:t>Marne</a:t>
            </a:r>
            <a:r>
              <a:rPr sz="1200" spc="-5" dirty="0">
                <a:latin typeface="Century Gothic"/>
                <a:cs typeface="Century Gothic"/>
              </a:rPr>
              <a:t> of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Sant’Agata</a:t>
            </a:r>
            <a:r>
              <a:rPr sz="1200" spc="6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토질</a:t>
            </a:r>
            <a:r>
              <a:rPr sz="1200" spc="-90" dirty="0">
                <a:latin typeface="맑은 고딕"/>
                <a:cs typeface="맑은 고딕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(</a:t>
            </a:r>
            <a:r>
              <a:rPr sz="1200" spc="-10" dirty="0">
                <a:latin typeface="맑은 고딕"/>
                <a:cs typeface="맑은 고딕"/>
              </a:rPr>
              <a:t>점토</a:t>
            </a:r>
            <a:r>
              <a:rPr sz="1200" spc="-10" dirty="0">
                <a:latin typeface="Century Gothic"/>
                <a:cs typeface="Century Gothic"/>
              </a:rPr>
              <a:t>,</a:t>
            </a:r>
            <a:r>
              <a:rPr sz="1200" spc="3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사암</a:t>
            </a:r>
            <a:r>
              <a:rPr sz="1200" spc="-5" dirty="0">
                <a:latin typeface="Century Gothic"/>
                <a:cs typeface="Century Gothic"/>
              </a:rPr>
              <a:t>, </a:t>
            </a:r>
            <a:r>
              <a:rPr sz="1200" spc="-3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맑은 고딕"/>
                <a:cs typeface="맑은 고딕"/>
              </a:rPr>
              <a:t>석회질</a:t>
            </a:r>
            <a:r>
              <a:rPr sz="1200" spc="-9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토양</a:t>
            </a:r>
            <a:r>
              <a:rPr sz="1200" spc="-90" dirty="0">
                <a:latin typeface="맑은 고딕"/>
                <a:cs typeface="맑은 고딕"/>
              </a:rPr>
              <a:t> </a:t>
            </a:r>
            <a:r>
              <a:rPr sz="1200" spc="10" dirty="0">
                <a:latin typeface="Century Gothic"/>
                <a:cs typeface="Century Gothic"/>
              </a:rPr>
              <a:t>M</a:t>
            </a:r>
            <a:r>
              <a:rPr sz="1200" spc="25" dirty="0">
                <a:latin typeface="Century Gothic"/>
                <a:cs typeface="Century Gothic"/>
              </a:rPr>
              <a:t>I</a:t>
            </a:r>
            <a:r>
              <a:rPr sz="1200" spc="-15" dirty="0">
                <a:latin typeface="Century Gothic"/>
                <a:cs typeface="Century Gothic"/>
              </a:rPr>
              <a:t>X</a:t>
            </a:r>
            <a:r>
              <a:rPr sz="1200" spc="-10" dirty="0">
                <a:latin typeface="Century Gothic"/>
                <a:cs typeface="Century Gothic"/>
              </a:rPr>
              <a:t>)</a:t>
            </a:r>
            <a:r>
              <a:rPr sz="1200" dirty="0">
                <a:latin typeface="맑은 고딕"/>
                <a:cs typeface="맑은 고딕"/>
              </a:rPr>
              <a:t>로</a:t>
            </a:r>
            <a:r>
              <a:rPr sz="1200" spc="-11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구성되어</a:t>
            </a:r>
            <a:r>
              <a:rPr sz="1200" spc="-9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있다</a:t>
            </a:r>
            <a:r>
              <a:rPr sz="1200" dirty="0">
                <a:latin typeface="Century Gothic"/>
                <a:cs typeface="Century Gothic"/>
              </a:rPr>
              <a:t>.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맑은 고딕"/>
                <a:cs typeface="맑은 고딕"/>
              </a:rPr>
              <a:t>모든</a:t>
            </a:r>
            <a:r>
              <a:rPr sz="1200" spc="-9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포도는</a:t>
            </a:r>
            <a:r>
              <a:rPr sz="1200" spc="-9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손</a:t>
            </a:r>
            <a:r>
              <a:rPr sz="1200" spc="-7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수확되고</a:t>
            </a:r>
            <a:r>
              <a:rPr sz="1200" spc="-9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15</a:t>
            </a:r>
            <a:r>
              <a:rPr sz="1200" dirty="0">
                <a:latin typeface="맑은 고딕"/>
                <a:cs typeface="맑은 고딕"/>
              </a:rPr>
              <a:t>일동안  스테인리스통에서 철저한 온도 관리하에 알콜발효가 진행된다</a:t>
            </a:r>
            <a:r>
              <a:rPr sz="1200" dirty="0">
                <a:latin typeface="Century Gothic"/>
                <a:cs typeface="Century Gothic"/>
              </a:rPr>
              <a:t>. </a:t>
            </a:r>
            <a:r>
              <a:rPr sz="1200" dirty="0">
                <a:latin typeface="맑은 고딕"/>
                <a:cs typeface="맑은 고딕"/>
              </a:rPr>
              <a:t>이 후</a:t>
            </a:r>
            <a:r>
              <a:rPr sz="1200" dirty="0">
                <a:latin typeface="Century Gothic"/>
                <a:cs typeface="Century Gothic"/>
              </a:rPr>
              <a:t>, </a:t>
            </a:r>
            <a:r>
              <a:rPr sz="1200" spc="-32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250L</a:t>
            </a:r>
            <a:r>
              <a:rPr sz="1200" spc="-5" dirty="0">
                <a:latin typeface="맑은 고딕"/>
                <a:cs typeface="맑은 고딕"/>
              </a:rPr>
              <a:t>의 </a:t>
            </a:r>
            <a:r>
              <a:rPr sz="1200" dirty="0">
                <a:latin typeface="맑은 고딕"/>
                <a:cs typeface="맑은 고딕"/>
              </a:rPr>
              <a:t>프렌치 오크통 </a:t>
            </a:r>
            <a:r>
              <a:rPr sz="1200" spc="-10" dirty="0">
                <a:latin typeface="Century Gothic"/>
                <a:cs typeface="Century Gothic"/>
              </a:rPr>
              <a:t>(60% </a:t>
            </a:r>
            <a:r>
              <a:rPr sz="1200" dirty="0">
                <a:latin typeface="Century Gothic"/>
                <a:cs typeface="Century Gothic"/>
              </a:rPr>
              <a:t>New, </a:t>
            </a:r>
            <a:r>
              <a:rPr sz="1200" spc="-5" dirty="0">
                <a:latin typeface="Century Gothic"/>
                <a:cs typeface="Century Gothic"/>
              </a:rPr>
              <a:t>40% </a:t>
            </a:r>
            <a:r>
              <a:rPr sz="1200" dirty="0">
                <a:latin typeface="Century Gothic"/>
                <a:cs typeface="Century Gothic"/>
              </a:rPr>
              <a:t>2</a:t>
            </a:r>
            <a:r>
              <a:rPr sz="1200" dirty="0">
                <a:latin typeface="맑은 고딕"/>
                <a:cs typeface="맑은 고딕"/>
              </a:rPr>
              <a:t>번째 </a:t>
            </a:r>
            <a:r>
              <a:rPr sz="1200" spc="-5" dirty="0">
                <a:latin typeface="Century Gothic"/>
                <a:cs typeface="Century Gothic"/>
              </a:rPr>
              <a:t>Used)</a:t>
            </a:r>
            <a:r>
              <a:rPr sz="1200" spc="-5" dirty="0">
                <a:latin typeface="맑은 고딕"/>
                <a:cs typeface="맑은 고딕"/>
              </a:rPr>
              <a:t>에서 </a:t>
            </a:r>
            <a:r>
              <a:rPr sz="1200" spc="-5" dirty="0">
                <a:latin typeface="Century Gothic"/>
                <a:cs typeface="Century Gothic"/>
              </a:rPr>
              <a:t>8</a:t>
            </a:r>
            <a:r>
              <a:rPr sz="1200" spc="-5" dirty="0">
                <a:latin typeface="맑은 고딕"/>
                <a:cs typeface="맑은 고딕"/>
              </a:rPr>
              <a:t>개월동안 </a:t>
            </a:r>
            <a:r>
              <a:rPr sz="1200" dirty="0">
                <a:latin typeface="맑은 고딕"/>
                <a:cs typeface="맑은 고딕"/>
              </a:rPr>
              <a:t> 숙성된다</a:t>
            </a:r>
            <a:r>
              <a:rPr sz="1200" dirty="0">
                <a:latin typeface="Century Gothic"/>
                <a:cs typeface="Century Gothic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04409" y="4109084"/>
            <a:ext cx="1971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Robert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Parker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–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90+</a:t>
            </a:r>
            <a:r>
              <a:rPr sz="1200" spc="-10" dirty="0">
                <a:latin typeface="Century Gothic"/>
                <a:cs typeface="Century Gothic"/>
              </a:rPr>
              <a:t> (18vin)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04409" y="4642484"/>
            <a:ext cx="1592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맑은 고딕"/>
                <a:cs typeface="맑은 고딕"/>
              </a:rPr>
              <a:t>루비</a:t>
            </a:r>
            <a:r>
              <a:rPr sz="1200" spc="-4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레드,</a:t>
            </a:r>
            <a:r>
              <a:rPr sz="1200" spc="-2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보라빛</a:t>
            </a:r>
            <a:r>
              <a:rPr sz="1200" spc="-3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컬러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04409" y="5176266"/>
            <a:ext cx="19646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맑은 고딕"/>
                <a:cs typeface="맑은 고딕"/>
              </a:rPr>
              <a:t>붉은과실,</a:t>
            </a:r>
            <a:r>
              <a:rPr sz="1200" spc="-4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블랙베리,</a:t>
            </a:r>
            <a:r>
              <a:rPr sz="1200" spc="-2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잼,</a:t>
            </a:r>
            <a:r>
              <a:rPr sz="1200" spc="-3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자두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04409" y="5625794"/>
            <a:ext cx="4619625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800"/>
              </a:lnSpc>
              <a:spcBef>
                <a:spcPts val="100"/>
              </a:spcBef>
            </a:pPr>
            <a:r>
              <a:rPr sz="1200" dirty="0">
                <a:latin typeface="맑은 고딕"/>
                <a:cs typeface="맑은 고딕"/>
              </a:rPr>
              <a:t>집중도</a:t>
            </a:r>
            <a:r>
              <a:rPr sz="1200" spc="-2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있고</a:t>
            </a:r>
            <a:r>
              <a:rPr sz="1200" spc="-1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풍성한</a:t>
            </a:r>
            <a:r>
              <a:rPr sz="1200" spc="-2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체리,</a:t>
            </a:r>
            <a:r>
              <a:rPr sz="1200" spc="-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딸기,</a:t>
            </a:r>
            <a:r>
              <a:rPr sz="1200" spc="-2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레드커런트,</a:t>
            </a:r>
            <a:r>
              <a:rPr sz="1200" spc="-1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석류의</a:t>
            </a:r>
            <a:r>
              <a:rPr sz="1200" spc="-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붉은과실노트와 </a:t>
            </a:r>
            <a:r>
              <a:rPr sz="1200" spc="-409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함께</a:t>
            </a:r>
            <a:r>
              <a:rPr sz="1200" spc="-1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달큰한</a:t>
            </a:r>
            <a:r>
              <a:rPr sz="1200" spc="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잼,</a:t>
            </a:r>
            <a:r>
              <a:rPr sz="1200" spc="-1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검은자두,</a:t>
            </a:r>
            <a:r>
              <a:rPr sz="1200" spc="-1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블랙베리의</a:t>
            </a:r>
            <a:r>
              <a:rPr sz="1200" spc="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아로마가</a:t>
            </a:r>
            <a:r>
              <a:rPr sz="1200" spc="-1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더해진다.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latin typeface="맑은 고딕"/>
                <a:cs typeface="맑은 고딕"/>
              </a:rPr>
              <a:t>밀도감</a:t>
            </a:r>
            <a:r>
              <a:rPr sz="1200" spc="-2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있는</a:t>
            </a:r>
            <a:r>
              <a:rPr sz="1200" spc="-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탄닌과</a:t>
            </a:r>
            <a:r>
              <a:rPr sz="1200" spc="-1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와인을</a:t>
            </a:r>
            <a:r>
              <a:rPr sz="1200" spc="-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감싸는</a:t>
            </a:r>
            <a:r>
              <a:rPr sz="1200" spc="-1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산미가</a:t>
            </a:r>
            <a:r>
              <a:rPr sz="1200" spc="-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장기</a:t>
            </a:r>
            <a:r>
              <a:rPr sz="1200" spc="-1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숙성력을</a:t>
            </a:r>
            <a:r>
              <a:rPr sz="1200" spc="-1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보여준다.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06188" y="149758"/>
            <a:ext cx="4904105" cy="7569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600" b="1" spc="-10" dirty="0">
                <a:latin typeface="Century Gothic"/>
                <a:cs typeface="Century Gothic"/>
              </a:rPr>
              <a:t>Barbera</a:t>
            </a:r>
            <a:r>
              <a:rPr sz="1600" b="1" spc="3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D’alba</a:t>
            </a:r>
            <a:r>
              <a:rPr sz="1600" b="1" spc="55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Superiore</a:t>
            </a:r>
            <a:r>
              <a:rPr sz="1600" b="1" spc="4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DOC,</a:t>
            </a:r>
            <a:r>
              <a:rPr sz="1600" b="1" spc="30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Ciabot</a:t>
            </a:r>
            <a:r>
              <a:rPr sz="1600" b="1" spc="3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della</a:t>
            </a:r>
            <a:r>
              <a:rPr sz="1600" b="1" spc="40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Luna</a:t>
            </a:r>
            <a:endParaRPr sz="16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latin typeface="맑은 고딕"/>
                <a:cs typeface="맑은 고딕"/>
              </a:rPr>
              <a:t>바르베라</a:t>
            </a:r>
            <a:r>
              <a:rPr sz="1600" b="1" spc="-114" dirty="0">
                <a:latin typeface="맑은 고딕"/>
                <a:cs typeface="맑은 고딕"/>
              </a:rPr>
              <a:t> </a:t>
            </a:r>
            <a:r>
              <a:rPr sz="1600" b="1" spc="-5" dirty="0">
                <a:latin typeface="맑은 고딕"/>
                <a:cs typeface="맑은 고딕"/>
              </a:rPr>
              <a:t>달바</a:t>
            </a:r>
            <a:r>
              <a:rPr sz="1600" b="1" spc="-130" dirty="0">
                <a:latin typeface="맑은 고딕"/>
                <a:cs typeface="맑은 고딕"/>
              </a:rPr>
              <a:t> </a:t>
            </a:r>
            <a:r>
              <a:rPr sz="1600" b="1" spc="-5" dirty="0">
                <a:latin typeface="맑은 고딕"/>
                <a:cs typeface="맑은 고딕"/>
              </a:rPr>
              <a:t>수페리오레</a:t>
            </a:r>
            <a:r>
              <a:rPr sz="1600" b="1" spc="-114" dirty="0">
                <a:latin typeface="맑은 고딕"/>
                <a:cs typeface="맑은 고딕"/>
              </a:rPr>
              <a:t> </a:t>
            </a:r>
            <a:r>
              <a:rPr sz="1600" b="1" spc="-15" dirty="0">
                <a:latin typeface="Century Gothic"/>
                <a:cs typeface="Century Gothic"/>
              </a:rPr>
              <a:t>2020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28209" y="1073658"/>
            <a:ext cx="5179695" cy="0"/>
          </a:xfrm>
          <a:custGeom>
            <a:avLst/>
            <a:gdLst/>
            <a:ahLst/>
            <a:cxnLst/>
            <a:rect l="l" t="t" r="r" b="b"/>
            <a:pathLst>
              <a:path w="5179695">
                <a:moveTo>
                  <a:pt x="0" y="0"/>
                </a:moveTo>
                <a:lnTo>
                  <a:pt x="5179187" y="0"/>
                </a:lnTo>
              </a:path>
            </a:pathLst>
          </a:custGeom>
          <a:ln w="190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19548" y="6501399"/>
            <a:ext cx="744840" cy="30352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3603" y="80772"/>
            <a:ext cx="774191" cy="68427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0185" y="860756"/>
            <a:ext cx="1569353" cy="59806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3352" y="1435100"/>
            <a:ext cx="373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맑은 고딕"/>
                <a:cs typeface="맑은 고딕"/>
              </a:rPr>
              <a:t>지</a:t>
            </a:r>
            <a:r>
              <a:rPr sz="1200" b="1" spc="-90" dirty="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7E7E7E"/>
                </a:solidFill>
                <a:latin typeface="맑은 고딕"/>
                <a:cs typeface="맑은 고딕"/>
              </a:rPr>
              <a:t>역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3352" y="1968195"/>
            <a:ext cx="3733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맑은 고딕"/>
                <a:cs typeface="맑은 고딕"/>
              </a:rPr>
              <a:t>품</a:t>
            </a:r>
            <a:r>
              <a:rPr sz="1200" b="1" spc="-90" dirty="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7E7E7E"/>
                </a:solidFill>
                <a:latin typeface="맑은 고딕"/>
                <a:cs typeface="맑은 고딕"/>
              </a:rPr>
              <a:t>종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1223" y="2502153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맑은 고딕"/>
                <a:cs typeface="맑은 고딕"/>
              </a:rPr>
              <a:t>와인양조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2641" y="4361095"/>
            <a:ext cx="974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Century Gothic"/>
                <a:cs typeface="Century Gothic"/>
              </a:rPr>
              <a:t>Appearance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57903" y="4894495"/>
            <a:ext cx="528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Century Gothic"/>
                <a:cs typeface="Century Gothic"/>
              </a:rPr>
              <a:t>Aroma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85920" y="5427920"/>
            <a:ext cx="400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Century Gothic"/>
                <a:cs typeface="Century Gothic"/>
              </a:rPr>
              <a:t>Taste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4409" y="1441450"/>
            <a:ext cx="27108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entury Gothic"/>
                <a:cs typeface="Century Gothic"/>
              </a:rPr>
              <a:t>Italy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/ </a:t>
            </a:r>
            <a:r>
              <a:rPr sz="1200" spc="-5" dirty="0" err="1">
                <a:latin typeface="Century Gothic"/>
                <a:cs typeface="Century Gothic"/>
              </a:rPr>
              <a:t>Piemonte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dirty="0" smtClean="0">
                <a:latin typeface="Century Gothic"/>
                <a:cs typeface="Century Gothic"/>
              </a:rPr>
              <a:t>/</a:t>
            </a:r>
            <a:r>
              <a:rPr lang="en-US" sz="1200" dirty="0">
                <a:latin typeface="Century Gothic"/>
                <a:cs typeface="Century Gothic"/>
              </a:rPr>
              <a:t> </a:t>
            </a:r>
            <a:r>
              <a:rPr lang="en-US" altLang="ko-KR" sz="1200" spc="-25" dirty="0" smtClean="0">
                <a:latin typeface="Century Gothic"/>
                <a:cs typeface="Century Gothic"/>
              </a:rPr>
              <a:t>Asti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4409" y="1974850"/>
            <a:ext cx="296799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100</a:t>
            </a:r>
            <a:r>
              <a:rPr sz="1200" dirty="0">
                <a:latin typeface="Century Gothic"/>
                <a:cs typeface="Century Gothic"/>
              </a:rPr>
              <a:t>% 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lang="ko-KR" altLang="en-US" sz="1200" dirty="0" err="1" smtClean="0">
                <a:latin typeface="맑은 고딕"/>
                <a:cs typeface="맑은 고딕"/>
              </a:rPr>
              <a:t>모스카토</a:t>
            </a:r>
            <a:r>
              <a:rPr lang="ko-KR" altLang="en-US" sz="1200" dirty="0" smtClean="0">
                <a:latin typeface="맑은 고딕"/>
                <a:cs typeface="맑은 고딕"/>
              </a:rPr>
              <a:t> </a:t>
            </a:r>
            <a:r>
              <a:rPr lang="ko-KR" altLang="en-US" sz="1200" dirty="0" err="1" smtClean="0">
                <a:latin typeface="맑은 고딕"/>
                <a:cs typeface="맑은 고딕"/>
              </a:rPr>
              <a:t>다스티</a:t>
            </a:r>
            <a:r>
              <a:rPr sz="1200" spc="-95" dirty="0" smtClean="0">
                <a:latin typeface="맑은 고딕"/>
                <a:cs typeface="맑은 고딕"/>
              </a:rPr>
              <a:t> </a:t>
            </a:r>
            <a:r>
              <a:rPr sz="1200" spc="-25" dirty="0" smtClean="0">
                <a:latin typeface="Century Gothic"/>
                <a:cs typeface="Century Gothic"/>
              </a:rPr>
              <a:t>(</a:t>
            </a:r>
            <a:r>
              <a:rPr lang="en-US" sz="1200" spc="-25" dirty="0" err="1" smtClean="0">
                <a:latin typeface="Century Gothic"/>
                <a:cs typeface="Century Gothic"/>
              </a:rPr>
              <a:t>Moscato</a:t>
            </a:r>
            <a:r>
              <a:rPr lang="en-US" sz="1200" spc="-25" dirty="0" smtClean="0">
                <a:latin typeface="Century Gothic"/>
                <a:cs typeface="Century Gothic"/>
              </a:rPr>
              <a:t> </a:t>
            </a:r>
            <a:r>
              <a:rPr lang="en-US" sz="1200" spc="-25" dirty="0" err="1" smtClean="0">
                <a:latin typeface="Century Gothic"/>
                <a:cs typeface="Century Gothic"/>
              </a:rPr>
              <a:t>d’Asti</a:t>
            </a:r>
            <a:r>
              <a:rPr sz="1200" dirty="0" smtClean="0">
                <a:latin typeface="Century Gothic"/>
                <a:cs typeface="Century Gothic"/>
              </a:rPr>
              <a:t>)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04408" y="4367190"/>
            <a:ext cx="388239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latin typeface="맑은 고딕"/>
                <a:cs typeface="맑은 고딕"/>
              </a:rPr>
              <a:t>섬세하고 지속적인 버블이 있는 강렬한 노란색</a:t>
            </a:r>
            <a:r>
              <a:rPr lang="en-US" altLang="ko-KR" sz="1200" dirty="0" smtClean="0">
                <a:latin typeface="맑은 고딕"/>
                <a:cs typeface="맑은 고딕"/>
              </a:rPr>
              <a:t>, </a:t>
            </a:r>
            <a:r>
              <a:rPr lang="ko-KR" altLang="en-US" sz="1200" dirty="0" smtClean="0">
                <a:latin typeface="맑은 고딕"/>
                <a:cs typeface="맑은 고딕"/>
              </a:rPr>
              <a:t>황금빛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04409" y="4900972"/>
            <a:ext cx="449199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err="1" smtClean="0">
                <a:latin typeface="맑은 고딕"/>
                <a:cs typeface="맑은 고딕"/>
              </a:rPr>
              <a:t>시트러스</a:t>
            </a:r>
            <a:r>
              <a:rPr lang="ko-KR" altLang="en-US" sz="1200" dirty="0" smtClean="0">
                <a:latin typeface="맑은 고딕"/>
                <a:cs typeface="맑은 고딕"/>
              </a:rPr>
              <a:t> 향</a:t>
            </a:r>
            <a:r>
              <a:rPr lang="en-US" altLang="ko-KR" sz="1200" dirty="0" smtClean="0">
                <a:latin typeface="맑은 고딕"/>
                <a:cs typeface="맑은 고딕"/>
              </a:rPr>
              <a:t>, </a:t>
            </a:r>
            <a:r>
              <a:rPr lang="ko-KR" altLang="en-US" sz="1200" dirty="0" err="1" smtClean="0">
                <a:latin typeface="맑은 고딕"/>
                <a:cs typeface="맑은 고딕"/>
              </a:rPr>
              <a:t>오렌지꽃</a:t>
            </a:r>
            <a:r>
              <a:rPr lang="en-US" altLang="ko-KR" sz="1200" dirty="0" smtClean="0">
                <a:latin typeface="맑은 고딕"/>
                <a:cs typeface="맑은 고딕"/>
              </a:rPr>
              <a:t>, </a:t>
            </a:r>
            <a:r>
              <a:rPr lang="ko-KR" altLang="en-US" sz="1200" dirty="0" err="1" smtClean="0">
                <a:latin typeface="맑은 고딕"/>
                <a:cs typeface="맑은 고딕"/>
              </a:rPr>
              <a:t>자몽</a:t>
            </a:r>
            <a:r>
              <a:rPr lang="en-US" altLang="ko-KR" sz="1200" dirty="0" smtClean="0">
                <a:latin typeface="맑은 고딕"/>
                <a:cs typeface="맑은 고딕"/>
              </a:rPr>
              <a:t>, </a:t>
            </a:r>
            <a:r>
              <a:rPr lang="ko-KR" altLang="en-US" sz="1200" dirty="0" smtClean="0">
                <a:latin typeface="맑은 고딕"/>
                <a:cs typeface="맑은 고딕"/>
              </a:rPr>
              <a:t>세이지</a:t>
            </a:r>
            <a:r>
              <a:rPr lang="en-US" altLang="ko-KR" sz="1200" dirty="0" smtClean="0">
                <a:latin typeface="맑은 고딕"/>
                <a:cs typeface="맑은 고딕"/>
              </a:rPr>
              <a:t>, </a:t>
            </a:r>
            <a:r>
              <a:rPr lang="ko-KR" altLang="en-US" sz="1200" dirty="0" err="1" smtClean="0">
                <a:latin typeface="맑은 고딕"/>
                <a:cs typeface="맑은 고딕"/>
              </a:rPr>
              <a:t>흰살</a:t>
            </a:r>
            <a:r>
              <a:rPr lang="ko-KR" altLang="en-US" sz="1200" dirty="0" smtClean="0">
                <a:latin typeface="맑은 고딕"/>
                <a:cs typeface="맑은 고딕"/>
              </a:rPr>
              <a:t> 복숭아</a:t>
            </a:r>
            <a:r>
              <a:rPr lang="en-US" altLang="ko-KR" sz="1200" dirty="0" smtClean="0">
                <a:latin typeface="맑은 고딕"/>
                <a:cs typeface="맑은 고딕"/>
              </a:rPr>
              <a:t>, </a:t>
            </a:r>
            <a:r>
              <a:rPr lang="ko-KR" altLang="en-US" sz="1200" dirty="0" err="1" smtClean="0">
                <a:latin typeface="맑은 고딕"/>
                <a:cs typeface="맑은 고딕"/>
              </a:rPr>
              <a:t>카모마일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04409" y="5350500"/>
            <a:ext cx="4619625" cy="82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800"/>
              </a:lnSpc>
              <a:spcBef>
                <a:spcPts val="100"/>
              </a:spcBef>
            </a:pPr>
            <a:r>
              <a:rPr lang="ko-KR" altLang="en-US" sz="1200" dirty="0" smtClean="0">
                <a:latin typeface="맑은 고딕"/>
                <a:cs typeface="맑은 고딕"/>
              </a:rPr>
              <a:t>달콤하고 </a:t>
            </a:r>
            <a:r>
              <a:rPr lang="ko-KR" altLang="en-US" sz="1200" dirty="0" err="1" smtClean="0">
                <a:latin typeface="맑은 고딕"/>
                <a:cs typeface="맑은 고딕"/>
              </a:rPr>
              <a:t>크리미하여</a:t>
            </a:r>
            <a:r>
              <a:rPr lang="ko-KR" altLang="en-US" sz="1200" dirty="0" smtClean="0">
                <a:latin typeface="맑은 고딕"/>
                <a:cs typeface="맑은 고딕"/>
              </a:rPr>
              <a:t> 균형이 잘 잡혀 있으며 상쾌한 산도와 당도가 와인에 신선함과 </a:t>
            </a:r>
            <a:r>
              <a:rPr lang="ko-KR" altLang="en-US" sz="1200" dirty="0" err="1" smtClean="0">
                <a:latin typeface="맑은 고딕"/>
                <a:cs typeface="맑은 고딕"/>
              </a:rPr>
              <a:t>미네랄리티를</a:t>
            </a:r>
            <a:r>
              <a:rPr lang="ko-KR" altLang="en-US" sz="1200" dirty="0" smtClean="0">
                <a:latin typeface="맑은 고딕"/>
                <a:cs typeface="맑은 고딕"/>
              </a:rPr>
              <a:t> 더해준다</a:t>
            </a:r>
            <a:r>
              <a:rPr lang="en-US" altLang="ko-KR" sz="1200" dirty="0" smtClean="0">
                <a:latin typeface="맑은 고딕"/>
                <a:cs typeface="맑은 고딕"/>
              </a:rPr>
              <a:t>.</a:t>
            </a:r>
            <a:r>
              <a:rPr lang="ko-KR" altLang="en-US" sz="1200" dirty="0">
                <a:latin typeface="맑은 고딕"/>
                <a:cs typeface="맑은 고딕"/>
              </a:rPr>
              <a:t> </a:t>
            </a:r>
            <a:r>
              <a:rPr lang="ko-KR" altLang="en-US" sz="1200" dirty="0" smtClean="0">
                <a:latin typeface="맑은 고딕"/>
                <a:cs typeface="맑은 고딕"/>
              </a:rPr>
              <a:t>연한 복숭아</a:t>
            </a:r>
            <a:r>
              <a:rPr lang="en-US" altLang="ko-KR" sz="1200" dirty="0" smtClean="0">
                <a:latin typeface="맑은 고딕"/>
                <a:cs typeface="맑은 고딕"/>
              </a:rPr>
              <a:t>, </a:t>
            </a:r>
            <a:r>
              <a:rPr lang="ko-KR" altLang="en-US" sz="1200" dirty="0" smtClean="0">
                <a:latin typeface="맑은 고딕"/>
                <a:cs typeface="맑은 고딕"/>
              </a:rPr>
              <a:t>귤의 은은한 향과 매혹적인 </a:t>
            </a:r>
            <a:r>
              <a:rPr lang="ko-KR" altLang="en-US" sz="1200" dirty="0" err="1" smtClean="0">
                <a:latin typeface="맑은 고딕"/>
                <a:cs typeface="맑은 고딕"/>
              </a:rPr>
              <a:t>시트러스</a:t>
            </a:r>
            <a:r>
              <a:rPr lang="ko-KR" altLang="en-US" sz="1200" dirty="0" smtClean="0">
                <a:latin typeface="맑은 고딕"/>
                <a:cs typeface="맑은 고딕"/>
              </a:rPr>
              <a:t> 향으로 마무리 된다</a:t>
            </a:r>
            <a:r>
              <a:rPr lang="en-US" altLang="ko-KR" sz="1200" dirty="0" smtClean="0">
                <a:latin typeface="맑은 고딕"/>
                <a:cs typeface="맑은 고딕"/>
              </a:rPr>
              <a:t>.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06188" y="149758"/>
            <a:ext cx="4904105" cy="756617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lang="en-US" sz="1600" b="1" spc="-5" dirty="0" smtClean="0">
                <a:latin typeface="맑은 고딕"/>
                <a:cs typeface="맑은 고딕"/>
              </a:rPr>
              <a:t>MOSCATO D’ASTI DOCG “VIGNASERGENTE”</a:t>
            </a: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lang="ko-KR" altLang="en-US" sz="1600" b="1" spc="-5" dirty="0" err="1" smtClean="0">
                <a:latin typeface="맑은 고딕"/>
                <a:cs typeface="맑은 고딕"/>
              </a:rPr>
              <a:t>모스카토</a:t>
            </a:r>
            <a:r>
              <a:rPr lang="ko-KR" altLang="en-US" sz="1600" b="1" spc="-5" dirty="0" smtClean="0">
                <a:latin typeface="맑은 고딕"/>
                <a:cs typeface="맑은 고딕"/>
              </a:rPr>
              <a:t> </a:t>
            </a:r>
            <a:r>
              <a:rPr lang="ko-KR" altLang="en-US" sz="1600" b="1" spc="-5" dirty="0" err="1" smtClean="0">
                <a:latin typeface="맑은 고딕"/>
                <a:cs typeface="맑은 고딕"/>
              </a:rPr>
              <a:t>다스티</a:t>
            </a:r>
            <a:r>
              <a:rPr lang="ko-KR" altLang="en-US" sz="1600" b="1" spc="-5" dirty="0" smtClean="0">
                <a:latin typeface="맑은 고딕"/>
                <a:cs typeface="맑은 고딕"/>
              </a:rPr>
              <a:t> </a:t>
            </a:r>
            <a:r>
              <a:rPr lang="ko-KR" altLang="en-US" sz="1600" b="1" spc="-5" dirty="0" err="1" smtClean="0">
                <a:latin typeface="맑은 고딕"/>
                <a:cs typeface="맑은 고딕"/>
              </a:rPr>
              <a:t>비냐세르젠테</a:t>
            </a:r>
            <a:r>
              <a:rPr lang="ko-KR" altLang="en-US" sz="1600" b="1" spc="-5" dirty="0" smtClean="0">
                <a:latin typeface="맑은 고딕"/>
                <a:cs typeface="맑은 고딕"/>
              </a:rPr>
              <a:t> </a:t>
            </a:r>
            <a:r>
              <a:rPr lang="en-US" altLang="ko-KR" sz="1600" b="1" spc="-15" dirty="0" smtClean="0">
                <a:latin typeface="Century Gothic"/>
                <a:cs typeface="Century Gothic"/>
              </a:rPr>
              <a:t>2023</a:t>
            </a:r>
            <a:endParaRPr lang="ko-KR" altLang="en-US" sz="1600" dirty="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28209" y="1073658"/>
            <a:ext cx="5179695" cy="0"/>
          </a:xfrm>
          <a:custGeom>
            <a:avLst/>
            <a:gdLst/>
            <a:ahLst/>
            <a:cxnLst/>
            <a:rect l="l" t="t" r="r" b="b"/>
            <a:pathLst>
              <a:path w="5179695">
                <a:moveTo>
                  <a:pt x="0" y="0"/>
                </a:moveTo>
                <a:lnTo>
                  <a:pt x="5179187" y="0"/>
                </a:lnTo>
              </a:path>
            </a:pathLst>
          </a:custGeom>
          <a:ln w="190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19548" y="6501399"/>
            <a:ext cx="744840" cy="30352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3603" y="80772"/>
            <a:ext cx="774191" cy="684276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56" y="853896"/>
            <a:ext cx="1744282" cy="595102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28209" y="2408872"/>
            <a:ext cx="4796791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+mn-ea"/>
              </a:rPr>
              <a:t>해발 </a:t>
            </a:r>
            <a:r>
              <a:rPr lang="en-US" altLang="ko-KR" sz="1200" dirty="0" smtClean="0">
                <a:latin typeface="+mn-ea"/>
              </a:rPr>
              <a:t>350m</a:t>
            </a:r>
            <a:r>
              <a:rPr lang="ko-KR" altLang="en-US" sz="1200" dirty="0" smtClean="0">
                <a:latin typeface="+mn-ea"/>
              </a:rPr>
              <a:t>의 남동쪽의 포도밭은 독특한 </a:t>
            </a:r>
            <a:r>
              <a:rPr lang="ko-KR" altLang="en-US" sz="1200" dirty="0" err="1" smtClean="0">
                <a:latin typeface="+mn-ea"/>
              </a:rPr>
              <a:t>마른으로</a:t>
            </a:r>
            <a:r>
              <a:rPr lang="ko-KR" altLang="en-US" sz="1200" dirty="0" smtClean="0">
                <a:latin typeface="+mn-ea"/>
              </a:rPr>
              <a:t> 이루어진 토양으로 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진</a:t>
            </a:r>
            <a:r>
              <a:rPr lang="ko-KR" altLang="en-US" sz="1200" dirty="0" smtClean="0">
                <a:latin typeface="+mn-ea"/>
              </a:rPr>
              <a:t>흙 고운 모래 및 석회 성분으로 구성되어있다</a:t>
            </a:r>
            <a:r>
              <a:rPr lang="en-US" altLang="ko-KR" sz="1200" dirty="0" smtClean="0">
                <a:latin typeface="+mn-ea"/>
              </a:rPr>
              <a:t>. </a:t>
            </a:r>
            <a:r>
              <a:rPr lang="ko-KR" altLang="en-US" sz="1200" dirty="0" smtClean="0">
                <a:latin typeface="+mn-ea"/>
              </a:rPr>
              <a:t>포도의 </a:t>
            </a:r>
            <a:r>
              <a:rPr lang="ko-KR" altLang="en-US" sz="1200" dirty="0" err="1" smtClean="0">
                <a:latin typeface="+mn-ea"/>
              </a:rPr>
              <a:t>무결성을</a:t>
            </a:r>
            <a:r>
              <a:rPr lang="ko-KR" altLang="en-US" sz="1200" dirty="0" smtClean="0">
                <a:latin typeface="+mn-ea"/>
              </a:rPr>
              <a:t> 보존하기 위해 모두 손으로 </a:t>
            </a:r>
            <a:r>
              <a:rPr lang="ko-KR" altLang="en-US" sz="1200" dirty="0">
                <a:latin typeface="+mn-ea"/>
              </a:rPr>
              <a:t>수</a:t>
            </a:r>
            <a:r>
              <a:rPr lang="ko-KR" altLang="en-US" sz="1200" dirty="0" smtClean="0">
                <a:latin typeface="+mn-ea"/>
              </a:rPr>
              <a:t>확되며</a:t>
            </a:r>
            <a:r>
              <a:rPr lang="en-US" altLang="ko-KR" sz="1200" dirty="0">
                <a:latin typeface="+mn-ea"/>
              </a:rPr>
              <a:t>, </a:t>
            </a:r>
            <a:r>
              <a:rPr lang="en-US" altLang="ko-KR" sz="1200" dirty="0" err="1" smtClean="0">
                <a:latin typeface="+mn-ea"/>
              </a:rPr>
              <a:t>cryomaceration</a:t>
            </a:r>
            <a:r>
              <a:rPr lang="en-US" altLang="ko-KR" sz="1200" dirty="0" smtClean="0">
                <a:latin typeface="+mn-ea"/>
              </a:rPr>
              <a:t> </a:t>
            </a:r>
            <a:r>
              <a:rPr lang="ko-KR" altLang="en-US" sz="1200" dirty="0" smtClean="0">
                <a:latin typeface="+mn-ea"/>
              </a:rPr>
              <a:t>방법으로 </a:t>
            </a:r>
            <a:r>
              <a:rPr lang="ko-KR" altLang="en-US" sz="1200" dirty="0">
                <a:latin typeface="+mn-ea"/>
              </a:rPr>
              <a:t>알코올 농도가 </a:t>
            </a:r>
            <a:r>
              <a:rPr lang="en-US" altLang="ko-KR" sz="1200" dirty="0">
                <a:latin typeface="+mn-ea"/>
              </a:rPr>
              <a:t>5</a:t>
            </a:r>
            <a:r>
              <a:rPr lang="ko-KR" altLang="en-US" sz="1200" dirty="0">
                <a:latin typeface="+mn-ea"/>
              </a:rPr>
              <a:t>도가 되면 </a:t>
            </a:r>
            <a:r>
              <a:rPr lang="en-US" altLang="ko-KR" sz="1200" dirty="0">
                <a:latin typeface="+mn-ea"/>
              </a:rPr>
              <a:t>0</a:t>
            </a:r>
            <a:r>
              <a:rPr lang="ko-KR" altLang="en-US" sz="1200" dirty="0">
                <a:latin typeface="+mn-ea"/>
              </a:rPr>
              <a:t>도로 </a:t>
            </a:r>
            <a:r>
              <a:rPr lang="ko-KR" altLang="en-US" sz="1200" dirty="0" smtClean="0">
                <a:latin typeface="+mn-ea"/>
              </a:rPr>
              <a:t>냉각하여</a:t>
            </a:r>
            <a:r>
              <a:rPr lang="en-US" altLang="ko-KR" sz="1200" dirty="0" smtClean="0">
                <a:latin typeface="+mn-ea"/>
              </a:rPr>
              <a:t>,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발효를 멈추고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자연 </a:t>
            </a:r>
            <a:r>
              <a:rPr lang="en-US" altLang="ko-KR" sz="1200" dirty="0">
                <a:latin typeface="+mn-ea"/>
              </a:rPr>
              <a:t>CO2</a:t>
            </a:r>
            <a:r>
              <a:rPr lang="ko-KR" altLang="en-US" sz="1200" dirty="0">
                <a:latin typeface="+mn-ea"/>
              </a:rPr>
              <a:t>를 </a:t>
            </a:r>
            <a:r>
              <a:rPr lang="ko-KR" altLang="en-US" sz="1200" dirty="0" smtClean="0">
                <a:latin typeface="+mn-ea"/>
              </a:rPr>
              <a:t>위해 스테인리스 탱크를 닫은 채로 유지한다</a:t>
            </a:r>
            <a:r>
              <a:rPr lang="en-US" altLang="ko-KR" sz="1200" dirty="0" smtClean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0368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746" y="340309"/>
            <a:ext cx="6807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Hi</a:t>
            </a:r>
            <a:r>
              <a:rPr spc="-25" dirty="0"/>
              <a:t>s</a:t>
            </a:r>
            <a:r>
              <a:rPr dirty="0"/>
              <a:t>t</a:t>
            </a:r>
            <a:r>
              <a:rPr spc="-35" dirty="0"/>
              <a:t>r</a:t>
            </a:r>
            <a:r>
              <a:rPr spc="-15" dirty="0"/>
              <a:t>o</a:t>
            </a:r>
            <a:r>
              <a:rPr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851" y="5008879"/>
            <a:ext cx="8498840" cy="144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맑은 고딕"/>
                <a:cs typeface="맑은 고딕"/>
              </a:rPr>
              <a:t>바롤로의</a:t>
            </a:r>
            <a:r>
              <a:rPr sz="1400" spc="-2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가장</a:t>
            </a:r>
            <a:r>
              <a:rPr sz="1400" spc="-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핵심지역인</a:t>
            </a:r>
            <a:r>
              <a:rPr sz="1400" spc="-2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라모라에</a:t>
            </a:r>
            <a:r>
              <a:rPr sz="1400" spc="-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위치한</a:t>
            </a:r>
            <a:r>
              <a:rPr sz="1400" spc="-20" dirty="0">
                <a:latin typeface="맑은 고딕"/>
                <a:cs typeface="맑은 고딕"/>
              </a:rPr>
              <a:t> </a:t>
            </a:r>
            <a:r>
              <a:rPr sz="1400" spc="-15" dirty="0">
                <a:latin typeface="맑은 고딕"/>
                <a:cs typeface="맑은 고딕"/>
              </a:rPr>
              <a:t>Voerzio</a:t>
            </a:r>
            <a:r>
              <a:rPr sz="1400" spc="10" dirty="0">
                <a:latin typeface="맑은 고딕"/>
                <a:cs typeface="맑은 고딕"/>
              </a:rPr>
              <a:t> </a:t>
            </a:r>
            <a:r>
              <a:rPr sz="1400" spc="5" dirty="0">
                <a:latin typeface="맑은 고딕"/>
                <a:cs typeface="맑은 고딕"/>
              </a:rPr>
              <a:t>Martini</a:t>
            </a:r>
            <a:r>
              <a:rPr sz="1400" spc="1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(보에르지오</a:t>
            </a:r>
            <a:r>
              <a:rPr sz="1400" spc="-2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마티니는)</a:t>
            </a:r>
            <a:r>
              <a:rPr sz="1400" spc="-1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와이너리는</a:t>
            </a:r>
          </a:p>
          <a:p>
            <a:pPr marL="12065" marR="5080" algn="ctr">
              <a:lnSpc>
                <a:spcPct val="200000"/>
              </a:lnSpc>
              <a:spcBef>
                <a:spcPts val="5"/>
              </a:spcBef>
            </a:pPr>
            <a:r>
              <a:rPr sz="1400" dirty="0">
                <a:latin typeface="맑은 고딕"/>
                <a:cs typeface="맑은 고딕"/>
              </a:rPr>
              <a:t>바롤로</a:t>
            </a:r>
            <a:r>
              <a:rPr sz="1400" spc="-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와인</a:t>
            </a:r>
            <a:r>
              <a:rPr sz="1400" spc="-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역사</a:t>
            </a:r>
            <a:r>
              <a:rPr sz="1400" spc="-1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중</a:t>
            </a:r>
            <a:r>
              <a:rPr sz="1400" spc="-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핵심</a:t>
            </a:r>
            <a:r>
              <a:rPr sz="1400" spc="-1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인물</a:t>
            </a:r>
            <a:r>
              <a:rPr sz="1400" spc="-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중</a:t>
            </a:r>
            <a:r>
              <a:rPr sz="1400" spc="-1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한명인</a:t>
            </a:r>
            <a:r>
              <a:rPr sz="1400" spc="-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Gianni </a:t>
            </a:r>
            <a:r>
              <a:rPr sz="1400" spc="-10" dirty="0">
                <a:latin typeface="맑은 고딕"/>
                <a:cs typeface="맑은 고딕"/>
              </a:rPr>
              <a:t>Voerzio(지아니</a:t>
            </a:r>
            <a:r>
              <a:rPr sz="1400" spc="-2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보에르지오)의</a:t>
            </a:r>
            <a:r>
              <a:rPr sz="1400" spc="-3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역사와</a:t>
            </a:r>
            <a:r>
              <a:rPr sz="1400" spc="-1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전통을 이어나간다. </a:t>
            </a:r>
            <a:r>
              <a:rPr sz="1400" spc="-48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엄격한</a:t>
            </a:r>
            <a:r>
              <a:rPr sz="1400" spc="-1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포도밭</a:t>
            </a:r>
            <a:r>
              <a:rPr sz="1400" spc="-2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관리와</a:t>
            </a:r>
            <a:r>
              <a:rPr sz="1400" spc="-1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적은</a:t>
            </a:r>
            <a:r>
              <a:rPr sz="1400" spc="-1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수확량으로</a:t>
            </a:r>
            <a:r>
              <a:rPr sz="1400" spc="-2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뛰어난</a:t>
            </a:r>
            <a:r>
              <a:rPr sz="1400" spc="-2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와인을</a:t>
            </a:r>
            <a:r>
              <a:rPr sz="1400" spc="-1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생산한</a:t>
            </a:r>
            <a:r>
              <a:rPr sz="1400" spc="-1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지아니</a:t>
            </a:r>
            <a:r>
              <a:rPr sz="1400" spc="-2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보에르지오는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 dirty="0">
              <a:latin typeface="맑은 고딕"/>
              <a:cs typeface="맑은 고딕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맑은 고딕"/>
                <a:cs typeface="맑은 고딕"/>
              </a:rPr>
              <a:t>와이너리를</a:t>
            </a:r>
            <a:r>
              <a:rPr sz="1400" spc="-2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이어나갈</a:t>
            </a:r>
            <a:r>
              <a:rPr sz="1400" spc="-2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자식이</a:t>
            </a:r>
            <a:r>
              <a:rPr sz="1400" spc="-1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없어</a:t>
            </a:r>
            <a:r>
              <a:rPr sz="1400" spc="-10" dirty="0">
                <a:latin typeface="맑은 고딕"/>
                <a:cs typeface="맑은 고딕"/>
              </a:rPr>
              <a:t> 2012년</a:t>
            </a:r>
            <a:r>
              <a:rPr sz="1400" spc="1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와인</a:t>
            </a:r>
            <a:r>
              <a:rPr sz="1400" spc="-1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생산을</a:t>
            </a:r>
            <a:r>
              <a:rPr sz="1400" spc="-10" dirty="0">
                <a:latin typeface="맑은 고딕"/>
                <a:cs typeface="맑은 고딕"/>
              </a:rPr>
              <a:t> </a:t>
            </a:r>
            <a:r>
              <a:rPr sz="1400" dirty="0" err="1">
                <a:latin typeface="맑은 고딕"/>
                <a:cs typeface="맑은 고딕"/>
              </a:rPr>
              <a:t>중단하게</a:t>
            </a:r>
            <a:r>
              <a:rPr sz="1400" spc="-25" dirty="0">
                <a:latin typeface="맑은 고딕"/>
                <a:cs typeface="맑은 고딕"/>
              </a:rPr>
              <a:t> </a:t>
            </a:r>
            <a:r>
              <a:rPr sz="1400" spc="135" dirty="0" smtClean="0">
                <a:latin typeface="맑은 고딕"/>
                <a:cs typeface="맑은 고딕"/>
              </a:rPr>
              <a:t>되</a:t>
            </a:r>
            <a:r>
              <a:rPr lang="ko-KR" altLang="en-US" sz="1400" spc="135" dirty="0" err="1" smtClean="0">
                <a:latin typeface="맑은 고딕"/>
                <a:cs typeface="맑은 고딕"/>
              </a:rPr>
              <a:t>었</a:t>
            </a:r>
            <a:r>
              <a:rPr sz="1400" spc="135" dirty="0" smtClean="0">
                <a:latin typeface="맑은 고딕"/>
                <a:cs typeface="맑은 고딕"/>
              </a:rPr>
              <a:t>다</a:t>
            </a:r>
            <a:r>
              <a:rPr sz="1400" spc="135" dirty="0">
                <a:latin typeface="맑은 고딕"/>
                <a:cs typeface="맑은 고딕"/>
              </a:rPr>
              <a:t>.</a:t>
            </a:r>
            <a:endParaRPr sz="1400" dirty="0">
              <a:latin typeface="맑은 고딕"/>
              <a:cs typeface="맑은 고딕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097280"/>
            <a:ext cx="9901555" cy="3517900"/>
            <a:chOff x="0" y="1097280"/>
            <a:chExt cx="9901555" cy="35179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97280"/>
              <a:ext cx="9896855" cy="35173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3815" y="1097280"/>
              <a:ext cx="5277612" cy="3517391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19548" y="6492256"/>
            <a:ext cx="744840" cy="3035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746" y="340309"/>
            <a:ext cx="6807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Hi</a:t>
            </a:r>
            <a:r>
              <a:rPr spc="-25" dirty="0"/>
              <a:t>s</a:t>
            </a:r>
            <a:r>
              <a:rPr dirty="0"/>
              <a:t>t</a:t>
            </a:r>
            <a:r>
              <a:rPr spc="-35" dirty="0"/>
              <a:t>r</a:t>
            </a:r>
            <a:r>
              <a:rPr spc="-15" dirty="0"/>
              <a:t>o</a:t>
            </a:r>
            <a:r>
              <a:rPr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2667" y="4930521"/>
            <a:ext cx="7633334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맑은 고딕"/>
                <a:cs typeface="맑은 고딕"/>
              </a:rPr>
              <a:t>바롤로</a:t>
            </a:r>
            <a:r>
              <a:rPr sz="1400" spc="-2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명가로</a:t>
            </a:r>
            <a:r>
              <a:rPr sz="1400" spc="-3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알려진</a:t>
            </a:r>
            <a:r>
              <a:rPr sz="1400" spc="-1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보에르지오</a:t>
            </a:r>
            <a:r>
              <a:rPr sz="1400" spc="-3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가문은</a:t>
            </a:r>
            <a:r>
              <a:rPr sz="1400" spc="-2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아버지인</a:t>
            </a:r>
            <a:endParaRPr sz="14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맑은 고딕"/>
              <a:cs typeface="맑은 고딕"/>
            </a:endParaRPr>
          </a:p>
          <a:p>
            <a:pPr marL="1270" algn="ctr">
              <a:lnSpc>
                <a:spcPct val="100000"/>
              </a:lnSpc>
            </a:pPr>
            <a:r>
              <a:rPr sz="1400" dirty="0">
                <a:latin typeface="맑은 고딕"/>
                <a:cs typeface="맑은 고딕"/>
              </a:rPr>
              <a:t>Giacomo</a:t>
            </a:r>
            <a:r>
              <a:rPr sz="1400" spc="-25" dirty="0">
                <a:latin typeface="맑은 고딕"/>
                <a:cs typeface="맑은 고딕"/>
              </a:rPr>
              <a:t> </a:t>
            </a:r>
            <a:r>
              <a:rPr sz="1400" spc="-5" dirty="0">
                <a:latin typeface="맑은 고딕"/>
                <a:cs typeface="맑은 고딕"/>
              </a:rPr>
              <a:t>Voerzio(지아코모</a:t>
            </a:r>
            <a:r>
              <a:rPr sz="1400" spc="-2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보에르지오)으로부터</a:t>
            </a:r>
            <a:r>
              <a:rPr sz="1400" spc="-4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포도원을</a:t>
            </a:r>
            <a:r>
              <a:rPr sz="1400" spc="-3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이어받아</a:t>
            </a:r>
            <a:endParaRPr sz="1400">
              <a:latin typeface="맑은 고딕"/>
              <a:cs typeface="맑은 고딕"/>
            </a:endParaRPr>
          </a:p>
          <a:p>
            <a:pPr marL="12700" marR="5080" algn="ctr">
              <a:lnSpc>
                <a:spcPct val="200000"/>
              </a:lnSpc>
              <a:spcBef>
                <a:spcPts val="5"/>
              </a:spcBef>
            </a:pPr>
            <a:r>
              <a:rPr sz="1400" dirty="0">
                <a:latin typeface="맑은 고딕"/>
                <a:cs typeface="맑은 고딕"/>
              </a:rPr>
              <a:t>동생</a:t>
            </a:r>
            <a:r>
              <a:rPr sz="1400" spc="-10" dirty="0">
                <a:latin typeface="맑은 고딕"/>
                <a:cs typeface="맑은 고딕"/>
              </a:rPr>
              <a:t> </a:t>
            </a:r>
            <a:r>
              <a:rPr sz="1400" spc="-5" dirty="0">
                <a:latin typeface="맑은 고딕"/>
                <a:cs typeface="맑은 고딕"/>
              </a:rPr>
              <a:t>Roberto</a:t>
            </a:r>
            <a:r>
              <a:rPr sz="1400" dirty="0">
                <a:latin typeface="맑은 고딕"/>
                <a:cs typeface="맑은 고딕"/>
              </a:rPr>
              <a:t> </a:t>
            </a:r>
            <a:r>
              <a:rPr sz="1400" spc="-5" dirty="0">
                <a:latin typeface="맑은 고딕"/>
                <a:cs typeface="맑은 고딕"/>
              </a:rPr>
              <a:t>Voerzio(로베르토</a:t>
            </a:r>
            <a:r>
              <a:rPr sz="1400" spc="-2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보에르지오)은</a:t>
            </a:r>
            <a:r>
              <a:rPr sz="1400" spc="-3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본인의</a:t>
            </a:r>
            <a:r>
              <a:rPr sz="1400" spc="-1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이름으로</a:t>
            </a:r>
            <a:r>
              <a:rPr sz="1400" spc="-2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라모라</a:t>
            </a:r>
            <a:r>
              <a:rPr sz="1400" spc="-2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대표</a:t>
            </a:r>
            <a:r>
              <a:rPr sz="1400" spc="-1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바롤로를</a:t>
            </a:r>
            <a:r>
              <a:rPr sz="1400" spc="-1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생산하고 </a:t>
            </a:r>
            <a:r>
              <a:rPr sz="1400" spc="-47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형인</a:t>
            </a:r>
            <a:r>
              <a:rPr sz="1400" spc="-1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Gianni</a:t>
            </a:r>
            <a:r>
              <a:rPr sz="1400" spc="-5" dirty="0">
                <a:latin typeface="맑은 고딕"/>
                <a:cs typeface="맑은 고딕"/>
              </a:rPr>
              <a:t> </a:t>
            </a:r>
            <a:r>
              <a:rPr sz="1400" spc="-10" dirty="0">
                <a:latin typeface="맑은 고딕"/>
                <a:cs typeface="맑은 고딕"/>
              </a:rPr>
              <a:t>Voerzio(지아니</a:t>
            </a:r>
            <a:r>
              <a:rPr sz="1400" spc="-1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보에르지오)는</a:t>
            </a:r>
            <a:r>
              <a:rPr sz="1400" spc="-35" dirty="0">
                <a:latin typeface="맑은 고딕"/>
                <a:cs typeface="맑은 고딕"/>
              </a:rPr>
              <a:t> </a:t>
            </a:r>
            <a:r>
              <a:rPr sz="1400" spc="-5" dirty="0">
                <a:latin typeface="맑은 고딕"/>
                <a:cs typeface="맑은 고딕"/>
              </a:rPr>
              <a:t>12년까지</a:t>
            </a:r>
            <a:r>
              <a:rPr sz="1400" spc="-1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본인의</a:t>
            </a:r>
            <a:r>
              <a:rPr sz="1400" spc="-1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와인을</a:t>
            </a:r>
            <a:r>
              <a:rPr sz="1400" spc="-1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생산을</a:t>
            </a:r>
            <a:r>
              <a:rPr sz="1400" spc="-2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하였다.</a:t>
            </a:r>
            <a:endParaRPr sz="1400">
              <a:latin typeface="맑은 고딕"/>
              <a:cs typeface="맑은 고딕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8392" y="1383588"/>
            <a:ext cx="5336031" cy="15321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04538" y="3134291"/>
            <a:ext cx="5231073" cy="136182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19548" y="6492256"/>
            <a:ext cx="744840" cy="3035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746" y="340309"/>
            <a:ext cx="6807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Hi</a:t>
            </a:r>
            <a:r>
              <a:rPr spc="-25" dirty="0"/>
              <a:t>s</a:t>
            </a:r>
            <a:r>
              <a:rPr dirty="0"/>
              <a:t>t</a:t>
            </a:r>
            <a:r>
              <a:rPr spc="-35" dirty="0"/>
              <a:t>r</a:t>
            </a:r>
            <a:r>
              <a:rPr spc="-15" dirty="0"/>
              <a:t>o</a:t>
            </a:r>
            <a:r>
              <a:rPr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6675" y="4843398"/>
            <a:ext cx="750570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맑은 고딕"/>
                <a:cs typeface="맑은 고딕"/>
              </a:rPr>
              <a:t>현재</a:t>
            </a:r>
            <a:r>
              <a:rPr sz="1400" spc="-19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보에르지오</a:t>
            </a:r>
            <a:r>
              <a:rPr sz="1400" spc="-2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마티니의</a:t>
            </a:r>
            <a:r>
              <a:rPr sz="1400" spc="-1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오너인</a:t>
            </a:r>
            <a:r>
              <a:rPr sz="1400" spc="-25" dirty="0">
                <a:latin typeface="맑은 고딕"/>
                <a:cs typeface="맑은 고딕"/>
              </a:rPr>
              <a:t> </a:t>
            </a:r>
            <a:r>
              <a:rPr sz="1400" spc="-5" dirty="0">
                <a:latin typeface="Calibri"/>
                <a:cs typeface="Calibri"/>
              </a:rPr>
              <a:t>Mirko(</a:t>
            </a:r>
            <a:r>
              <a:rPr sz="1400" spc="-5" dirty="0">
                <a:latin typeface="맑은 고딕"/>
                <a:cs typeface="맑은 고딕"/>
              </a:rPr>
              <a:t>미로코</a:t>
            </a:r>
            <a:r>
              <a:rPr sz="1400" spc="-5" dirty="0">
                <a:latin typeface="Calibri"/>
                <a:cs typeface="Calibri"/>
              </a:rPr>
              <a:t>)</a:t>
            </a:r>
            <a:r>
              <a:rPr sz="1400" spc="-5" dirty="0">
                <a:latin typeface="맑은 고딕"/>
                <a:cs typeface="맑은 고딕"/>
              </a:rPr>
              <a:t>와</a:t>
            </a:r>
            <a:r>
              <a:rPr sz="1400" spc="-195" dirty="0">
                <a:latin typeface="맑은 고딕"/>
                <a:cs typeface="맑은 고딕"/>
              </a:rPr>
              <a:t> </a:t>
            </a:r>
            <a:r>
              <a:rPr sz="1400" spc="-5" dirty="0">
                <a:latin typeface="Calibri"/>
                <a:cs typeface="Calibri"/>
              </a:rPr>
              <a:t>Federica(</a:t>
            </a:r>
            <a:r>
              <a:rPr sz="1400" spc="-5" dirty="0">
                <a:latin typeface="맑은 고딕"/>
                <a:cs typeface="맑은 고딕"/>
              </a:rPr>
              <a:t>페데리카</a:t>
            </a:r>
            <a:r>
              <a:rPr sz="1400" spc="-5" dirty="0">
                <a:latin typeface="Calibri"/>
                <a:cs typeface="Calibri"/>
              </a:rPr>
              <a:t>)</a:t>
            </a:r>
            <a:r>
              <a:rPr sz="1400" spc="-5" dirty="0">
                <a:latin typeface="맑은 고딕"/>
                <a:cs typeface="맑은 고딕"/>
              </a:rPr>
              <a:t>는</a:t>
            </a:r>
            <a:endParaRPr sz="1400">
              <a:latin typeface="맑은 고딕"/>
              <a:cs typeface="맑은 고딕"/>
            </a:endParaRPr>
          </a:p>
          <a:p>
            <a:pPr marL="1128395" marR="1120775" algn="ctr">
              <a:lnSpc>
                <a:spcPct val="2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2015</a:t>
            </a:r>
            <a:r>
              <a:rPr sz="1400" spc="-5" dirty="0">
                <a:latin typeface="맑은 고딕"/>
                <a:cs typeface="맑은 고딕"/>
              </a:rPr>
              <a:t>년</a:t>
            </a:r>
            <a:r>
              <a:rPr sz="1400" spc="-17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지아니</a:t>
            </a:r>
            <a:r>
              <a:rPr sz="1400" spc="-1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보에르지오의</a:t>
            </a:r>
            <a:r>
              <a:rPr sz="1400" spc="-204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포도밭과</a:t>
            </a:r>
            <a:r>
              <a:rPr sz="1400" spc="-18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와이너리를</a:t>
            </a:r>
            <a:r>
              <a:rPr sz="1400" spc="-204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그대로</a:t>
            </a:r>
            <a:r>
              <a:rPr sz="1400" spc="-19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인수받아 </a:t>
            </a:r>
            <a:r>
              <a:rPr sz="1400" spc="-48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최첨단의</a:t>
            </a:r>
            <a:r>
              <a:rPr sz="1400" spc="-19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시설을</a:t>
            </a:r>
            <a:r>
              <a:rPr sz="1400" spc="-19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갖추고</a:t>
            </a:r>
            <a:r>
              <a:rPr sz="1400" spc="-19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다시</a:t>
            </a:r>
            <a:r>
              <a:rPr sz="1400" spc="-19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와인을</a:t>
            </a:r>
            <a:r>
              <a:rPr sz="1400" spc="-19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양조하기</a:t>
            </a:r>
            <a:r>
              <a:rPr sz="1400" spc="-19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시작하였다</a:t>
            </a:r>
            <a:r>
              <a:rPr sz="140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12065" marR="5080" algn="ctr">
              <a:lnSpc>
                <a:spcPts val="3360"/>
              </a:lnSpc>
              <a:spcBef>
                <a:spcPts val="190"/>
              </a:spcBef>
            </a:pPr>
            <a:r>
              <a:rPr sz="1400" dirty="0">
                <a:latin typeface="맑은 고딕"/>
                <a:cs typeface="맑은 고딕"/>
              </a:rPr>
              <a:t>바롤로의</a:t>
            </a:r>
            <a:r>
              <a:rPr sz="1400" spc="-3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거장</a:t>
            </a:r>
            <a:r>
              <a:rPr sz="1400" spc="-1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지아니</a:t>
            </a:r>
            <a:r>
              <a:rPr sz="1400" spc="-1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보에르지오의</a:t>
            </a:r>
            <a:r>
              <a:rPr sz="1400" spc="-3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포도재배,</a:t>
            </a:r>
            <a:r>
              <a:rPr sz="1400" spc="-1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와인</a:t>
            </a:r>
            <a:r>
              <a:rPr sz="1400" spc="-1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양조의</a:t>
            </a:r>
            <a:r>
              <a:rPr sz="1400" spc="-2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모든</a:t>
            </a:r>
            <a:r>
              <a:rPr sz="1400" spc="-1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노하우와</a:t>
            </a:r>
            <a:r>
              <a:rPr sz="1400" spc="-1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세심한</a:t>
            </a:r>
            <a:r>
              <a:rPr sz="1400" spc="-2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컨설팅</a:t>
            </a:r>
            <a:r>
              <a:rPr sz="1400" spc="-1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아래 </a:t>
            </a:r>
            <a:r>
              <a:rPr sz="1400" spc="-47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보에르지오</a:t>
            </a:r>
            <a:r>
              <a:rPr sz="1400" spc="-2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마티니는</a:t>
            </a:r>
            <a:r>
              <a:rPr sz="1400" spc="-2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새로운</a:t>
            </a:r>
            <a:r>
              <a:rPr sz="1400" spc="-1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바롤로의</a:t>
            </a:r>
            <a:r>
              <a:rPr sz="1400" spc="-3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역사를</a:t>
            </a:r>
            <a:r>
              <a:rPr sz="1400" spc="-1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써내려가고</a:t>
            </a:r>
            <a:r>
              <a:rPr sz="1400" spc="-2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있다.</a:t>
            </a:r>
            <a:endParaRPr sz="1400">
              <a:latin typeface="맑은 고딕"/>
              <a:cs typeface="맑은 고딕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" y="1097280"/>
            <a:ext cx="9887712" cy="35173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19548" y="6492256"/>
            <a:ext cx="744840" cy="3035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746" y="340309"/>
            <a:ext cx="813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Location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8796" y="5070094"/>
            <a:ext cx="6974840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맑은 고딕"/>
                <a:cs typeface="맑은 고딕"/>
              </a:rPr>
              <a:t>와이너리는</a:t>
            </a:r>
            <a:r>
              <a:rPr sz="1400" spc="-204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가장</a:t>
            </a:r>
            <a:r>
              <a:rPr sz="1400" spc="-18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역사적이고</a:t>
            </a:r>
            <a:r>
              <a:rPr sz="1400" spc="-204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뛰어난</a:t>
            </a:r>
            <a:r>
              <a:rPr sz="1400" spc="-19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바롤로를</a:t>
            </a:r>
            <a:r>
              <a:rPr sz="1400" spc="-19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생산하는</a:t>
            </a:r>
            <a:r>
              <a:rPr sz="1400" spc="-19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라모라에</a:t>
            </a:r>
            <a:r>
              <a:rPr sz="1400" spc="-20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위치한다</a:t>
            </a:r>
            <a:r>
              <a:rPr sz="140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685"/>
              </a:spcBef>
            </a:pPr>
            <a:r>
              <a:rPr sz="1400" dirty="0">
                <a:latin typeface="맑은 고딕"/>
                <a:cs typeface="맑은 고딕"/>
              </a:rPr>
              <a:t>라모라</a:t>
            </a:r>
            <a:r>
              <a:rPr sz="1400" spc="-19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지역</a:t>
            </a:r>
            <a:r>
              <a:rPr sz="1400" spc="-19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안에</a:t>
            </a:r>
            <a:r>
              <a:rPr sz="1400" spc="140" dirty="0">
                <a:latin typeface="맑은 고딕"/>
                <a:cs typeface="맑은 고딕"/>
              </a:rPr>
              <a:t> </a:t>
            </a: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spc="-10" dirty="0">
                <a:latin typeface="Calibri"/>
                <a:cs typeface="Calibri"/>
              </a:rPr>
              <a:t> Serra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</a:t>
            </a:r>
            <a:r>
              <a:rPr sz="1400" dirty="0">
                <a:latin typeface="맑은 고딕"/>
                <a:cs typeface="맑은 고딕"/>
              </a:rPr>
              <a:t>라</a:t>
            </a:r>
            <a:r>
              <a:rPr sz="1400" spc="-18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세라</a:t>
            </a:r>
            <a:r>
              <a:rPr sz="1400" dirty="0">
                <a:latin typeface="Calibri"/>
                <a:cs typeface="Calibri"/>
              </a:rPr>
              <a:t>), </a:t>
            </a:r>
            <a:r>
              <a:rPr sz="1400" spc="-5" dirty="0">
                <a:latin typeface="Calibri"/>
                <a:cs typeface="Calibri"/>
              </a:rPr>
              <a:t>Cerequio(</a:t>
            </a:r>
            <a:r>
              <a:rPr sz="1400" spc="-5" dirty="0">
                <a:latin typeface="맑은 고딕"/>
                <a:cs typeface="맑은 고딕"/>
              </a:rPr>
              <a:t>체르키오</a:t>
            </a:r>
            <a:r>
              <a:rPr sz="1400" spc="-5" dirty="0">
                <a:latin typeface="Calibri"/>
                <a:cs typeface="Calibri"/>
              </a:rPr>
              <a:t>)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맑은 고딕"/>
                <a:cs typeface="맑은 고딕"/>
              </a:rPr>
              <a:t>두</a:t>
            </a:r>
            <a:r>
              <a:rPr sz="1400" spc="-18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가지의</a:t>
            </a:r>
            <a:r>
              <a:rPr sz="1400" spc="-19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포도밭을</a:t>
            </a:r>
            <a:r>
              <a:rPr sz="1400" spc="-19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각각</a:t>
            </a:r>
            <a:r>
              <a:rPr sz="1400" spc="-18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관리하고</a:t>
            </a:r>
            <a:endParaRPr sz="1400">
              <a:latin typeface="맑은 고딕"/>
              <a:cs typeface="맑은 고딕"/>
            </a:endParaRPr>
          </a:p>
          <a:p>
            <a:pPr marL="635" algn="ctr">
              <a:lnSpc>
                <a:spcPct val="100000"/>
              </a:lnSpc>
              <a:spcBef>
                <a:spcPts val="1680"/>
              </a:spcBef>
            </a:pPr>
            <a:r>
              <a:rPr sz="1400" dirty="0">
                <a:latin typeface="Calibri"/>
                <a:cs typeface="Calibri"/>
              </a:rPr>
              <a:t>Mo</a:t>
            </a:r>
            <a:r>
              <a:rPr sz="1400" spc="-3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viglie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(</a:t>
            </a:r>
            <a:r>
              <a:rPr sz="1400" dirty="0">
                <a:latin typeface="맑은 고딕"/>
                <a:cs typeface="맑은 고딕"/>
              </a:rPr>
              <a:t>몬빌리에로</a:t>
            </a:r>
            <a:r>
              <a:rPr sz="1400" dirty="0">
                <a:latin typeface="Calibri"/>
                <a:cs typeface="Calibri"/>
              </a:rPr>
              <a:t>)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맑은 고딕"/>
                <a:cs typeface="맑은 고딕"/>
              </a:rPr>
              <a:t>포도밭을</a:t>
            </a:r>
            <a:r>
              <a:rPr sz="1400" spc="-19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관리한</a:t>
            </a:r>
            <a:r>
              <a:rPr sz="1400" spc="-10" dirty="0">
                <a:latin typeface="맑은 고딕"/>
                <a:cs typeface="맑은 고딕"/>
              </a:rPr>
              <a:t>다</a:t>
            </a:r>
            <a:r>
              <a:rPr sz="140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680"/>
              </a:spcBef>
            </a:pPr>
            <a:r>
              <a:rPr sz="1400" dirty="0">
                <a:latin typeface="맑은 고딕"/>
                <a:cs typeface="맑은 고딕"/>
              </a:rPr>
              <a:t>이를</a:t>
            </a:r>
            <a:r>
              <a:rPr sz="1400" spc="-19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통해</a:t>
            </a:r>
            <a:r>
              <a:rPr sz="1400" spc="-18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각</a:t>
            </a:r>
            <a:r>
              <a:rPr sz="1400" spc="114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떼루아의</a:t>
            </a:r>
            <a:r>
              <a:rPr sz="1400" spc="-19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케릭터를</a:t>
            </a:r>
            <a:r>
              <a:rPr sz="1400" spc="-19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그대로</a:t>
            </a:r>
            <a:r>
              <a:rPr sz="1400" spc="-19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담아낸</a:t>
            </a:r>
            <a:r>
              <a:rPr sz="1400" spc="-19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포도를</a:t>
            </a:r>
            <a:r>
              <a:rPr sz="1400" spc="-19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재배한다</a:t>
            </a:r>
            <a:r>
              <a:rPr sz="140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46988"/>
            <a:ext cx="9905999" cy="37246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19548" y="6492256"/>
            <a:ext cx="744840" cy="3035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746" y="340309"/>
            <a:ext cx="10718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Vinification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1809" y="1617090"/>
            <a:ext cx="3860191" cy="4507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맑은 고딕"/>
                <a:cs typeface="맑은 고딕"/>
              </a:rPr>
              <a:t>보에르지오</a:t>
            </a:r>
            <a:r>
              <a:rPr sz="1400" spc="-3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마티니의</a:t>
            </a:r>
            <a:r>
              <a:rPr sz="1400" spc="-3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와이너리</a:t>
            </a:r>
            <a:r>
              <a:rPr sz="1400" spc="-2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시설은</a:t>
            </a:r>
          </a:p>
          <a:p>
            <a:pPr marL="12700" marR="5080" indent="-2540" algn="ctr">
              <a:lnSpc>
                <a:spcPct val="250000"/>
              </a:lnSpc>
            </a:pPr>
            <a:r>
              <a:rPr sz="1400" dirty="0">
                <a:latin typeface="맑은 고딕"/>
                <a:cs typeface="맑은 고딕"/>
              </a:rPr>
              <a:t>가장</a:t>
            </a:r>
            <a:r>
              <a:rPr sz="1400" spc="5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현대적인</a:t>
            </a:r>
            <a:r>
              <a:rPr sz="1400" spc="4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기술이</a:t>
            </a:r>
            <a:r>
              <a:rPr sz="1400" spc="5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집약되어</a:t>
            </a:r>
            <a:r>
              <a:rPr sz="1400" spc="4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있다. </a:t>
            </a:r>
            <a:r>
              <a:rPr sz="1400" spc="5" dirty="0">
                <a:latin typeface="맑은 고딕"/>
                <a:cs typeface="맑은 고딕"/>
              </a:rPr>
              <a:t> </a:t>
            </a:r>
            <a:endParaRPr lang="en-US" sz="1400" spc="5" dirty="0" smtClean="0">
              <a:latin typeface="맑은 고딕"/>
              <a:cs typeface="맑은 고딕"/>
            </a:endParaRPr>
          </a:p>
          <a:p>
            <a:pPr marL="12700" marR="5080" indent="-2540" algn="ctr">
              <a:lnSpc>
                <a:spcPct val="250000"/>
              </a:lnSpc>
            </a:pPr>
            <a:r>
              <a:rPr sz="1400" dirty="0" err="1" smtClean="0">
                <a:latin typeface="맑은 고딕"/>
                <a:cs typeface="맑은 고딕"/>
              </a:rPr>
              <a:t>압착기는</a:t>
            </a:r>
            <a:r>
              <a:rPr sz="1400" spc="-30" dirty="0" smtClean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포도를</a:t>
            </a:r>
            <a:r>
              <a:rPr sz="1400" spc="-2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훼손하지</a:t>
            </a:r>
            <a:r>
              <a:rPr sz="1400" spc="-3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않고</a:t>
            </a:r>
            <a:r>
              <a:rPr sz="1400" spc="-2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그대로의</a:t>
            </a:r>
            <a:r>
              <a:rPr sz="1400" spc="-3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즙을 </a:t>
            </a:r>
            <a:r>
              <a:rPr sz="1400" spc="-48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뽑아내는 것에 최적화 되어 있으며 </a:t>
            </a:r>
            <a:r>
              <a:rPr sz="1400" spc="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스테인리스통은 철저한 온.습도 관리를 통하여 </a:t>
            </a:r>
            <a:r>
              <a:rPr sz="1400" spc="-480" dirty="0">
                <a:latin typeface="맑은 고딕"/>
                <a:cs typeface="맑은 고딕"/>
              </a:rPr>
              <a:t> </a:t>
            </a:r>
            <a:r>
              <a:rPr sz="1400" dirty="0" err="1">
                <a:latin typeface="맑은 고딕"/>
                <a:cs typeface="맑은 고딕"/>
              </a:rPr>
              <a:t>균일한</a:t>
            </a:r>
            <a:r>
              <a:rPr sz="1400" spc="-15" dirty="0">
                <a:latin typeface="맑은 고딕"/>
                <a:cs typeface="맑은 고딕"/>
              </a:rPr>
              <a:t> </a:t>
            </a:r>
            <a:endParaRPr lang="en-US" sz="1400" spc="-15" dirty="0" smtClean="0">
              <a:latin typeface="맑은 고딕"/>
              <a:cs typeface="맑은 고딕"/>
            </a:endParaRPr>
          </a:p>
          <a:p>
            <a:pPr marL="12700" marR="5080" indent="-2540" algn="ctr">
              <a:lnSpc>
                <a:spcPct val="250000"/>
              </a:lnSpc>
            </a:pPr>
            <a:r>
              <a:rPr sz="1400" dirty="0" err="1" smtClean="0">
                <a:latin typeface="맑은 고딕"/>
                <a:cs typeface="맑은 고딕"/>
              </a:rPr>
              <a:t>퀄리티의</a:t>
            </a:r>
            <a:r>
              <a:rPr sz="1400" spc="-25" dirty="0" smtClean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와인을</a:t>
            </a:r>
            <a:r>
              <a:rPr sz="1400" spc="-2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발효한다.</a:t>
            </a:r>
          </a:p>
          <a:p>
            <a:pPr marL="250190" marR="243840" algn="ctr">
              <a:lnSpc>
                <a:spcPct val="250100"/>
              </a:lnSpc>
            </a:pPr>
            <a:r>
              <a:rPr sz="1400" dirty="0">
                <a:latin typeface="맑은 고딕"/>
                <a:cs typeface="맑은 고딕"/>
              </a:rPr>
              <a:t>모든</a:t>
            </a:r>
            <a:r>
              <a:rPr sz="1400" spc="-3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와인의</a:t>
            </a:r>
            <a:r>
              <a:rPr sz="1400" spc="-2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말로라틱발효는</a:t>
            </a:r>
            <a:r>
              <a:rPr sz="1400" spc="-5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프랑스산과 </a:t>
            </a:r>
            <a:r>
              <a:rPr sz="1400" spc="-47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슬로베니아산의 New &amp; Used 오크통을 </a:t>
            </a:r>
            <a:r>
              <a:rPr sz="1400" spc="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섞어</a:t>
            </a:r>
            <a:r>
              <a:rPr sz="1400" spc="-1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사용하며</a:t>
            </a:r>
            <a:r>
              <a:rPr sz="1400" spc="-3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복합미를</a:t>
            </a:r>
            <a:r>
              <a:rPr sz="1400" spc="-2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완성한다.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0" y="0"/>
            <a:ext cx="4572000" cy="685799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652" y="6324601"/>
            <a:ext cx="975548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03" y="80772"/>
            <a:ext cx="774191" cy="6842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4567" y="860781"/>
            <a:ext cx="1531781" cy="59560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13352" y="1212596"/>
            <a:ext cx="373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맑은 고딕"/>
                <a:cs typeface="맑은 고딕"/>
              </a:rPr>
              <a:t>지</a:t>
            </a:r>
            <a:r>
              <a:rPr sz="1200" b="1" spc="-90" dirty="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7E7E7E"/>
                </a:solidFill>
                <a:latin typeface="맑은 고딕"/>
                <a:cs typeface="맑은 고딕"/>
              </a:rPr>
              <a:t>역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3352" y="1746250"/>
            <a:ext cx="373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맑은 고딕"/>
                <a:cs typeface="맑은 고딕"/>
              </a:rPr>
              <a:t>품</a:t>
            </a:r>
            <a:r>
              <a:rPr sz="1200" b="1" spc="-90" dirty="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7E7E7E"/>
                </a:solidFill>
                <a:latin typeface="맑은 고딕"/>
                <a:cs typeface="맑은 고딕"/>
              </a:rPr>
              <a:t>종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51223" y="2279650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맑은 고딕"/>
                <a:cs typeface="맑은 고딕"/>
              </a:rPr>
              <a:t>와인양조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09135" y="4146930"/>
            <a:ext cx="577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Century Gothic"/>
                <a:cs typeface="Century Gothic"/>
              </a:rPr>
              <a:t>Awards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12641" y="5213984"/>
            <a:ext cx="974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Century Gothic"/>
                <a:cs typeface="Century Gothic"/>
              </a:rPr>
              <a:t>Appearance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7903" y="5747715"/>
            <a:ext cx="528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Century Gothic"/>
                <a:cs typeface="Century Gothic"/>
              </a:rPr>
              <a:t>Aroma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85920" y="6281115"/>
            <a:ext cx="400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Century Gothic"/>
                <a:cs typeface="Century Gothic"/>
              </a:rPr>
              <a:t>Taste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04409" y="1190625"/>
            <a:ext cx="38500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entury Gothic"/>
                <a:cs typeface="Century Gothic"/>
              </a:rPr>
              <a:t>Italy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/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Piemonte</a:t>
            </a:r>
            <a:r>
              <a:rPr sz="1200" spc="2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/</a:t>
            </a:r>
            <a:r>
              <a:rPr sz="1200" spc="-5" dirty="0">
                <a:latin typeface="Century Gothic"/>
                <a:cs typeface="Century Gothic"/>
              </a:rPr>
              <a:t> Barolo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/ La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Morra </a:t>
            </a:r>
            <a:r>
              <a:rPr sz="1200" spc="-10" dirty="0">
                <a:latin typeface="Century Gothic"/>
                <a:cs typeface="Century Gothic"/>
              </a:rPr>
              <a:t>(La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Serra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Boiolo)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4409" y="1724025"/>
            <a:ext cx="2825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100</a:t>
            </a:r>
            <a:r>
              <a:rPr sz="1200" dirty="0">
                <a:latin typeface="Century Gothic"/>
                <a:cs typeface="Century Gothic"/>
              </a:rPr>
              <a:t>% 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맑은 고딕"/>
                <a:cs typeface="맑은 고딕"/>
              </a:rPr>
              <a:t>네비올로</a:t>
            </a:r>
            <a:r>
              <a:rPr sz="1200" spc="-95" dirty="0">
                <a:latin typeface="맑은 고딕"/>
                <a:cs typeface="맑은 고딕"/>
              </a:rPr>
              <a:t> </a:t>
            </a:r>
            <a:r>
              <a:rPr sz="1200" spc="-25" dirty="0">
                <a:latin typeface="Century Gothic"/>
                <a:cs typeface="Century Gothic"/>
              </a:rPr>
              <a:t>(</a:t>
            </a:r>
            <a:r>
              <a:rPr sz="1200" dirty="0">
                <a:latin typeface="Century Gothic"/>
                <a:cs typeface="Century Gothic"/>
              </a:rPr>
              <a:t>Neb</a:t>
            </a:r>
            <a:r>
              <a:rPr sz="1200" spc="-5" dirty="0">
                <a:latin typeface="Century Gothic"/>
                <a:cs typeface="Century Gothic"/>
              </a:rPr>
              <a:t>bi</a:t>
            </a:r>
            <a:r>
              <a:rPr sz="1200" spc="-10" dirty="0">
                <a:latin typeface="Century Gothic"/>
                <a:cs typeface="Century Gothic"/>
              </a:rPr>
              <a:t>o</a:t>
            </a:r>
            <a:r>
              <a:rPr sz="1200" spc="20" dirty="0">
                <a:latin typeface="Century Gothic"/>
                <a:cs typeface="Century Gothic"/>
              </a:rPr>
              <a:t>l</a:t>
            </a:r>
            <a:r>
              <a:rPr sz="1200" spc="-10" dirty="0">
                <a:latin typeface="Century Gothic"/>
                <a:cs typeface="Century Gothic"/>
              </a:rPr>
              <a:t>o</a:t>
            </a:r>
            <a:r>
              <a:rPr sz="1200" spc="-15" dirty="0">
                <a:latin typeface="Century Gothic"/>
                <a:cs typeface="Century Gothic"/>
              </a:rPr>
              <a:t>)</a:t>
            </a:r>
            <a:r>
              <a:rPr sz="1200" dirty="0">
                <a:latin typeface="Century Gothic"/>
                <a:cs typeface="Century Gothic"/>
              </a:rPr>
              <a:t>,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10" dirty="0">
                <a:latin typeface="Century Gothic"/>
                <a:cs typeface="Century Gothic"/>
              </a:rPr>
              <a:t>M</a:t>
            </a:r>
            <a:r>
              <a:rPr sz="1200" spc="-5" dirty="0">
                <a:latin typeface="Century Gothic"/>
                <a:cs typeface="Century Gothic"/>
              </a:rPr>
              <a:t>i</a:t>
            </a:r>
            <a:r>
              <a:rPr sz="1200" dirty="0">
                <a:latin typeface="Century Gothic"/>
                <a:cs typeface="Century Gothic"/>
              </a:rPr>
              <a:t>che</a:t>
            </a:r>
            <a:r>
              <a:rPr sz="1200" spc="-20" dirty="0">
                <a:latin typeface="Century Gothic"/>
                <a:cs typeface="Century Gothic"/>
              </a:rPr>
              <a:t>t</a:t>
            </a:r>
            <a:r>
              <a:rPr sz="1200" dirty="0">
                <a:latin typeface="맑은 고딕"/>
                <a:cs typeface="맑은 고딕"/>
              </a:rPr>
              <a:t>클론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04409" y="2172462"/>
            <a:ext cx="484822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945" algn="just">
              <a:lnSpc>
                <a:spcPct val="150000"/>
              </a:lnSpc>
              <a:spcBef>
                <a:spcPts val="100"/>
              </a:spcBef>
            </a:pPr>
            <a:r>
              <a:rPr sz="1200" dirty="0">
                <a:latin typeface="맑은 고딕"/>
                <a:cs typeface="맑은 고딕"/>
              </a:rPr>
              <a:t>해발</a:t>
            </a:r>
            <a:r>
              <a:rPr sz="1200" spc="-105" dirty="0">
                <a:latin typeface="맑은 고딕"/>
                <a:cs typeface="맑은 고딕"/>
              </a:rPr>
              <a:t> </a:t>
            </a:r>
            <a:r>
              <a:rPr sz="1200" dirty="0">
                <a:latin typeface="Century Gothic"/>
                <a:cs typeface="Century Gothic"/>
              </a:rPr>
              <a:t>400m</a:t>
            </a:r>
            <a:r>
              <a:rPr sz="1200" dirty="0">
                <a:latin typeface="맑은 고딕"/>
                <a:cs typeface="맑은 고딕"/>
              </a:rPr>
              <a:t>에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위치한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포도밭은</a:t>
            </a:r>
            <a:r>
              <a:rPr sz="1200" spc="-105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50</a:t>
            </a:r>
            <a:r>
              <a:rPr sz="1200" spc="-5" dirty="0">
                <a:latin typeface="맑은 고딕"/>
                <a:cs typeface="맑은 고딕"/>
              </a:rPr>
              <a:t>년</a:t>
            </a:r>
            <a:r>
              <a:rPr sz="1200" spc="-9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수령의</a:t>
            </a:r>
            <a:r>
              <a:rPr sz="1200" spc="-9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포도나무로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이루어져</a:t>
            </a:r>
            <a:r>
              <a:rPr sz="1200" spc="-9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있다</a:t>
            </a:r>
            <a:r>
              <a:rPr sz="1200" dirty="0">
                <a:latin typeface="Century Gothic"/>
                <a:cs typeface="Century Gothic"/>
              </a:rPr>
              <a:t>. </a:t>
            </a:r>
            <a:r>
              <a:rPr sz="1200" spc="-32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Marne</a:t>
            </a:r>
            <a:r>
              <a:rPr sz="1200" spc="-5" dirty="0">
                <a:latin typeface="Century Gothic"/>
                <a:cs typeface="Century Gothic"/>
              </a:rPr>
              <a:t> of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Sant’Agata</a:t>
            </a:r>
            <a:r>
              <a:rPr sz="1200" spc="5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맑은 고딕"/>
                <a:cs typeface="맑은 고딕"/>
              </a:rPr>
              <a:t>토질</a:t>
            </a:r>
            <a:r>
              <a:rPr sz="1200" spc="-75" dirty="0">
                <a:latin typeface="맑은 고딕"/>
                <a:cs typeface="맑은 고딕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(</a:t>
            </a:r>
            <a:r>
              <a:rPr sz="1200" spc="-10" dirty="0">
                <a:latin typeface="맑은 고딕"/>
                <a:cs typeface="맑은 고딕"/>
              </a:rPr>
              <a:t>점토</a:t>
            </a:r>
            <a:r>
              <a:rPr sz="1200" spc="-10" dirty="0">
                <a:latin typeface="Century Gothic"/>
                <a:cs typeface="Century Gothic"/>
              </a:rPr>
              <a:t>,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맑은 고딕"/>
                <a:cs typeface="맑은 고딕"/>
              </a:rPr>
              <a:t>사암</a:t>
            </a:r>
            <a:r>
              <a:rPr sz="1200" dirty="0">
                <a:latin typeface="Century Gothic"/>
                <a:cs typeface="Century Gothic"/>
              </a:rPr>
              <a:t>,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맑은 고딕"/>
                <a:cs typeface="맑은 고딕"/>
              </a:rPr>
              <a:t>석회질</a:t>
            </a:r>
            <a:r>
              <a:rPr sz="1200" spc="-9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토양</a:t>
            </a:r>
            <a:r>
              <a:rPr sz="1200" spc="-90" dirty="0">
                <a:latin typeface="맑은 고딕"/>
                <a:cs typeface="맑은 고딕"/>
              </a:rPr>
              <a:t> </a:t>
            </a:r>
            <a:r>
              <a:rPr sz="1200" dirty="0">
                <a:latin typeface="Century Gothic"/>
                <a:cs typeface="Century Gothic"/>
              </a:rPr>
              <a:t>MIX)</a:t>
            </a:r>
            <a:r>
              <a:rPr sz="1200" dirty="0">
                <a:latin typeface="맑은 고딕"/>
                <a:cs typeface="맑은 고딕"/>
              </a:rPr>
              <a:t>위로</a:t>
            </a:r>
            <a:endParaRPr sz="1200">
              <a:latin typeface="맑은 고딕"/>
              <a:cs typeface="맑은 고딕"/>
            </a:endParaRPr>
          </a:p>
          <a:p>
            <a:pPr marL="12700" marR="5080" algn="just">
              <a:lnSpc>
                <a:spcPct val="150000"/>
              </a:lnSpc>
            </a:pPr>
            <a:r>
              <a:rPr sz="1200" spc="-5" dirty="0">
                <a:latin typeface="Century Gothic"/>
                <a:cs typeface="Century Gothic"/>
              </a:rPr>
              <a:t>30</a:t>
            </a:r>
            <a:r>
              <a:rPr sz="1200" spc="-5" dirty="0">
                <a:latin typeface="맑은 고딕"/>
                <a:cs typeface="맑은 고딕"/>
              </a:rPr>
              <a:t>년</a:t>
            </a:r>
            <a:r>
              <a:rPr sz="1200" spc="-9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동안</a:t>
            </a:r>
            <a:r>
              <a:rPr sz="1200" spc="-9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잎이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쌓여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축적되어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있어</a:t>
            </a:r>
            <a:r>
              <a:rPr sz="1200" spc="-9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나무의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포도나무에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충분한</a:t>
            </a:r>
            <a:r>
              <a:rPr sz="1200" spc="-8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영양분을 </a:t>
            </a:r>
            <a:r>
              <a:rPr sz="1200" spc="-409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제공한다</a:t>
            </a:r>
            <a:r>
              <a:rPr sz="1200" dirty="0">
                <a:latin typeface="Century Gothic"/>
                <a:cs typeface="Century Gothic"/>
              </a:rPr>
              <a:t>.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맑은 고딕"/>
                <a:cs typeface="맑은 고딕"/>
              </a:rPr>
              <a:t>모든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포도는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손</a:t>
            </a:r>
            <a:r>
              <a:rPr sz="1200" spc="-8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수확되고</a:t>
            </a:r>
            <a:r>
              <a:rPr sz="1200" spc="-95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15</a:t>
            </a:r>
            <a:r>
              <a:rPr sz="1200" spc="-5" dirty="0">
                <a:latin typeface="맑은 고딕"/>
                <a:cs typeface="맑은 고딕"/>
              </a:rPr>
              <a:t>일동안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스테인리스통에서</a:t>
            </a:r>
            <a:r>
              <a:rPr sz="1200" spc="-9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철저한 </a:t>
            </a:r>
            <a:r>
              <a:rPr sz="1200" spc="-409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온도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관리하에</a:t>
            </a:r>
            <a:r>
              <a:rPr sz="1200" spc="-9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알콜발효가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진행된다</a:t>
            </a:r>
            <a:r>
              <a:rPr sz="1200" dirty="0">
                <a:latin typeface="Century Gothic"/>
                <a:cs typeface="Century Gothic"/>
              </a:rPr>
              <a:t>.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맑은 고딕"/>
                <a:cs typeface="맑은 고딕"/>
              </a:rPr>
              <a:t>이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후</a:t>
            </a:r>
            <a:r>
              <a:rPr sz="1200" dirty="0">
                <a:latin typeface="Century Gothic"/>
                <a:cs typeface="Century Gothic"/>
              </a:rPr>
              <a:t>, </a:t>
            </a:r>
            <a:r>
              <a:rPr sz="1200" spc="-5" dirty="0">
                <a:latin typeface="Century Gothic"/>
                <a:cs typeface="Century Gothic"/>
              </a:rPr>
              <a:t>500L</a:t>
            </a:r>
            <a:r>
              <a:rPr sz="1200" spc="-5" dirty="0">
                <a:latin typeface="맑은 고딕"/>
                <a:cs typeface="맑은 고딕"/>
              </a:rPr>
              <a:t>의</a:t>
            </a:r>
            <a:r>
              <a:rPr sz="1200" spc="-8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프렌치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오크통</a:t>
            </a:r>
            <a:r>
              <a:rPr sz="1200" spc="-95" dirty="0">
                <a:latin typeface="맑은 고딕"/>
                <a:cs typeface="맑은 고딕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(60% </a:t>
            </a:r>
            <a:r>
              <a:rPr sz="1200" spc="-32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New,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40%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2</a:t>
            </a:r>
            <a:r>
              <a:rPr sz="1200" spc="-5" dirty="0">
                <a:latin typeface="맑은 고딕"/>
                <a:cs typeface="맑은 고딕"/>
              </a:rPr>
              <a:t>번째</a:t>
            </a:r>
            <a:r>
              <a:rPr sz="1200" spc="-9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Used)</a:t>
            </a:r>
            <a:r>
              <a:rPr sz="1200" spc="-5" dirty="0">
                <a:latin typeface="맑은 고딕"/>
                <a:cs typeface="맑은 고딕"/>
              </a:rPr>
              <a:t>에서</a:t>
            </a:r>
            <a:r>
              <a:rPr sz="1200" spc="-95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30</a:t>
            </a:r>
            <a:r>
              <a:rPr sz="1200" spc="-5" dirty="0">
                <a:latin typeface="맑은 고딕"/>
                <a:cs typeface="맑은 고딕"/>
              </a:rPr>
              <a:t>개월동안</a:t>
            </a:r>
            <a:r>
              <a:rPr sz="1200" spc="-7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숙성된다</a:t>
            </a:r>
            <a:r>
              <a:rPr sz="1200" dirty="0">
                <a:latin typeface="Century Gothic"/>
                <a:cs typeface="Century Gothic"/>
              </a:rPr>
              <a:t>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04409" y="4086859"/>
            <a:ext cx="3506470" cy="826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800"/>
              </a:lnSpc>
              <a:spcBef>
                <a:spcPts val="100"/>
              </a:spcBef>
            </a:pPr>
            <a:r>
              <a:rPr sz="1200" spc="-10" dirty="0">
                <a:latin typeface="Century Gothic"/>
                <a:cs typeface="Century Gothic"/>
              </a:rPr>
              <a:t>Wine</a:t>
            </a:r>
            <a:r>
              <a:rPr sz="1200" spc="20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Spectator</a:t>
            </a:r>
            <a:r>
              <a:rPr sz="1200" spc="6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–</a:t>
            </a:r>
            <a:r>
              <a:rPr sz="1200" spc="-5" dirty="0">
                <a:latin typeface="Century Gothic"/>
                <a:cs typeface="Century Gothic"/>
              </a:rPr>
              <a:t> 91</a:t>
            </a:r>
            <a:r>
              <a:rPr sz="1200" dirty="0">
                <a:latin typeface="Century Gothic"/>
                <a:cs typeface="Century Gothic"/>
              </a:rPr>
              <a:t> /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Robert Parker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–</a:t>
            </a:r>
            <a:r>
              <a:rPr sz="1200" spc="-5" dirty="0">
                <a:latin typeface="Century Gothic"/>
                <a:cs typeface="Century Gothic"/>
              </a:rPr>
              <a:t> 90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(17vin) </a:t>
            </a:r>
            <a:r>
              <a:rPr sz="1200" spc="-32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Robert Parker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– </a:t>
            </a:r>
            <a:r>
              <a:rPr sz="1200" spc="-5" dirty="0">
                <a:latin typeface="Century Gothic"/>
                <a:cs typeface="Century Gothic"/>
              </a:rPr>
              <a:t>92</a:t>
            </a:r>
            <a:r>
              <a:rPr sz="1200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(16vin)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latin typeface="Century Gothic"/>
                <a:cs typeface="Century Gothic"/>
              </a:rPr>
              <a:t>James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Suckling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–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95</a:t>
            </a:r>
            <a:r>
              <a:rPr sz="1200" spc="-10" dirty="0">
                <a:latin typeface="Century Gothic"/>
                <a:cs typeface="Century Gothic"/>
              </a:rPr>
              <a:t> (15vin)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04409" y="5237733"/>
            <a:ext cx="10267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맑은 고딕"/>
                <a:cs typeface="맑은 고딕"/>
              </a:rPr>
              <a:t>가넷,</a:t>
            </a:r>
            <a:r>
              <a:rPr sz="1200" spc="-8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레드컬러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04409" y="5770879"/>
            <a:ext cx="346582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맑은 고딕"/>
                <a:cs typeface="맑은 고딕"/>
              </a:rPr>
              <a:t>말린</a:t>
            </a:r>
            <a:r>
              <a:rPr sz="1200" spc="-1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붉은</a:t>
            </a:r>
            <a:r>
              <a:rPr sz="1200" spc="5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과실,</a:t>
            </a:r>
            <a:r>
              <a:rPr sz="1200" spc="-1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스파이시, 장미,</a:t>
            </a:r>
            <a:r>
              <a:rPr sz="1200" spc="5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낙엽, 가죽,</a:t>
            </a:r>
            <a:r>
              <a:rPr sz="1200" spc="-1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바닐라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04409" y="6221069"/>
            <a:ext cx="397637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800"/>
              </a:lnSpc>
              <a:spcBef>
                <a:spcPts val="100"/>
              </a:spcBef>
            </a:pPr>
            <a:r>
              <a:rPr sz="1200" dirty="0">
                <a:latin typeface="맑은 고딕"/>
                <a:cs typeface="맑은 고딕"/>
              </a:rPr>
              <a:t>익은</a:t>
            </a:r>
            <a:r>
              <a:rPr sz="1200" spc="-2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붉은</a:t>
            </a:r>
            <a:r>
              <a:rPr sz="1200" spc="-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과실과</a:t>
            </a:r>
            <a:r>
              <a:rPr sz="1200" spc="-2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카카오,</a:t>
            </a:r>
            <a:r>
              <a:rPr sz="1200" spc="-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허브,</a:t>
            </a:r>
            <a:r>
              <a:rPr sz="1200" spc="-2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가죽의</a:t>
            </a:r>
            <a:r>
              <a:rPr sz="1200" spc="-1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다채로운</a:t>
            </a:r>
            <a:r>
              <a:rPr sz="1200" spc="-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복합미와 </a:t>
            </a:r>
            <a:r>
              <a:rPr sz="1200" spc="-409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풀바디의</a:t>
            </a:r>
            <a:r>
              <a:rPr sz="1200" spc="-1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무게감과</a:t>
            </a:r>
            <a:r>
              <a:rPr sz="1200" spc="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부드러운</a:t>
            </a:r>
            <a:r>
              <a:rPr sz="1200" spc="-1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타닌감을</a:t>
            </a:r>
            <a:r>
              <a:rPr sz="1200" spc="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표현한다.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32628" y="162029"/>
            <a:ext cx="1977772" cy="757259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600" b="1" spc="-5" dirty="0">
                <a:latin typeface="Century Gothic"/>
                <a:cs typeface="Century Gothic"/>
              </a:rPr>
              <a:t>Barolo</a:t>
            </a:r>
            <a:r>
              <a:rPr sz="1600" b="1" spc="-5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DOCG</a:t>
            </a:r>
            <a:endParaRPr sz="16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600" b="1" spc="-5" dirty="0" err="1">
                <a:latin typeface="맑은 고딕"/>
                <a:cs typeface="맑은 고딕"/>
              </a:rPr>
              <a:t>바롤로</a:t>
            </a:r>
            <a:r>
              <a:rPr sz="1600" b="1" spc="-110" dirty="0">
                <a:latin typeface="맑은 고딕"/>
                <a:cs typeface="맑은 고딕"/>
              </a:rPr>
              <a:t> </a:t>
            </a:r>
            <a:r>
              <a:rPr sz="1600" b="1" spc="-15" dirty="0" smtClean="0">
                <a:latin typeface="Century Gothic"/>
                <a:cs typeface="Century Gothic"/>
              </a:rPr>
              <a:t>2018</a:t>
            </a:r>
            <a:r>
              <a:rPr lang="en-US" sz="1600" b="1" spc="-15" dirty="0" smtClean="0">
                <a:latin typeface="Century Gothic"/>
                <a:cs typeface="Century Gothic"/>
              </a:rPr>
              <a:t>, 2020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53761" y="973074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2999" y="0"/>
                </a:lnTo>
              </a:path>
            </a:pathLst>
          </a:custGeom>
          <a:ln w="190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19548" y="6492256"/>
            <a:ext cx="744840" cy="3035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3352" y="1004061"/>
            <a:ext cx="373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맑은 고딕"/>
                <a:cs typeface="맑은 고딕"/>
              </a:rPr>
              <a:t>지</a:t>
            </a:r>
            <a:r>
              <a:rPr sz="1200" b="1" spc="-90" dirty="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7E7E7E"/>
                </a:solidFill>
                <a:latin typeface="맑은 고딕"/>
                <a:cs typeface="맑은 고딕"/>
              </a:rPr>
              <a:t>역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3352" y="1537842"/>
            <a:ext cx="373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맑은 고딕"/>
                <a:cs typeface="맑은 고딕"/>
              </a:rPr>
              <a:t>품</a:t>
            </a:r>
            <a:r>
              <a:rPr sz="1200" b="1" spc="-90" dirty="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7E7E7E"/>
                </a:solidFill>
                <a:latin typeface="맑은 고딕"/>
                <a:cs typeface="맑은 고딕"/>
              </a:rPr>
              <a:t>종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1223" y="2071242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맑은 고딕"/>
                <a:cs typeface="맑은 고딕"/>
              </a:rPr>
              <a:t>와인양조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9135" y="3938778"/>
            <a:ext cx="577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Century Gothic"/>
                <a:cs typeface="Century Gothic"/>
              </a:rPr>
              <a:t>Awards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2641" y="5005832"/>
            <a:ext cx="974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Century Gothic"/>
                <a:cs typeface="Century Gothic"/>
              </a:rPr>
              <a:t>Appearance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57903" y="5539232"/>
            <a:ext cx="528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Century Gothic"/>
                <a:cs typeface="Century Gothic"/>
              </a:rPr>
              <a:t>Aroma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85920" y="6072632"/>
            <a:ext cx="400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Century Gothic"/>
                <a:cs typeface="Century Gothic"/>
              </a:rPr>
              <a:t>Taste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4409" y="982217"/>
            <a:ext cx="38500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entury Gothic"/>
                <a:cs typeface="Century Gothic"/>
              </a:rPr>
              <a:t>Italy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/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Piemonte</a:t>
            </a:r>
            <a:r>
              <a:rPr sz="1200" spc="2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/</a:t>
            </a:r>
            <a:r>
              <a:rPr sz="1200" spc="-5" dirty="0">
                <a:latin typeface="Century Gothic"/>
                <a:cs typeface="Century Gothic"/>
              </a:rPr>
              <a:t> Barolo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/ La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Morra </a:t>
            </a:r>
            <a:r>
              <a:rPr sz="1200" spc="-10" dirty="0">
                <a:latin typeface="Century Gothic"/>
                <a:cs typeface="Century Gothic"/>
              </a:rPr>
              <a:t>(La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Serra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Boiolo)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4409" y="1515871"/>
            <a:ext cx="1924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100</a:t>
            </a:r>
            <a:r>
              <a:rPr sz="1200" dirty="0">
                <a:latin typeface="Century Gothic"/>
                <a:cs typeface="Century Gothic"/>
              </a:rPr>
              <a:t>% 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맑은 고딕"/>
                <a:cs typeface="맑은 고딕"/>
              </a:rPr>
              <a:t>네비올로</a:t>
            </a:r>
            <a:r>
              <a:rPr sz="1200" spc="-95" dirty="0">
                <a:latin typeface="맑은 고딕"/>
                <a:cs typeface="맑은 고딕"/>
              </a:rPr>
              <a:t> </a:t>
            </a:r>
            <a:r>
              <a:rPr sz="1200" spc="-25" dirty="0">
                <a:latin typeface="Century Gothic"/>
                <a:cs typeface="Century Gothic"/>
              </a:rPr>
              <a:t>(</a:t>
            </a:r>
            <a:r>
              <a:rPr sz="1200" dirty="0">
                <a:latin typeface="Century Gothic"/>
                <a:cs typeface="Century Gothic"/>
              </a:rPr>
              <a:t>Neb</a:t>
            </a:r>
            <a:r>
              <a:rPr sz="1200" spc="-5" dirty="0">
                <a:latin typeface="Century Gothic"/>
                <a:cs typeface="Century Gothic"/>
              </a:rPr>
              <a:t>bi</a:t>
            </a:r>
            <a:r>
              <a:rPr sz="1200" spc="-10" dirty="0">
                <a:latin typeface="Century Gothic"/>
                <a:cs typeface="Century Gothic"/>
              </a:rPr>
              <a:t>o</a:t>
            </a:r>
            <a:r>
              <a:rPr sz="1200" spc="20" dirty="0">
                <a:latin typeface="Century Gothic"/>
                <a:cs typeface="Century Gothic"/>
              </a:rPr>
              <a:t>l</a:t>
            </a:r>
            <a:r>
              <a:rPr sz="1200" spc="-10" dirty="0">
                <a:latin typeface="Century Gothic"/>
                <a:cs typeface="Century Gothic"/>
              </a:rPr>
              <a:t>o</a:t>
            </a:r>
            <a:r>
              <a:rPr sz="1200" dirty="0">
                <a:latin typeface="Century Gothic"/>
                <a:cs typeface="Century Gothic"/>
              </a:rPr>
              <a:t>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04409" y="1959355"/>
            <a:ext cx="4848225" cy="166878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05"/>
              </a:spcBef>
            </a:pPr>
            <a:r>
              <a:rPr sz="1200" dirty="0">
                <a:latin typeface="맑은 고딕"/>
                <a:cs typeface="맑은 고딕"/>
              </a:rPr>
              <a:t>해발</a:t>
            </a:r>
            <a:r>
              <a:rPr sz="1200" spc="-105" dirty="0">
                <a:latin typeface="맑은 고딕"/>
                <a:cs typeface="맑은 고딕"/>
              </a:rPr>
              <a:t> </a:t>
            </a:r>
            <a:r>
              <a:rPr sz="1200" dirty="0">
                <a:latin typeface="Century Gothic"/>
                <a:cs typeface="Century Gothic"/>
              </a:rPr>
              <a:t>430m</a:t>
            </a:r>
            <a:r>
              <a:rPr sz="1200" dirty="0">
                <a:latin typeface="맑은 고딕"/>
                <a:cs typeface="맑은 고딕"/>
              </a:rPr>
              <a:t>에</a:t>
            </a:r>
            <a:r>
              <a:rPr sz="1200" spc="-10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위치한</a:t>
            </a:r>
            <a:r>
              <a:rPr sz="1200" spc="-10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포도나무는</a:t>
            </a:r>
            <a:r>
              <a:rPr sz="1200" spc="-105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1971</a:t>
            </a:r>
            <a:r>
              <a:rPr sz="1200" spc="-5" dirty="0">
                <a:latin typeface="맑은 고딕"/>
                <a:cs typeface="맑은 고딕"/>
              </a:rPr>
              <a:t>년에</a:t>
            </a:r>
            <a:r>
              <a:rPr sz="1200" spc="-9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심어졌다</a:t>
            </a:r>
            <a:r>
              <a:rPr sz="1200" dirty="0">
                <a:latin typeface="Century Gothic"/>
                <a:cs typeface="Century Gothic"/>
              </a:rPr>
              <a:t>.</a:t>
            </a:r>
            <a:endParaRPr sz="1200">
              <a:latin typeface="Century Gothic"/>
              <a:cs typeface="Century Gothic"/>
            </a:endParaRPr>
          </a:p>
          <a:p>
            <a:pPr marL="12700" algn="just">
              <a:lnSpc>
                <a:spcPct val="100000"/>
              </a:lnSpc>
              <a:spcBef>
                <a:spcPts val="710"/>
              </a:spcBef>
            </a:pPr>
            <a:r>
              <a:rPr sz="1200" dirty="0">
                <a:latin typeface="Century Gothic"/>
                <a:cs typeface="Century Gothic"/>
              </a:rPr>
              <a:t>Marne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of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Sant’Agata</a:t>
            </a:r>
            <a:r>
              <a:rPr sz="1200" spc="5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맑은 고딕"/>
                <a:cs typeface="맑은 고딕"/>
              </a:rPr>
              <a:t>토질</a:t>
            </a:r>
            <a:r>
              <a:rPr sz="1200" spc="-80" dirty="0">
                <a:latin typeface="맑은 고딕"/>
                <a:cs typeface="맑은 고딕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(</a:t>
            </a:r>
            <a:r>
              <a:rPr sz="1200" spc="-10" dirty="0">
                <a:latin typeface="맑은 고딕"/>
                <a:cs typeface="맑은 고딕"/>
              </a:rPr>
              <a:t>점토</a:t>
            </a:r>
            <a:r>
              <a:rPr sz="1200" spc="-10" dirty="0">
                <a:latin typeface="Century Gothic"/>
                <a:cs typeface="Century Gothic"/>
              </a:rPr>
              <a:t>,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맑은 고딕"/>
                <a:cs typeface="맑은 고딕"/>
              </a:rPr>
              <a:t>사암</a:t>
            </a:r>
            <a:r>
              <a:rPr sz="1200" dirty="0">
                <a:latin typeface="Century Gothic"/>
                <a:cs typeface="Century Gothic"/>
              </a:rPr>
              <a:t>,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맑은 고딕"/>
                <a:cs typeface="맑은 고딕"/>
              </a:rPr>
              <a:t>석회질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토양</a:t>
            </a:r>
            <a:r>
              <a:rPr sz="1200" spc="-95" dirty="0">
                <a:latin typeface="맑은 고딕"/>
                <a:cs typeface="맑은 고딕"/>
              </a:rPr>
              <a:t> </a:t>
            </a:r>
            <a:r>
              <a:rPr sz="1200" dirty="0">
                <a:latin typeface="Century Gothic"/>
                <a:cs typeface="Century Gothic"/>
              </a:rPr>
              <a:t>MIX)</a:t>
            </a:r>
            <a:r>
              <a:rPr sz="1200" dirty="0">
                <a:latin typeface="맑은 고딕"/>
                <a:cs typeface="맑은 고딕"/>
              </a:rPr>
              <a:t>위로</a:t>
            </a:r>
            <a:endParaRPr sz="1200">
              <a:latin typeface="맑은 고딕"/>
              <a:cs typeface="맑은 고딕"/>
            </a:endParaRPr>
          </a:p>
          <a:p>
            <a:pPr marL="12700" marR="5080" algn="just">
              <a:lnSpc>
                <a:spcPct val="150000"/>
              </a:lnSpc>
            </a:pPr>
            <a:r>
              <a:rPr sz="1200" spc="-5" dirty="0">
                <a:latin typeface="Century Gothic"/>
                <a:cs typeface="Century Gothic"/>
              </a:rPr>
              <a:t>30</a:t>
            </a:r>
            <a:r>
              <a:rPr sz="1200" spc="-5" dirty="0">
                <a:latin typeface="맑은 고딕"/>
                <a:cs typeface="맑은 고딕"/>
              </a:rPr>
              <a:t>년</a:t>
            </a:r>
            <a:r>
              <a:rPr sz="1200" spc="-9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동안</a:t>
            </a:r>
            <a:r>
              <a:rPr sz="1200" spc="-9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잎이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쌓여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축적되어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있어</a:t>
            </a:r>
            <a:r>
              <a:rPr sz="1200" spc="-9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나무의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포도나무에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충분한</a:t>
            </a:r>
            <a:r>
              <a:rPr sz="1200" spc="-8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영양분을 </a:t>
            </a:r>
            <a:r>
              <a:rPr sz="1200" spc="-409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제공한다</a:t>
            </a:r>
            <a:r>
              <a:rPr sz="1200" dirty="0">
                <a:latin typeface="Century Gothic"/>
                <a:cs typeface="Century Gothic"/>
              </a:rPr>
              <a:t>.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맑은 고딕"/>
                <a:cs typeface="맑은 고딕"/>
              </a:rPr>
              <a:t>모든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포도는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손</a:t>
            </a:r>
            <a:r>
              <a:rPr sz="1200" spc="-8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수확되고</a:t>
            </a:r>
            <a:r>
              <a:rPr sz="1200" spc="-95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15</a:t>
            </a:r>
            <a:r>
              <a:rPr sz="1200" spc="-5" dirty="0">
                <a:latin typeface="맑은 고딕"/>
                <a:cs typeface="맑은 고딕"/>
              </a:rPr>
              <a:t>일동안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스테인리스통에서</a:t>
            </a:r>
            <a:r>
              <a:rPr sz="1200" spc="-9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철저한 </a:t>
            </a:r>
            <a:r>
              <a:rPr sz="1200" spc="-409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온도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관리하에</a:t>
            </a:r>
            <a:r>
              <a:rPr sz="1200" spc="-9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알콜발효가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진행된다</a:t>
            </a:r>
            <a:r>
              <a:rPr sz="1200" dirty="0">
                <a:latin typeface="Century Gothic"/>
                <a:cs typeface="Century Gothic"/>
              </a:rPr>
              <a:t>.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맑은 고딕"/>
                <a:cs typeface="맑은 고딕"/>
              </a:rPr>
              <a:t>이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후</a:t>
            </a:r>
            <a:r>
              <a:rPr sz="1200" dirty="0">
                <a:latin typeface="Century Gothic"/>
                <a:cs typeface="Century Gothic"/>
              </a:rPr>
              <a:t>, </a:t>
            </a:r>
            <a:r>
              <a:rPr sz="1200" spc="-5" dirty="0">
                <a:latin typeface="Century Gothic"/>
                <a:cs typeface="Century Gothic"/>
              </a:rPr>
              <a:t>500L</a:t>
            </a:r>
            <a:r>
              <a:rPr sz="1200" spc="-5" dirty="0">
                <a:latin typeface="맑은 고딕"/>
                <a:cs typeface="맑은 고딕"/>
              </a:rPr>
              <a:t>의</a:t>
            </a:r>
            <a:r>
              <a:rPr sz="1200" spc="-8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프렌치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오크통</a:t>
            </a:r>
            <a:r>
              <a:rPr sz="1200" spc="-95" dirty="0">
                <a:latin typeface="맑은 고딕"/>
                <a:cs typeface="맑은 고딕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(60% </a:t>
            </a:r>
            <a:r>
              <a:rPr sz="1200" spc="-32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New,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40%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2</a:t>
            </a:r>
            <a:r>
              <a:rPr sz="1200" spc="-5" dirty="0">
                <a:latin typeface="맑은 고딕"/>
                <a:cs typeface="맑은 고딕"/>
              </a:rPr>
              <a:t>번째</a:t>
            </a:r>
            <a:r>
              <a:rPr sz="1200" spc="-9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Used)</a:t>
            </a:r>
            <a:r>
              <a:rPr sz="1200" spc="-5" dirty="0">
                <a:latin typeface="맑은 고딕"/>
                <a:cs typeface="맑은 고딕"/>
              </a:rPr>
              <a:t>에서</a:t>
            </a:r>
            <a:r>
              <a:rPr sz="1200" spc="-95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30</a:t>
            </a:r>
            <a:r>
              <a:rPr sz="1200" spc="-5" dirty="0">
                <a:latin typeface="맑은 고딕"/>
                <a:cs typeface="맑은 고딕"/>
              </a:rPr>
              <a:t>개월동안</a:t>
            </a:r>
            <a:r>
              <a:rPr sz="1200" spc="-7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숙성된다</a:t>
            </a:r>
            <a:r>
              <a:rPr sz="1200" dirty="0">
                <a:latin typeface="Century Gothic"/>
                <a:cs typeface="Century Gothic"/>
              </a:rPr>
              <a:t>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4409" y="3869913"/>
            <a:ext cx="3507104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45900"/>
              </a:lnSpc>
              <a:spcBef>
                <a:spcPts val="105"/>
              </a:spcBef>
            </a:pPr>
            <a:r>
              <a:rPr sz="1200" spc="-10" dirty="0">
                <a:latin typeface="Century Gothic"/>
                <a:cs typeface="Century Gothic"/>
              </a:rPr>
              <a:t>Wine Spectator </a:t>
            </a:r>
            <a:r>
              <a:rPr sz="1200" dirty="0">
                <a:latin typeface="Century Gothic"/>
                <a:cs typeface="Century Gothic"/>
              </a:rPr>
              <a:t>– </a:t>
            </a:r>
            <a:r>
              <a:rPr sz="1200" spc="-5" dirty="0">
                <a:latin typeface="Century Gothic"/>
                <a:cs typeface="Century Gothic"/>
              </a:rPr>
              <a:t>92 </a:t>
            </a:r>
            <a:r>
              <a:rPr sz="1200" dirty="0">
                <a:latin typeface="Century Gothic"/>
                <a:cs typeface="Century Gothic"/>
              </a:rPr>
              <a:t>/ </a:t>
            </a:r>
            <a:r>
              <a:rPr sz="1200" spc="-5" dirty="0">
                <a:latin typeface="Century Gothic"/>
                <a:cs typeface="Century Gothic"/>
              </a:rPr>
              <a:t>Robert Parker </a:t>
            </a:r>
            <a:r>
              <a:rPr sz="1200" dirty="0">
                <a:latin typeface="Century Gothic"/>
                <a:cs typeface="Century Gothic"/>
              </a:rPr>
              <a:t>– </a:t>
            </a:r>
            <a:r>
              <a:rPr sz="1200" spc="-5" dirty="0">
                <a:latin typeface="Century Gothic"/>
                <a:cs typeface="Century Gothic"/>
              </a:rPr>
              <a:t>92 </a:t>
            </a:r>
            <a:r>
              <a:rPr sz="1200" spc="-10" dirty="0">
                <a:latin typeface="Century Gothic"/>
                <a:cs typeface="Century Gothic"/>
              </a:rPr>
              <a:t>(18vin) </a:t>
            </a:r>
            <a:r>
              <a:rPr sz="1200" spc="-320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Wine Spectator </a:t>
            </a:r>
            <a:r>
              <a:rPr sz="1200" dirty="0">
                <a:latin typeface="Century Gothic"/>
                <a:cs typeface="Century Gothic"/>
              </a:rPr>
              <a:t>– </a:t>
            </a:r>
            <a:r>
              <a:rPr sz="1200" spc="-5" dirty="0">
                <a:latin typeface="Century Gothic"/>
                <a:cs typeface="Century Gothic"/>
              </a:rPr>
              <a:t>94 </a:t>
            </a:r>
            <a:r>
              <a:rPr sz="1200" dirty="0">
                <a:latin typeface="Century Gothic"/>
                <a:cs typeface="Century Gothic"/>
              </a:rPr>
              <a:t>/ </a:t>
            </a:r>
            <a:r>
              <a:rPr sz="1200" spc="-5" dirty="0">
                <a:latin typeface="Century Gothic"/>
                <a:cs typeface="Century Gothic"/>
              </a:rPr>
              <a:t>Robert Parker </a:t>
            </a:r>
            <a:r>
              <a:rPr sz="1200" dirty="0">
                <a:latin typeface="Century Gothic"/>
                <a:cs typeface="Century Gothic"/>
              </a:rPr>
              <a:t>– </a:t>
            </a:r>
            <a:r>
              <a:rPr sz="1200" spc="-5" dirty="0">
                <a:latin typeface="Century Gothic"/>
                <a:cs typeface="Century Gothic"/>
              </a:rPr>
              <a:t>92 </a:t>
            </a:r>
            <a:r>
              <a:rPr sz="1200" spc="-10" dirty="0">
                <a:latin typeface="Century Gothic"/>
                <a:cs typeface="Century Gothic"/>
              </a:rPr>
              <a:t>(17vin) </a:t>
            </a:r>
            <a:r>
              <a:rPr sz="1200" spc="-32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Robert Parker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– </a:t>
            </a:r>
            <a:r>
              <a:rPr sz="1200" spc="-5" dirty="0">
                <a:latin typeface="Century Gothic"/>
                <a:cs typeface="Century Gothic"/>
              </a:rPr>
              <a:t>94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(16vin)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04409" y="5021707"/>
            <a:ext cx="1897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맑은 고딕"/>
                <a:cs typeface="맑은 고딕"/>
              </a:rPr>
              <a:t>집중도</a:t>
            </a:r>
            <a:r>
              <a:rPr sz="1200" spc="-4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있는</a:t>
            </a:r>
            <a:r>
              <a:rPr sz="1200" spc="-2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루비,</a:t>
            </a:r>
            <a:r>
              <a:rPr sz="1200" spc="-3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가넷컬러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04409" y="5555386"/>
            <a:ext cx="36626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맑은 고딕"/>
                <a:cs typeface="맑은 고딕"/>
              </a:rPr>
              <a:t>라즈베리,</a:t>
            </a:r>
            <a:r>
              <a:rPr sz="1200" spc="-2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레드커런트,</a:t>
            </a:r>
            <a:r>
              <a:rPr sz="1200" spc="-1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딸끼잼,</a:t>
            </a:r>
            <a:r>
              <a:rPr sz="1200" spc="-2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야생베리,</a:t>
            </a:r>
            <a:r>
              <a:rPr sz="1200" spc="-2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가죽,</a:t>
            </a:r>
            <a:r>
              <a:rPr sz="1200" spc="-2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바닐라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04409" y="6004966"/>
            <a:ext cx="4486910" cy="826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900"/>
              </a:lnSpc>
              <a:spcBef>
                <a:spcPts val="100"/>
              </a:spcBef>
            </a:pPr>
            <a:r>
              <a:rPr sz="1200" dirty="0">
                <a:latin typeface="맑은 고딕"/>
                <a:cs typeface="맑은 고딕"/>
              </a:rPr>
              <a:t>숙성된</a:t>
            </a:r>
            <a:r>
              <a:rPr sz="1200" spc="-2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붉은</a:t>
            </a:r>
            <a:r>
              <a:rPr sz="1200" spc="-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과실의</a:t>
            </a:r>
            <a:r>
              <a:rPr sz="1200" spc="-2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아로마와 허브,</a:t>
            </a:r>
            <a:r>
              <a:rPr sz="1200" spc="-1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가죽의</a:t>
            </a:r>
            <a:r>
              <a:rPr sz="1200" spc="-1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아로마와</a:t>
            </a:r>
            <a:r>
              <a:rPr sz="1200" spc="-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함께</a:t>
            </a:r>
            <a:r>
              <a:rPr sz="1200" spc="-1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카카오, </a:t>
            </a:r>
            <a:r>
              <a:rPr sz="1200" spc="-409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바닐라의 복합미가 더해진다. 부드럽고 가득한 탄닌과 밸런스 </a:t>
            </a:r>
            <a:r>
              <a:rPr sz="1200" spc="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있게</a:t>
            </a:r>
            <a:r>
              <a:rPr sz="1200" spc="-1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표현되며</a:t>
            </a:r>
            <a:r>
              <a:rPr sz="1200" spc="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장기</a:t>
            </a:r>
            <a:r>
              <a:rPr sz="1200" spc="-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숙성력을</a:t>
            </a:r>
            <a:r>
              <a:rPr sz="1200" spc="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보여준다.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32628" y="0"/>
            <a:ext cx="2663572" cy="756617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600" b="1" spc="-10" dirty="0">
                <a:latin typeface="Century Gothic"/>
                <a:cs typeface="Century Gothic"/>
              </a:rPr>
              <a:t>Barolo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La</a:t>
            </a:r>
            <a:r>
              <a:rPr sz="1600" b="1" spc="-15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Serra</a:t>
            </a:r>
            <a:r>
              <a:rPr sz="1600" b="1" spc="1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DOCG</a:t>
            </a:r>
            <a:endParaRPr sz="16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latin typeface="맑은 고딕"/>
                <a:cs typeface="맑은 고딕"/>
              </a:rPr>
              <a:t>바롤로</a:t>
            </a:r>
            <a:r>
              <a:rPr sz="1600" b="1" spc="-130" dirty="0">
                <a:latin typeface="맑은 고딕"/>
                <a:cs typeface="맑은 고딕"/>
              </a:rPr>
              <a:t> </a:t>
            </a:r>
            <a:r>
              <a:rPr sz="1600" b="1" spc="-5" dirty="0">
                <a:latin typeface="맑은 고딕"/>
                <a:cs typeface="맑은 고딕"/>
              </a:rPr>
              <a:t>라</a:t>
            </a:r>
            <a:r>
              <a:rPr sz="1600" b="1" spc="-130" dirty="0">
                <a:latin typeface="맑은 고딕"/>
                <a:cs typeface="맑은 고딕"/>
              </a:rPr>
              <a:t> </a:t>
            </a:r>
            <a:r>
              <a:rPr sz="1600" b="1" spc="-5" dirty="0" err="1">
                <a:latin typeface="맑은 고딕"/>
                <a:cs typeface="맑은 고딕"/>
              </a:rPr>
              <a:t>세라</a:t>
            </a:r>
            <a:r>
              <a:rPr sz="1600" b="1" spc="-125" dirty="0">
                <a:latin typeface="맑은 고딕"/>
                <a:cs typeface="맑은 고딕"/>
              </a:rPr>
              <a:t> </a:t>
            </a:r>
            <a:r>
              <a:rPr sz="1600" b="1" spc="-15" dirty="0" smtClean="0">
                <a:latin typeface="Century Gothic"/>
                <a:cs typeface="Century Gothic"/>
              </a:rPr>
              <a:t>2018</a:t>
            </a:r>
            <a:r>
              <a:rPr lang="en-US" sz="1600" b="1" spc="-15" dirty="0" smtClean="0">
                <a:latin typeface="Century Gothic"/>
                <a:cs typeface="Century Gothic"/>
              </a:rPr>
              <a:t>, 2019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53761" y="765809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2999" y="0"/>
                </a:lnTo>
              </a:path>
            </a:pathLst>
          </a:custGeom>
          <a:ln w="190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03" y="80772"/>
            <a:ext cx="774191" cy="68427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7717" y="860827"/>
            <a:ext cx="1527833" cy="5926886"/>
          </a:xfrm>
          <a:prstGeom prst="rect">
            <a:avLst/>
          </a:prstGeom>
        </p:spPr>
      </p:pic>
      <p:pic>
        <p:nvPicPr>
          <p:cNvPr id="20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19548" y="6492256"/>
            <a:ext cx="744840" cy="3035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3352" y="1010792"/>
            <a:ext cx="373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맑은 고딕"/>
                <a:cs typeface="맑은 고딕"/>
              </a:rPr>
              <a:t>지</a:t>
            </a:r>
            <a:r>
              <a:rPr sz="1200" b="1" spc="-90" dirty="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7E7E7E"/>
                </a:solidFill>
                <a:latin typeface="맑은 고딕"/>
                <a:cs typeface="맑은 고딕"/>
              </a:rPr>
              <a:t>역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3352" y="1544192"/>
            <a:ext cx="373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맑은 고딕"/>
                <a:cs typeface="맑은 고딕"/>
              </a:rPr>
              <a:t>품</a:t>
            </a:r>
            <a:r>
              <a:rPr sz="1200" b="1" spc="-90" dirty="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7E7E7E"/>
                </a:solidFill>
                <a:latin typeface="맑은 고딕"/>
                <a:cs typeface="맑은 고딕"/>
              </a:rPr>
              <a:t>종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1223" y="2077973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맑은 고딕"/>
                <a:cs typeface="맑은 고딕"/>
              </a:rPr>
              <a:t>와인양조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9135" y="3945128"/>
            <a:ext cx="577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Century Gothic"/>
                <a:cs typeface="Century Gothic"/>
              </a:rPr>
              <a:t>Awards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2641" y="4478782"/>
            <a:ext cx="974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Century Gothic"/>
                <a:cs typeface="Century Gothic"/>
              </a:rPr>
              <a:t>Appearance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57903" y="5012182"/>
            <a:ext cx="528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Century Gothic"/>
                <a:cs typeface="Century Gothic"/>
              </a:rPr>
              <a:t>Aroma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85920" y="5545328"/>
            <a:ext cx="4006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7E7E7E"/>
                </a:solidFill>
                <a:latin typeface="Century Gothic"/>
                <a:cs typeface="Century Gothic"/>
              </a:rPr>
              <a:t>Taste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4409" y="988821"/>
            <a:ext cx="27108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entury Gothic"/>
                <a:cs typeface="Century Gothic"/>
              </a:rPr>
              <a:t>Italy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/ </a:t>
            </a:r>
            <a:r>
              <a:rPr sz="1200" spc="-5" dirty="0">
                <a:latin typeface="Century Gothic"/>
                <a:cs typeface="Century Gothic"/>
              </a:rPr>
              <a:t>Piemonte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/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Langhe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/ La Morra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4409" y="1522221"/>
            <a:ext cx="1924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100</a:t>
            </a:r>
            <a:r>
              <a:rPr sz="1200" dirty="0">
                <a:latin typeface="Century Gothic"/>
                <a:cs typeface="Century Gothic"/>
              </a:rPr>
              <a:t>% 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맑은 고딕"/>
                <a:cs typeface="맑은 고딕"/>
              </a:rPr>
              <a:t>네비올로</a:t>
            </a:r>
            <a:r>
              <a:rPr sz="1200" spc="-95" dirty="0">
                <a:latin typeface="맑은 고딕"/>
                <a:cs typeface="맑은 고딕"/>
              </a:rPr>
              <a:t> </a:t>
            </a:r>
            <a:r>
              <a:rPr sz="1200" spc="-25" dirty="0">
                <a:latin typeface="Century Gothic"/>
                <a:cs typeface="Century Gothic"/>
              </a:rPr>
              <a:t>(</a:t>
            </a:r>
            <a:r>
              <a:rPr sz="1200" dirty="0">
                <a:latin typeface="Century Gothic"/>
                <a:cs typeface="Century Gothic"/>
              </a:rPr>
              <a:t>Neb</a:t>
            </a:r>
            <a:r>
              <a:rPr sz="1200" spc="-5" dirty="0">
                <a:latin typeface="Century Gothic"/>
                <a:cs typeface="Century Gothic"/>
              </a:rPr>
              <a:t>bi</a:t>
            </a:r>
            <a:r>
              <a:rPr sz="1200" spc="-10" dirty="0">
                <a:latin typeface="Century Gothic"/>
                <a:cs typeface="Century Gothic"/>
              </a:rPr>
              <a:t>o</a:t>
            </a:r>
            <a:r>
              <a:rPr sz="1200" spc="20" dirty="0">
                <a:latin typeface="Century Gothic"/>
                <a:cs typeface="Century Gothic"/>
              </a:rPr>
              <a:t>l</a:t>
            </a:r>
            <a:r>
              <a:rPr sz="1200" spc="-10" dirty="0">
                <a:latin typeface="Century Gothic"/>
                <a:cs typeface="Century Gothic"/>
              </a:rPr>
              <a:t>o</a:t>
            </a:r>
            <a:r>
              <a:rPr sz="1200" dirty="0">
                <a:latin typeface="Century Gothic"/>
                <a:cs typeface="Century Gothic"/>
              </a:rPr>
              <a:t>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04409" y="1966087"/>
            <a:ext cx="4848225" cy="166878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200" dirty="0">
                <a:latin typeface="맑은 고딕"/>
                <a:cs typeface="맑은 고딕"/>
              </a:rPr>
              <a:t>해발</a:t>
            </a:r>
            <a:r>
              <a:rPr sz="1200" spc="-105" dirty="0">
                <a:latin typeface="맑은 고딕"/>
                <a:cs typeface="맑은 고딕"/>
              </a:rPr>
              <a:t> </a:t>
            </a:r>
            <a:r>
              <a:rPr sz="1200" dirty="0">
                <a:latin typeface="Century Gothic"/>
                <a:cs typeface="Century Gothic"/>
              </a:rPr>
              <a:t>440m</a:t>
            </a:r>
            <a:r>
              <a:rPr sz="1200" dirty="0">
                <a:latin typeface="맑은 고딕"/>
                <a:cs typeface="맑은 고딕"/>
              </a:rPr>
              <a:t>에</a:t>
            </a:r>
            <a:r>
              <a:rPr sz="1200" spc="-10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위치한</a:t>
            </a:r>
            <a:r>
              <a:rPr sz="1200" spc="-10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포도나무는</a:t>
            </a:r>
            <a:r>
              <a:rPr sz="1200" spc="-105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1985</a:t>
            </a:r>
            <a:r>
              <a:rPr sz="1200" spc="-5" dirty="0">
                <a:latin typeface="맑은 고딕"/>
                <a:cs typeface="맑은 고딕"/>
              </a:rPr>
              <a:t>년에</a:t>
            </a:r>
            <a:r>
              <a:rPr sz="1200" spc="-9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심어졌다</a:t>
            </a:r>
            <a:r>
              <a:rPr sz="1200" dirty="0">
                <a:latin typeface="Century Gothic"/>
                <a:cs typeface="Century Gothic"/>
              </a:rPr>
              <a:t>.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dirty="0">
                <a:latin typeface="Century Gothic"/>
                <a:cs typeface="Century Gothic"/>
              </a:rPr>
              <a:t>Marne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of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Sant’Agata</a:t>
            </a:r>
            <a:r>
              <a:rPr sz="1200" spc="5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맑은 고딕"/>
                <a:cs typeface="맑은 고딕"/>
              </a:rPr>
              <a:t>토질</a:t>
            </a:r>
            <a:r>
              <a:rPr sz="1200" spc="-80" dirty="0">
                <a:latin typeface="맑은 고딕"/>
                <a:cs typeface="맑은 고딕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(</a:t>
            </a:r>
            <a:r>
              <a:rPr sz="1200" spc="-10" dirty="0">
                <a:latin typeface="맑은 고딕"/>
                <a:cs typeface="맑은 고딕"/>
              </a:rPr>
              <a:t>점토</a:t>
            </a:r>
            <a:r>
              <a:rPr sz="1200" spc="-10" dirty="0">
                <a:latin typeface="Century Gothic"/>
                <a:cs typeface="Century Gothic"/>
              </a:rPr>
              <a:t>,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맑은 고딕"/>
                <a:cs typeface="맑은 고딕"/>
              </a:rPr>
              <a:t>사암</a:t>
            </a:r>
            <a:r>
              <a:rPr sz="1200" dirty="0">
                <a:latin typeface="Century Gothic"/>
                <a:cs typeface="Century Gothic"/>
              </a:rPr>
              <a:t>,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맑은 고딕"/>
                <a:cs typeface="맑은 고딕"/>
              </a:rPr>
              <a:t>석회질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토양</a:t>
            </a:r>
            <a:r>
              <a:rPr sz="1200" spc="-95" dirty="0">
                <a:latin typeface="맑은 고딕"/>
                <a:cs typeface="맑은 고딕"/>
              </a:rPr>
              <a:t> </a:t>
            </a:r>
            <a:r>
              <a:rPr sz="1200" dirty="0">
                <a:latin typeface="Century Gothic"/>
                <a:cs typeface="Century Gothic"/>
              </a:rPr>
              <a:t>MIX)</a:t>
            </a:r>
            <a:r>
              <a:rPr sz="1200" dirty="0">
                <a:latin typeface="맑은 고딕"/>
                <a:cs typeface="맑은 고딕"/>
              </a:rPr>
              <a:t>위로</a:t>
            </a:r>
            <a:endParaRPr sz="1200">
              <a:latin typeface="맑은 고딕"/>
              <a:cs typeface="맑은 고딕"/>
            </a:endParaRPr>
          </a:p>
          <a:p>
            <a:pPr marL="12700" marR="5080">
              <a:lnSpc>
                <a:spcPct val="150000"/>
              </a:lnSpc>
            </a:pPr>
            <a:r>
              <a:rPr sz="1200" spc="-5" dirty="0">
                <a:latin typeface="Century Gothic"/>
                <a:cs typeface="Century Gothic"/>
              </a:rPr>
              <a:t>30</a:t>
            </a:r>
            <a:r>
              <a:rPr sz="1200" spc="-5" dirty="0">
                <a:latin typeface="맑은 고딕"/>
                <a:cs typeface="맑은 고딕"/>
              </a:rPr>
              <a:t>년</a:t>
            </a:r>
            <a:r>
              <a:rPr sz="1200" spc="-9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동안</a:t>
            </a:r>
            <a:r>
              <a:rPr sz="1200" spc="-9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잎이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쌓여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축적되어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있어</a:t>
            </a:r>
            <a:r>
              <a:rPr sz="1200" spc="-9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나무의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포도나무에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충분한</a:t>
            </a:r>
            <a:r>
              <a:rPr sz="1200" spc="-8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영양분을 </a:t>
            </a:r>
            <a:r>
              <a:rPr sz="1200" spc="-409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제공한다</a:t>
            </a:r>
            <a:r>
              <a:rPr sz="1200" dirty="0">
                <a:latin typeface="Century Gothic"/>
                <a:cs typeface="Century Gothic"/>
              </a:rPr>
              <a:t>.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맑은 고딕"/>
                <a:cs typeface="맑은 고딕"/>
              </a:rPr>
              <a:t>모든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포도는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손</a:t>
            </a:r>
            <a:r>
              <a:rPr sz="1200" spc="-8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수확되고</a:t>
            </a:r>
            <a:r>
              <a:rPr sz="1200" spc="-95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15</a:t>
            </a:r>
            <a:r>
              <a:rPr sz="1200" spc="-5" dirty="0">
                <a:latin typeface="맑은 고딕"/>
                <a:cs typeface="맑은 고딕"/>
              </a:rPr>
              <a:t>일동안</a:t>
            </a:r>
            <a:r>
              <a:rPr sz="1200" spc="-10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스테인리스통에서</a:t>
            </a:r>
            <a:r>
              <a:rPr sz="1200" spc="-9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철저한 </a:t>
            </a:r>
            <a:r>
              <a:rPr sz="1200" spc="-409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온도 관리하에 알콜발효가 진행된다</a:t>
            </a:r>
            <a:r>
              <a:rPr sz="1200" dirty="0">
                <a:latin typeface="Century Gothic"/>
                <a:cs typeface="Century Gothic"/>
              </a:rPr>
              <a:t>. </a:t>
            </a:r>
            <a:r>
              <a:rPr sz="1200" dirty="0">
                <a:latin typeface="맑은 고딕"/>
                <a:cs typeface="맑은 고딕"/>
              </a:rPr>
              <a:t>이 후</a:t>
            </a:r>
            <a:r>
              <a:rPr sz="1200" dirty="0">
                <a:latin typeface="Century Gothic"/>
                <a:cs typeface="Century Gothic"/>
              </a:rPr>
              <a:t>, </a:t>
            </a:r>
            <a:r>
              <a:rPr sz="1200" spc="-5" dirty="0">
                <a:latin typeface="Century Gothic"/>
                <a:cs typeface="Century Gothic"/>
              </a:rPr>
              <a:t>500L</a:t>
            </a:r>
            <a:r>
              <a:rPr sz="1200" spc="-5" dirty="0">
                <a:latin typeface="맑은 고딕"/>
                <a:cs typeface="맑은 고딕"/>
              </a:rPr>
              <a:t>의 </a:t>
            </a:r>
            <a:r>
              <a:rPr sz="1200" spc="-5" dirty="0">
                <a:latin typeface="Century Gothic"/>
                <a:cs typeface="Century Gothic"/>
              </a:rPr>
              <a:t>Tonneaux </a:t>
            </a:r>
            <a:r>
              <a:rPr sz="1200" dirty="0">
                <a:latin typeface="맑은 고딕"/>
                <a:cs typeface="맑은 고딕"/>
              </a:rPr>
              <a:t>오크통 </a:t>
            </a:r>
            <a:r>
              <a:rPr sz="1200" spc="5" dirty="0">
                <a:latin typeface="맑은 고딕"/>
                <a:cs typeface="맑은 고딕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(60%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New,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40%</a:t>
            </a:r>
            <a:r>
              <a:rPr sz="1200" dirty="0">
                <a:latin typeface="Century Gothic"/>
                <a:cs typeface="Century Gothic"/>
              </a:rPr>
              <a:t> 2</a:t>
            </a:r>
            <a:r>
              <a:rPr sz="1200" dirty="0">
                <a:latin typeface="맑은 고딕"/>
                <a:cs typeface="맑은 고딕"/>
              </a:rPr>
              <a:t>번째</a:t>
            </a:r>
            <a:r>
              <a:rPr sz="1200" spc="-9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Used)</a:t>
            </a:r>
            <a:r>
              <a:rPr sz="1200" spc="-5" dirty="0">
                <a:latin typeface="맑은 고딕"/>
                <a:cs typeface="맑은 고딕"/>
              </a:rPr>
              <a:t>에서</a:t>
            </a:r>
            <a:r>
              <a:rPr sz="1200" spc="-9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8</a:t>
            </a:r>
            <a:r>
              <a:rPr sz="1200" spc="-5" dirty="0">
                <a:latin typeface="맑은 고딕"/>
                <a:cs typeface="맑은 고딕"/>
              </a:rPr>
              <a:t>개월동안</a:t>
            </a:r>
            <a:r>
              <a:rPr sz="1200" spc="-8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숙성된다</a:t>
            </a:r>
            <a:r>
              <a:rPr sz="1200" dirty="0">
                <a:latin typeface="Century Gothic"/>
                <a:cs typeface="Century Gothic"/>
              </a:rPr>
              <a:t>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4409" y="3961257"/>
            <a:ext cx="188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Robert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Parker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–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88 </a:t>
            </a:r>
            <a:r>
              <a:rPr sz="1200" spc="-10" dirty="0">
                <a:latin typeface="Century Gothic"/>
                <a:cs typeface="Century Gothic"/>
              </a:rPr>
              <a:t>(19vin)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04409" y="4494352"/>
            <a:ext cx="14204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맑은 고딕"/>
                <a:cs typeface="맑은 고딕"/>
              </a:rPr>
              <a:t>루비,</a:t>
            </a:r>
            <a:r>
              <a:rPr sz="1200" spc="-35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레드,</a:t>
            </a:r>
            <a:r>
              <a:rPr sz="1200" spc="-25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퍼플컬러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04409" y="5028438"/>
            <a:ext cx="2203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맑은 고딕"/>
                <a:cs typeface="맑은 고딕"/>
              </a:rPr>
              <a:t>체리,</a:t>
            </a:r>
            <a:r>
              <a:rPr sz="1200" spc="-3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장미,</a:t>
            </a:r>
            <a:r>
              <a:rPr sz="1200" spc="-1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스파이시,</a:t>
            </a:r>
            <a:r>
              <a:rPr sz="1200" spc="-3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바닐라,</a:t>
            </a:r>
            <a:r>
              <a:rPr sz="1200" spc="-2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흙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04409" y="5477662"/>
            <a:ext cx="4857750" cy="1359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1025">
              <a:lnSpc>
                <a:spcPct val="146000"/>
              </a:lnSpc>
              <a:spcBef>
                <a:spcPts val="100"/>
              </a:spcBef>
            </a:pPr>
            <a:r>
              <a:rPr sz="1200" dirty="0">
                <a:latin typeface="맑은 고딕"/>
                <a:cs typeface="맑은 고딕"/>
              </a:rPr>
              <a:t>집중도</a:t>
            </a:r>
            <a:r>
              <a:rPr sz="1200" spc="-2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있는</a:t>
            </a:r>
            <a:r>
              <a:rPr sz="1200" spc="-1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붉은과실</a:t>
            </a:r>
            <a:r>
              <a:rPr sz="1200" spc="-2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아로마</a:t>
            </a:r>
            <a:r>
              <a:rPr sz="1200" spc="-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뒤로</a:t>
            </a:r>
            <a:r>
              <a:rPr sz="1200" spc="-1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레드플라워,</a:t>
            </a:r>
            <a:r>
              <a:rPr sz="1200" spc="-1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스윗</a:t>
            </a:r>
            <a:r>
              <a:rPr sz="1200" spc="-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스파이시, </a:t>
            </a:r>
            <a:r>
              <a:rPr sz="1200" spc="-409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머스크한</a:t>
            </a:r>
            <a:r>
              <a:rPr sz="1200" spc="-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아로마의</a:t>
            </a:r>
            <a:r>
              <a:rPr sz="1200" spc="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복합미가</a:t>
            </a:r>
            <a:r>
              <a:rPr sz="1200" spc="-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더해진다.</a:t>
            </a:r>
            <a:endParaRPr sz="1200">
              <a:latin typeface="맑은 고딕"/>
              <a:cs typeface="맑은 고딕"/>
            </a:endParaRPr>
          </a:p>
          <a:p>
            <a:pPr marL="12700" marR="5080">
              <a:lnSpc>
                <a:spcPct val="145800"/>
              </a:lnSpc>
            </a:pPr>
            <a:r>
              <a:rPr sz="1200" dirty="0">
                <a:latin typeface="맑은 고딕"/>
                <a:cs typeface="맑은 고딕"/>
              </a:rPr>
              <a:t>가득한</a:t>
            </a:r>
            <a:r>
              <a:rPr sz="1200" spc="-2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탄닌과</a:t>
            </a:r>
            <a:r>
              <a:rPr sz="1200" spc="-1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우아한</a:t>
            </a:r>
            <a:r>
              <a:rPr sz="1200" spc="-2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산미의</a:t>
            </a:r>
            <a:r>
              <a:rPr sz="1200" spc="-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밸런스가</a:t>
            </a:r>
            <a:r>
              <a:rPr sz="1200" spc="-1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뛰어나 장기숙성력을</a:t>
            </a:r>
            <a:r>
              <a:rPr sz="1200" spc="-1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보여준다. </a:t>
            </a:r>
            <a:r>
              <a:rPr sz="1200" spc="-409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바로</a:t>
            </a:r>
            <a:r>
              <a:rPr sz="1200" spc="-1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시음하여도</a:t>
            </a:r>
            <a:r>
              <a:rPr sz="1200" spc="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충분히</a:t>
            </a:r>
            <a:r>
              <a:rPr sz="1200" spc="-1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좋지만</a:t>
            </a:r>
            <a:r>
              <a:rPr sz="1200" spc="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숙성한다면</a:t>
            </a:r>
            <a:r>
              <a:rPr sz="1200" spc="-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매년</a:t>
            </a:r>
            <a:r>
              <a:rPr sz="1200" spc="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점진적으로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latin typeface="맑은 고딕"/>
                <a:cs typeface="맑은 고딕"/>
              </a:rPr>
              <a:t>발전되는</a:t>
            </a:r>
            <a:r>
              <a:rPr sz="1200" spc="-3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복합미를</a:t>
            </a:r>
            <a:r>
              <a:rPr sz="1200" spc="-1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보여줄</a:t>
            </a:r>
            <a:r>
              <a:rPr sz="1200" spc="-3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것이다.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91278" y="0"/>
            <a:ext cx="4119245" cy="75819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600" b="1" spc="-5" dirty="0">
                <a:latin typeface="Century Gothic"/>
                <a:cs typeface="Century Gothic"/>
              </a:rPr>
              <a:t>Langhe</a:t>
            </a:r>
            <a:r>
              <a:rPr sz="1600" b="1" spc="1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Nebbiolo</a:t>
            </a:r>
            <a:r>
              <a:rPr sz="1600" b="1" spc="4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DOC,</a:t>
            </a:r>
            <a:r>
              <a:rPr sz="1600" b="1" spc="45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Ciabot</a:t>
            </a:r>
            <a:r>
              <a:rPr sz="1600" b="1" spc="2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della</a:t>
            </a:r>
            <a:r>
              <a:rPr sz="1600" b="1" spc="25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Luna</a:t>
            </a:r>
            <a:endParaRPr sz="16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600" b="1" spc="-5" dirty="0">
                <a:latin typeface="맑은 고딕"/>
                <a:cs typeface="맑은 고딕"/>
              </a:rPr>
              <a:t>랑게</a:t>
            </a:r>
            <a:r>
              <a:rPr sz="1600" b="1" spc="-110" dirty="0">
                <a:latin typeface="맑은 고딕"/>
                <a:cs typeface="맑은 고딕"/>
              </a:rPr>
              <a:t> </a:t>
            </a:r>
            <a:r>
              <a:rPr sz="1600" b="1" spc="-5" dirty="0" err="1">
                <a:latin typeface="맑은 고딕"/>
                <a:cs typeface="맑은 고딕"/>
              </a:rPr>
              <a:t>네비올로</a:t>
            </a:r>
            <a:r>
              <a:rPr sz="1600" b="1" spc="-95" dirty="0">
                <a:latin typeface="맑은 고딕"/>
                <a:cs typeface="맑은 고딕"/>
              </a:rPr>
              <a:t> </a:t>
            </a:r>
            <a:r>
              <a:rPr sz="1600" b="1" spc="-15" dirty="0" smtClean="0">
                <a:latin typeface="Century Gothic"/>
                <a:cs typeface="Century Gothic"/>
              </a:rPr>
              <a:t>2020</a:t>
            </a:r>
            <a:r>
              <a:rPr lang="en-US" sz="1600" b="1" spc="-15" dirty="0" smtClean="0">
                <a:latin typeface="Century Gothic"/>
                <a:cs typeface="Century Gothic"/>
              </a:rPr>
              <a:t>, 2022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12029" y="771905"/>
            <a:ext cx="5094605" cy="0"/>
          </a:xfrm>
          <a:custGeom>
            <a:avLst/>
            <a:gdLst/>
            <a:ahLst/>
            <a:cxnLst/>
            <a:rect l="l" t="t" r="r" b="b"/>
            <a:pathLst>
              <a:path w="5094605">
                <a:moveTo>
                  <a:pt x="0" y="0"/>
                </a:moveTo>
                <a:lnTo>
                  <a:pt x="5094351" y="0"/>
                </a:lnTo>
              </a:path>
            </a:pathLst>
          </a:custGeom>
          <a:ln w="190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19548" y="6492256"/>
            <a:ext cx="744840" cy="30352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3603" y="80772"/>
            <a:ext cx="774191" cy="68427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0097" y="873019"/>
            <a:ext cx="1561047" cy="59560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1031</Words>
  <Application>Microsoft Office PowerPoint</Application>
  <PresentationFormat>A4 용지(210x297mm)</PresentationFormat>
  <Paragraphs>112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맑은 고딕</vt:lpstr>
      <vt:lpstr>Calibri</vt:lpstr>
      <vt:lpstr>Century Gothic</vt:lpstr>
      <vt:lpstr>Office Theme</vt:lpstr>
      <vt:lpstr>PowerPoint 프레젠테이션</vt:lpstr>
      <vt:lpstr>Histroy</vt:lpstr>
      <vt:lpstr>Histroy</vt:lpstr>
      <vt:lpstr>Histroy</vt:lpstr>
      <vt:lpstr>Location</vt:lpstr>
      <vt:lpstr>Vinification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Yang</dc:creator>
  <cp:lastModifiedBy>KIM YOONJAE</cp:lastModifiedBy>
  <cp:revision>14</cp:revision>
  <dcterms:created xsi:type="dcterms:W3CDTF">2023-01-10T05:31:14Z</dcterms:created>
  <dcterms:modified xsi:type="dcterms:W3CDTF">2026-03-27T04:40:54Z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2023-01-10T00:00:00Z</vt:filetime>
  </property>
</Properties>
</file>