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image17.jpg" ContentType="image/jpe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sldIdLst>
    <p:sldId id="295" r:id="rId2"/>
    <p:sldId id="281" r:id="rId3"/>
    <p:sldId id="282" r:id="rId4"/>
    <p:sldId id="283" r:id="rId5"/>
    <p:sldId id="284" r:id="rId6"/>
    <p:sldId id="278" r:id="rId7"/>
    <p:sldId id="286" r:id="rId8"/>
    <p:sldId id="288" r:id="rId9"/>
  </p:sldIdLst>
  <p:sldSz cx="10693400" cy="7562850"/>
  <p:notesSz cx="10693400" cy="756285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H18155" initials="T" lastIdx="1" clrIdx="0">
    <p:extLst>
      <p:ext uri="{19B8F6BF-5375-455C-9EA6-DF929625EA0E}">
        <p15:presenceInfo xmlns:p15="http://schemas.microsoft.com/office/powerpoint/2012/main" userId="S::TH18155@office365.beer::97d14103-87c3-4c90-9490-e3e1ee3c38c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A198"/>
    <a:srgbClr val="001848"/>
    <a:srgbClr val="FAFAFA"/>
    <a:srgbClr val="CFD0D4"/>
    <a:srgbClr val="9D9D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83" autoAdjust="0"/>
    <p:restoredTop sz="80482" autoAdjust="0"/>
  </p:normalViewPr>
  <p:slideViewPr>
    <p:cSldViewPr>
      <p:cViewPr varScale="1">
        <p:scale>
          <a:sx n="89" d="100"/>
          <a:sy n="89" d="100"/>
        </p:scale>
        <p:origin x="90" y="54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633913" cy="3794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6057900" y="0"/>
            <a:ext cx="4632325" cy="3794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9CFF29-F9A5-4025-A1D7-9D328C330329}" type="datetimeFigureOut">
              <a:rPr lang="ko-KR" altLang="en-US" smtClean="0"/>
              <a:t>2026-03-27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3543300" y="946150"/>
            <a:ext cx="3606800" cy="25511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1069975" y="3640138"/>
            <a:ext cx="8553450" cy="29781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7183438"/>
            <a:ext cx="4633913" cy="379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6057900" y="7183438"/>
            <a:ext cx="4632325" cy="379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5F97C1-964F-4B88-AF77-2162281047D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955554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5F97C1-964F-4B88-AF77-2162281047D9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695987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5F97C1-964F-4B88-AF77-2162281047D9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680374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5F97C1-964F-4B88-AF77-2162281047D9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503189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altLang="ko-KR" b="0" i="0" dirty="0">
              <a:solidFill>
                <a:srgbClr val="000000"/>
              </a:solidFill>
              <a:effectLst/>
              <a:latin typeface="Rotunda light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5F97C1-964F-4B88-AF77-2162281047D9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295898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4483"/>
            <a:ext cx="9089390" cy="1588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5196"/>
            <a:ext cx="7485380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3/27/2026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2700" y="12712"/>
            <a:ext cx="10679430" cy="7547609"/>
          </a:xfrm>
          <a:custGeom>
            <a:avLst/>
            <a:gdLst/>
            <a:ahLst/>
            <a:cxnLst/>
            <a:rect l="l" t="t" r="r" b="b"/>
            <a:pathLst>
              <a:path w="10679430" h="7547609">
                <a:moveTo>
                  <a:pt x="10679303" y="0"/>
                </a:moveTo>
                <a:lnTo>
                  <a:pt x="0" y="0"/>
                </a:lnTo>
                <a:lnTo>
                  <a:pt x="0" y="7547292"/>
                </a:lnTo>
                <a:lnTo>
                  <a:pt x="10679303" y="7547292"/>
                </a:lnTo>
                <a:lnTo>
                  <a:pt x="10679303" y="0"/>
                </a:lnTo>
                <a:close/>
              </a:path>
            </a:pathLst>
          </a:custGeom>
          <a:solidFill>
            <a:srgbClr val="E2E0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200" b="0" i="0">
                <a:solidFill>
                  <a:schemeClr val="tx1"/>
                </a:solidFill>
                <a:latin typeface="Palatino Linotype"/>
                <a:cs typeface="Palatino Linotyp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3/27/2026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2700" y="1631670"/>
            <a:ext cx="10679430" cy="5928360"/>
          </a:xfrm>
          <a:custGeom>
            <a:avLst/>
            <a:gdLst/>
            <a:ahLst/>
            <a:cxnLst/>
            <a:rect l="l" t="t" r="r" b="b"/>
            <a:pathLst>
              <a:path w="10679430" h="5928359">
                <a:moveTo>
                  <a:pt x="0" y="5928334"/>
                </a:moveTo>
                <a:lnTo>
                  <a:pt x="10679303" y="5928334"/>
                </a:lnTo>
                <a:lnTo>
                  <a:pt x="10679303" y="0"/>
                </a:lnTo>
                <a:lnTo>
                  <a:pt x="0" y="0"/>
                </a:lnTo>
                <a:lnTo>
                  <a:pt x="0" y="5928334"/>
                </a:lnTo>
                <a:close/>
              </a:path>
            </a:pathLst>
          </a:custGeom>
          <a:solidFill>
            <a:srgbClr val="E2E0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6350" y="6362"/>
            <a:ext cx="10679430" cy="1625600"/>
          </a:xfrm>
          <a:custGeom>
            <a:avLst/>
            <a:gdLst/>
            <a:ahLst/>
            <a:cxnLst/>
            <a:rect l="l" t="t" r="r" b="b"/>
            <a:pathLst>
              <a:path w="10679430" h="1625600">
                <a:moveTo>
                  <a:pt x="10679290" y="0"/>
                </a:moveTo>
                <a:lnTo>
                  <a:pt x="0" y="0"/>
                </a:lnTo>
                <a:lnTo>
                  <a:pt x="0" y="1625307"/>
                </a:lnTo>
                <a:lnTo>
                  <a:pt x="10679290" y="1625307"/>
                </a:lnTo>
                <a:lnTo>
                  <a:pt x="10679290" y="0"/>
                </a:lnTo>
                <a:close/>
              </a:path>
            </a:pathLst>
          </a:custGeom>
          <a:solidFill>
            <a:srgbClr val="A7C0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200" b="0" i="0">
                <a:solidFill>
                  <a:schemeClr val="tx1"/>
                </a:solidFill>
                <a:latin typeface="Palatino Linotype"/>
                <a:cs typeface="Palatino Linotyp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3/27/2026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2700" y="12712"/>
            <a:ext cx="10679430" cy="7547609"/>
          </a:xfrm>
          <a:custGeom>
            <a:avLst/>
            <a:gdLst/>
            <a:ahLst/>
            <a:cxnLst/>
            <a:rect l="l" t="t" r="r" b="b"/>
            <a:pathLst>
              <a:path w="10679430" h="7547609">
                <a:moveTo>
                  <a:pt x="10679303" y="0"/>
                </a:moveTo>
                <a:lnTo>
                  <a:pt x="0" y="0"/>
                </a:lnTo>
                <a:lnTo>
                  <a:pt x="0" y="7547292"/>
                </a:lnTo>
                <a:lnTo>
                  <a:pt x="10679303" y="7547292"/>
                </a:lnTo>
                <a:lnTo>
                  <a:pt x="10679303" y="0"/>
                </a:lnTo>
                <a:close/>
              </a:path>
            </a:pathLst>
          </a:custGeom>
          <a:solidFill>
            <a:srgbClr val="E2E0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200" b="0" i="0">
                <a:solidFill>
                  <a:schemeClr val="tx1"/>
                </a:solidFill>
                <a:latin typeface="Palatino Linotype"/>
                <a:cs typeface="Palatino Linotyp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3/27/2026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2700" y="1625307"/>
            <a:ext cx="10679430" cy="5934710"/>
          </a:xfrm>
          <a:custGeom>
            <a:avLst/>
            <a:gdLst/>
            <a:ahLst/>
            <a:cxnLst/>
            <a:rect l="l" t="t" r="r" b="b"/>
            <a:pathLst>
              <a:path w="10679430" h="5934709">
                <a:moveTo>
                  <a:pt x="0" y="5934697"/>
                </a:moveTo>
                <a:lnTo>
                  <a:pt x="10679303" y="5934697"/>
                </a:lnTo>
                <a:lnTo>
                  <a:pt x="10679303" y="0"/>
                </a:lnTo>
                <a:lnTo>
                  <a:pt x="0" y="0"/>
                </a:lnTo>
                <a:lnTo>
                  <a:pt x="0" y="5934697"/>
                </a:lnTo>
                <a:close/>
              </a:path>
            </a:pathLst>
          </a:custGeom>
          <a:solidFill>
            <a:srgbClr val="E2E0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3/27/2026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00250" y="269011"/>
            <a:ext cx="9492899" cy="19456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200" b="0" i="0">
                <a:solidFill>
                  <a:schemeClr val="tx1"/>
                </a:solidFill>
                <a:latin typeface="Palatino Linotype"/>
                <a:cs typeface="Palatino Linotyp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39420" y="1795022"/>
            <a:ext cx="9814560" cy="51542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33450"/>
            <a:ext cx="3421888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3/27/2026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13.jpeg"/><Relationship Id="rId4" Type="http://schemas.openxmlformats.org/officeDocument/2006/relationships/image" Target="../media/image1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runello di montalcino online bestellen ">
            <a:extLst>
              <a:ext uri="{FF2B5EF4-FFF2-40B4-BE49-F238E27FC236}">
                <a16:creationId xmlns:a16="http://schemas.microsoft.com/office/drawing/2014/main" xmlns="" id="{30ACE8AB-BDBD-AF3E-C800-36B867DDF7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93400" cy="7562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8" name="그룹 27">
            <a:extLst>
              <a:ext uri="{FF2B5EF4-FFF2-40B4-BE49-F238E27FC236}">
                <a16:creationId xmlns:a16="http://schemas.microsoft.com/office/drawing/2014/main" xmlns="" id="{F007A2C4-BE28-B457-9789-FDD7A190B82C}"/>
              </a:ext>
            </a:extLst>
          </p:cNvPr>
          <p:cNvGrpSpPr/>
          <p:nvPr/>
        </p:nvGrpSpPr>
        <p:grpSpPr>
          <a:xfrm>
            <a:off x="6413500" y="352425"/>
            <a:ext cx="1678228" cy="1295399"/>
            <a:chOff x="4338535" y="630006"/>
            <a:chExt cx="2014551" cy="1584404"/>
          </a:xfrm>
        </p:grpSpPr>
        <p:pic>
          <p:nvPicPr>
            <p:cNvPr id="11" name="object 3">
              <a:extLst>
                <a:ext uri="{FF2B5EF4-FFF2-40B4-BE49-F238E27FC236}">
                  <a16:creationId xmlns:a16="http://schemas.microsoft.com/office/drawing/2014/main" xmlns="" id="{2E97B538-FACE-A173-3845-2B5A48687297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922064" y="630006"/>
              <a:ext cx="843065" cy="772492"/>
            </a:xfrm>
            <a:prstGeom prst="rect">
              <a:avLst/>
            </a:prstGeom>
          </p:spPr>
        </p:pic>
        <p:pic>
          <p:nvPicPr>
            <p:cNvPr id="12" name="object 4">
              <a:extLst>
                <a:ext uri="{FF2B5EF4-FFF2-40B4-BE49-F238E27FC236}">
                  <a16:creationId xmlns:a16="http://schemas.microsoft.com/office/drawing/2014/main" xmlns="" id="{91F4ABD3-EB4B-3A97-7241-220F52F58FB0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675788" y="2107590"/>
              <a:ext cx="146342" cy="104787"/>
            </a:xfrm>
            <a:prstGeom prst="rect">
              <a:avLst/>
            </a:prstGeom>
          </p:spPr>
        </p:pic>
        <p:sp>
          <p:nvSpPr>
            <p:cNvPr id="13" name="object 5">
              <a:extLst>
                <a:ext uri="{FF2B5EF4-FFF2-40B4-BE49-F238E27FC236}">
                  <a16:creationId xmlns:a16="http://schemas.microsoft.com/office/drawing/2014/main" xmlns="" id="{42B897C2-FB5F-E31A-28EC-79350F904BE7}"/>
                </a:ext>
              </a:extLst>
            </p:cNvPr>
            <p:cNvSpPr/>
            <p:nvPr/>
          </p:nvSpPr>
          <p:spPr>
            <a:xfrm>
              <a:off x="4868100" y="2107590"/>
              <a:ext cx="15240" cy="105410"/>
            </a:xfrm>
            <a:custGeom>
              <a:avLst/>
              <a:gdLst/>
              <a:ahLst/>
              <a:cxnLst/>
              <a:rect l="l" t="t" r="r" b="b"/>
              <a:pathLst>
                <a:path w="15239" h="105410">
                  <a:moveTo>
                    <a:pt x="14693" y="0"/>
                  </a:moveTo>
                  <a:lnTo>
                    <a:pt x="0" y="0"/>
                  </a:lnTo>
                  <a:lnTo>
                    <a:pt x="0" y="104800"/>
                  </a:lnTo>
                  <a:lnTo>
                    <a:pt x="14693" y="104800"/>
                  </a:lnTo>
                  <a:lnTo>
                    <a:pt x="1469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6">
              <a:extLst>
                <a:ext uri="{FF2B5EF4-FFF2-40B4-BE49-F238E27FC236}">
                  <a16:creationId xmlns:a16="http://schemas.microsoft.com/office/drawing/2014/main" xmlns="" id="{70DD56C6-712C-E0DF-09BA-9EE2D2F45AF9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941310" y="2107590"/>
              <a:ext cx="85775" cy="104787"/>
            </a:xfrm>
            <a:prstGeom prst="rect">
              <a:avLst/>
            </a:prstGeom>
          </p:spPr>
        </p:pic>
        <p:pic>
          <p:nvPicPr>
            <p:cNvPr id="15" name="object 7">
              <a:extLst>
                <a:ext uri="{FF2B5EF4-FFF2-40B4-BE49-F238E27FC236}">
                  <a16:creationId xmlns:a16="http://schemas.microsoft.com/office/drawing/2014/main" xmlns="" id="{AAF9806F-2B96-0A40-FA7C-D2B3ECB72B02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085653" y="2107590"/>
              <a:ext cx="66497" cy="104787"/>
            </a:xfrm>
            <a:prstGeom prst="rect">
              <a:avLst/>
            </a:prstGeom>
          </p:spPr>
        </p:pic>
        <p:grpSp>
          <p:nvGrpSpPr>
            <p:cNvPr id="16" name="object 8">
              <a:extLst>
                <a:ext uri="{FF2B5EF4-FFF2-40B4-BE49-F238E27FC236}">
                  <a16:creationId xmlns:a16="http://schemas.microsoft.com/office/drawing/2014/main" xmlns="" id="{29F18F23-56C3-C409-BE04-843DE89D879D}"/>
                </a:ext>
              </a:extLst>
            </p:cNvPr>
            <p:cNvGrpSpPr/>
            <p:nvPr/>
          </p:nvGrpSpPr>
          <p:grpSpPr>
            <a:xfrm>
              <a:off x="5269348" y="2105825"/>
              <a:ext cx="180340" cy="108585"/>
              <a:chOff x="5269348" y="2105825"/>
              <a:chExt cx="180340" cy="108585"/>
            </a:xfrm>
          </p:grpSpPr>
          <p:pic>
            <p:nvPicPr>
              <p:cNvPr id="17" name="object 9">
                <a:extLst>
                  <a:ext uri="{FF2B5EF4-FFF2-40B4-BE49-F238E27FC236}">
                    <a16:creationId xmlns:a16="http://schemas.microsoft.com/office/drawing/2014/main" xmlns="" id="{B5B89561-44D1-6781-76AB-05FB2383FBEA}"/>
                  </a:ext>
                </a:extLst>
              </p:cNvPr>
              <p:cNvPicPr/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5269348" y="2107590"/>
                <a:ext cx="66497" cy="104787"/>
              </a:xfrm>
              <a:prstGeom prst="rect">
                <a:avLst/>
              </a:prstGeom>
            </p:spPr>
          </p:pic>
          <p:pic>
            <p:nvPicPr>
              <p:cNvPr id="18" name="object 10">
                <a:extLst>
                  <a:ext uri="{FF2B5EF4-FFF2-40B4-BE49-F238E27FC236}">
                    <a16:creationId xmlns:a16="http://schemas.microsoft.com/office/drawing/2014/main" xmlns="" id="{08CEBD15-BBCD-502E-B52F-C2BC82A7DB14}"/>
                  </a:ext>
                </a:extLst>
              </p:cNvPr>
              <p:cNvPicPr/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5378080" y="2105825"/>
                <a:ext cx="71247" cy="108178"/>
              </a:xfrm>
              <a:prstGeom prst="rect">
                <a:avLst/>
              </a:prstGeom>
            </p:spPr>
          </p:pic>
        </p:grpSp>
        <p:grpSp>
          <p:nvGrpSpPr>
            <p:cNvPr id="19" name="object 11">
              <a:extLst>
                <a:ext uri="{FF2B5EF4-FFF2-40B4-BE49-F238E27FC236}">
                  <a16:creationId xmlns:a16="http://schemas.microsoft.com/office/drawing/2014/main" xmlns="" id="{08582738-8F33-5CA2-673B-724C4CFF098C}"/>
                </a:ext>
              </a:extLst>
            </p:cNvPr>
            <p:cNvGrpSpPr/>
            <p:nvPr/>
          </p:nvGrpSpPr>
          <p:grpSpPr>
            <a:xfrm>
              <a:off x="5486911" y="2106988"/>
              <a:ext cx="197485" cy="105410"/>
              <a:chOff x="5486911" y="2106988"/>
              <a:chExt cx="197485" cy="105410"/>
            </a:xfrm>
          </p:grpSpPr>
          <p:sp>
            <p:nvSpPr>
              <p:cNvPr id="20" name="object 12">
                <a:extLst>
                  <a:ext uri="{FF2B5EF4-FFF2-40B4-BE49-F238E27FC236}">
                    <a16:creationId xmlns:a16="http://schemas.microsoft.com/office/drawing/2014/main" xmlns="" id="{40E8C257-FC27-A96A-3519-E932204DBD39}"/>
                  </a:ext>
                </a:extLst>
              </p:cNvPr>
              <p:cNvSpPr/>
              <p:nvPr/>
            </p:nvSpPr>
            <p:spPr>
              <a:xfrm>
                <a:off x="5486908" y="2106993"/>
                <a:ext cx="78105" cy="105410"/>
              </a:xfrm>
              <a:custGeom>
                <a:avLst/>
                <a:gdLst/>
                <a:ahLst/>
                <a:cxnLst/>
                <a:rect l="l" t="t" r="r" b="b"/>
                <a:pathLst>
                  <a:path w="78104" h="105410">
                    <a:moveTo>
                      <a:pt x="77622" y="0"/>
                    </a:moveTo>
                    <a:lnTo>
                      <a:pt x="0" y="0"/>
                    </a:lnTo>
                    <a:lnTo>
                      <a:pt x="0" y="13970"/>
                    </a:lnTo>
                    <a:lnTo>
                      <a:pt x="31470" y="13970"/>
                    </a:lnTo>
                    <a:lnTo>
                      <a:pt x="31470" y="105410"/>
                    </a:lnTo>
                    <a:lnTo>
                      <a:pt x="46164" y="105410"/>
                    </a:lnTo>
                    <a:lnTo>
                      <a:pt x="46164" y="13970"/>
                    </a:lnTo>
                    <a:lnTo>
                      <a:pt x="77622" y="13970"/>
                    </a:lnTo>
                    <a:lnTo>
                      <a:pt x="77622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21" name="object 13">
                <a:extLst>
                  <a:ext uri="{FF2B5EF4-FFF2-40B4-BE49-F238E27FC236}">
                    <a16:creationId xmlns:a16="http://schemas.microsoft.com/office/drawing/2014/main" xmlns="" id="{78F8B80A-68E7-7539-8505-FDCDB0413D42}"/>
                  </a:ext>
                </a:extLst>
              </p:cNvPr>
              <p:cNvPicPr/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5587308" y="2107592"/>
                <a:ext cx="96786" cy="104787"/>
              </a:xfrm>
              <a:prstGeom prst="rect">
                <a:avLst/>
              </a:prstGeom>
            </p:spPr>
          </p:pic>
        </p:grpSp>
        <p:sp>
          <p:nvSpPr>
            <p:cNvPr id="22" name="object 14">
              <a:extLst>
                <a:ext uri="{FF2B5EF4-FFF2-40B4-BE49-F238E27FC236}">
                  <a16:creationId xmlns:a16="http://schemas.microsoft.com/office/drawing/2014/main" xmlns="" id="{2DEECBF8-CD42-B6D4-930D-0DA11938F7DB}"/>
                </a:ext>
              </a:extLst>
            </p:cNvPr>
            <p:cNvSpPr/>
            <p:nvPr/>
          </p:nvSpPr>
          <p:spPr>
            <a:xfrm>
              <a:off x="5706694" y="2106993"/>
              <a:ext cx="78105" cy="105410"/>
            </a:xfrm>
            <a:custGeom>
              <a:avLst/>
              <a:gdLst/>
              <a:ahLst/>
              <a:cxnLst/>
              <a:rect l="l" t="t" r="r" b="b"/>
              <a:pathLst>
                <a:path w="78104" h="105410">
                  <a:moveTo>
                    <a:pt x="77622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31470" y="13970"/>
                  </a:lnTo>
                  <a:lnTo>
                    <a:pt x="31470" y="105410"/>
                  </a:lnTo>
                  <a:lnTo>
                    <a:pt x="46164" y="105410"/>
                  </a:lnTo>
                  <a:lnTo>
                    <a:pt x="46164" y="13970"/>
                  </a:lnTo>
                  <a:lnTo>
                    <a:pt x="77622" y="13970"/>
                  </a:lnTo>
                  <a:lnTo>
                    <a:pt x="7762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23" name="object 15">
              <a:extLst>
                <a:ext uri="{FF2B5EF4-FFF2-40B4-BE49-F238E27FC236}">
                  <a16:creationId xmlns:a16="http://schemas.microsoft.com/office/drawing/2014/main" xmlns="" id="{81DB2FC9-5484-1E79-1387-E973716F13A5}"/>
                </a:ext>
              </a:extLst>
            </p:cNvPr>
            <p:cNvGrpSpPr/>
            <p:nvPr/>
          </p:nvGrpSpPr>
          <p:grpSpPr>
            <a:xfrm>
              <a:off x="5831443" y="2105825"/>
              <a:ext cx="180340" cy="108585"/>
              <a:chOff x="5831443" y="2105825"/>
              <a:chExt cx="180340" cy="108585"/>
            </a:xfrm>
          </p:grpSpPr>
          <p:pic>
            <p:nvPicPr>
              <p:cNvPr id="24" name="object 16">
                <a:extLst>
                  <a:ext uri="{FF2B5EF4-FFF2-40B4-BE49-F238E27FC236}">
                    <a16:creationId xmlns:a16="http://schemas.microsoft.com/office/drawing/2014/main" xmlns="" id="{CC36A3AE-5AB5-A632-1061-A365A66FCD6A}"/>
                  </a:ext>
                </a:extLst>
              </p:cNvPr>
              <p:cNvPicPr/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5831443" y="2107590"/>
                <a:ext cx="66497" cy="104787"/>
              </a:xfrm>
              <a:prstGeom prst="rect">
                <a:avLst/>
              </a:prstGeom>
            </p:spPr>
          </p:pic>
          <p:pic>
            <p:nvPicPr>
              <p:cNvPr id="25" name="object 17">
                <a:extLst>
                  <a:ext uri="{FF2B5EF4-FFF2-40B4-BE49-F238E27FC236}">
                    <a16:creationId xmlns:a16="http://schemas.microsoft.com/office/drawing/2014/main" xmlns="" id="{D1439D38-2D2F-CF30-9CDB-8ACAE87E1227}"/>
                  </a:ext>
                </a:extLst>
              </p:cNvPr>
              <p:cNvPicPr/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5940174" y="2105825"/>
                <a:ext cx="71247" cy="108178"/>
              </a:xfrm>
              <a:prstGeom prst="rect">
                <a:avLst/>
              </a:prstGeom>
            </p:spPr>
          </p:pic>
        </p:grpSp>
        <p:sp>
          <p:nvSpPr>
            <p:cNvPr id="26" name="object 18">
              <a:extLst>
                <a:ext uri="{FF2B5EF4-FFF2-40B4-BE49-F238E27FC236}">
                  <a16:creationId xmlns:a16="http://schemas.microsoft.com/office/drawing/2014/main" xmlns="" id="{4BBB03B3-67B2-EDDB-C7B7-797A3851C929}"/>
                </a:ext>
              </a:extLst>
            </p:cNvPr>
            <p:cNvSpPr/>
            <p:nvPr/>
          </p:nvSpPr>
          <p:spPr>
            <a:xfrm>
              <a:off x="4338535" y="1600733"/>
              <a:ext cx="1118235" cy="316230"/>
            </a:xfrm>
            <a:custGeom>
              <a:avLst/>
              <a:gdLst/>
              <a:ahLst/>
              <a:cxnLst/>
              <a:rect l="l" t="t" r="r" b="b"/>
              <a:pathLst>
                <a:path w="1118235" h="316230">
                  <a:moveTo>
                    <a:pt x="214363" y="251612"/>
                  </a:moveTo>
                  <a:lnTo>
                    <a:pt x="214096" y="250723"/>
                  </a:lnTo>
                  <a:lnTo>
                    <a:pt x="212471" y="249402"/>
                  </a:lnTo>
                  <a:lnTo>
                    <a:pt x="211594" y="248970"/>
                  </a:lnTo>
                  <a:lnTo>
                    <a:pt x="209702" y="248729"/>
                  </a:lnTo>
                  <a:lnTo>
                    <a:pt x="208622" y="248780"/>
                  </a:lnTo>
                  <a:lnTo>
                    <a:pt x="206209" y="249313"/>
                  </a:lnTo>
                  <a:lnTo>
                    <a:pt x="205333" y="249859"/>
                  </a:lnTo>
                  <a:lnTo>
                    <a:pt x="204774" y="250723"/>
                  </a:lnTo>
                  <a:lnTo>
                    <a:pt x="199872" y="259511"/>
                  </a:lnTo>
                  <a:lnTo>
                    <a:pt x="193992" y="267462"/>
                  </a:lnTo>
                  <a:lnTo>
                    <a:pt x="152666" y="289674"/>
                  </a:lnTo>
                  <a:lnTo>
                    <a:pt x="118262" y="291909"/>
                  </a:lnTo>
                  <a:lnTo>
                    <a:pt x="108572" y="290728"/>
                  </a:lnTo>
                  <a:lnTo>
                    <a:pt x="74002" y="265328"/>
                  </a:lnTo>
                  <a:lnTo>
                    <a:pt x="70561" y="246214"/>
                  </a:lnTo>
                  <a:lnTo>
                    <a:pt x="70561" y="34112"/>
                  </a:lnTo>
                  <a:lnTo>
                    <a:pt x="72034" y="28168"/>
                  </a:lnTo>
                  <a:lnTo>
                    <a:pt x="78752" y="23634"/>
                  </a:lnTo>
                  <a:lnTo>
                    <a:pt x="85483" y="23469"/>
                  </a:lnTo>
                  <a:lnTo>
                    <a:pt x="89560" y="23063"/>
                  </a:lnTo>
                  <a:lnTo>
                    <a:pt x="92100" y="22644"/>
                  </a:lnTo>
                  <a:lnTo>
                    <a:pt x="97485" y="21031"/>
                  </a:lnTo>
                  <a:lnTo>
                    <a:pt x="99568" y="20231"/>
                  </a:lnTo>
                  <a:lnTo>
                    <a:pt x="100647" y="17526"/>
                  </a:lnTo>
                  <a:lnTo>
                    <a:pt x="101447" y="16179"/>
                  </a:lnTo>
                  <a:lnTo>
                    <a:pt x="101180" y="14020"/>
                  </a:lnTo>
                  <a:lnTo>
                    <a:pt x="99301" y="11874"/>
                  </a:lnTo>
                  <a:lnTo>
                    <a:pt x="98615" y="11607"/>
                  </a:lnTo>
                  <a:lnTo>
                    <a:pt x="97878" y="11328"/>
                  </a:lnTo>
                  <a:lnTo>
                    <a:pt x="78028" y="11328"/>
                  </a:lnTo>
                  <a:lnTo>
                    <a:pt x="72732" y="11557"/>
                  </a:lnTo>
                  <a:lnTo>
                    <a:pt x="63436" y="11607"/>
                  </a:lnTo>
                  <a:lnTo>
                    <a:pt x="5727" y="11201"/>
                  </a:lnTo>
                  <a:lnTo>
                    <a:pt x="3848" y="11201"/>
                  </a:lnTo>
                  <a:lnTo>
                    <a:pt x="2438" y="11747"/>
                  </a:lnTo>
                  <a:lnTo>
                    <a:pt x="533" y="13893"/>
                  </a:lnTo>
                  <a:lnTo>
                    <a:pt x="0" y="16179"/>
                  </a:lnTo>
                  <a:lnTo>
                    <a:pt x="812" y="17526"/>
                  </a:lnTo>
                  <a:lnTo>
                    <a:pt x="1879" y="20231"/>
                  </a:lnTo>
                  <a:lnTo>
                    <a:pt x="4254" y="20904"/>
                  </a:lnTo>
                  <a:lnTo>
                    <a:pt x="9639" y="22517"/>
                  </a:lnTo>
                  <a:lnTo>
                    <a:pt x="15036" y="23291"/>
                  </a:lnTo>
                  <a:lnTo>
                    <a:pt x="28117" y="39090"/>
                  </a:lnTo>
                  <a:lnTo>
                    <a:pt x="28117" y="268808"/>
                  </a:lnTo>
                  <a:lnTo>
                    <a:pt x="6134" y="299377"/>
                  </a:lnTo>
                  <a:lnTo>
                    <a:pt x="3441" y="299377"/>
                  </a:lnTo>
                  <a:lnTo>
                    <a:pt x="952" y="301828"/>
                  </a:lnTo>
                  <a:lnTo>
                    <a:pt x="685" y="306412"/>
                  </a:lnTo>
                  <a:lnTo>
                    <a:pt x="3429" y="309029"/>
                  </a:lnTo>
                  <a:lnTo>
                    <a:pt x="6134" y="309283"/>
                  </a:lnTo>
                  <a:lnTo>
                    <a:pt x="37680" y="309422"/>
                  </a:lnTo>
                  <a:lnTo>
                    <a:pt x="180111" y="309168"/>
                  </a:lnTo>
                  <a:lnTo>
                    <a:pt x="207543" y="309283"/>
                  </a:lnTo>
                  <a:lnTo>
                    <a:pt x="210515" y="291909"/>
                  </a:lnTo>
                  <a:lnTo>
                    <a:pt x="211391" y="279768"/>
                  </a:lnTo>
                  <a:lnTo>
                    <a:pt x="211975" y="273113"/>
                  </a:lnTo>
                  <a:lnTo>
                    <a:pt x="212534" y="267258"/>
                  </a:lnTo>
                  <a:lnTo>
                    <a:pt x="213283" y="259956"/>
                  </a:lnTo>
                  <a:lnTo>
                    <a:pt x="213347" y="257403"/>
                  </a:lnTo>
                  <a:lnTo>
                    <a:pt x="213474" y="256324"/>
                  </a:lnTo>
                  <a:lnTo>
                    <a:pt x="213817" y="254050"/>
                  </a:lnTo>
                  <a:lnTo>
                    <a:pt x="214096" y="252691"/>
                  </a:lnTo>
                  <a:lnTo>
                    <a:pt x="214363" y="251612"/>
                  </a:lnTo>
                  <a:close/>
                </a:path>
                <a:path w="1118235" h="316230">
                  <a:moveTo>
                    <a:pt x="548830" y="168998"/>
                  </a:moveTo>
                  <a:lnTo>
                    <a:pt x="543712" y="124396"/>
                  </a:lnTo>
                  <a:lnTo>
                    <a:pt x="528269" y="80708"/>
                  </a:lnTo>
                  <a:lnTo>
                    <a:pt x="507987" y="50266"/>
                  </a:lnTo>
                  <a:lnTo>
                    <a:pt x="507987" y="168198"/>
                  </a:lnTo>
                  <a:lnTo>
                    <a:pt x="507542" y="180797"/>
                  </a:lnTo>
                  <a:lnTo>
                    <a:pt x="496671" y="228180"/>
                  </a:lnTo>
                  <a:lnTo>
                    <a:pt x="472097" y="265798"/>
                  </a:lnTo>
                  <a:lnTo>
                    <a:pt x="434225" y="289750"/>
                  </a:lnTo>
                  <a:lnTo>
                    <a:pt x="397230" y="295529"/>
                  </a:lnTo>
                  <a:lnTo>
                    <a:pt x="383273" y="294716"/>
                  </a:lnTo>
                  <a:lnTo>
                    <a:pt x="346087" y="282397"/>
                  </a:lnTo>
                  <a:lnTo>
                    <a:pt x="316395" y="258267"/>
                  </a:lnTo>
                  <a:lnTo>
                    <a:pt x="294792" y="225907"/>
                  </a:lnTo>
                  <a:lnTo>
                    <a:pt x="281597" y="187807"/>
                  </a:lnTo>
                  <a:lnTo>
                    <a:pt x="277139" y="148386"/>
                  </a:lnTo>
                  <a:lnTo>
                    <a:pt x="277609" y="135648"/>
                  </a:lnTo>
                  <a:lnTo>
                    <a:pt x="288785" y="88607"/>
                  </a:lnTo>
                  <a:lnTo>
                    <a:pt x="314032" y="51498"/>
                  </a:lnTo>
                  <a:lnTo>
                    <a:pt x="352425" y="28232"/>
                  </a:lnTo>
                  <a:lnTo>
                    <a:pt x="389547" y="22631"/>
                  </a:lnTo>
                  <a:lnTo>
                    <a:pt x="403479" y="23444"/>
                  </a:lnTo>
                  <a:lnTo>
                    <a:pt x="440270" y="35572"/>
                  </a:lnTo>
                  <a:lnTo>
                    <a:pt x="477481" y="69138"/>
                  </a:lnTo>
                  <a:lnTo>
                    <a:pt x="496011" y="103136"/>
                  </a:lnTo>
                  <a:lnTo>
                    <a:pt x="506069" y="141973"/>
                  </a:lnTo>
                  <a:lnTo>
                    <a:pt x="507987" y="168198"/>
                  </a:lnTo>
                  <a:lnTo>
                    <a:pt x="507987" y="50266"/>
                  </a:lnTo>
                  <a:lnTo>
                    <a:pt x="502132" y="43421"/>
                  </a:lnTo>
                  <a:lnTo>
                    <a:pt x="491020" y="32956"/>
                  </a:lnTo>
                  <a:lnTo>
                    <a:pt x="478688" y="23609"/>
                  </a:lnTo>
                  <a:lnTo>
                    <a:pt x="477075" y="22631"/>
                  </a:lnTo>
                  <a:lnTo>
                    <a:pt x="465137" y="15367"/>
                  </a:lnTo>
                  <a:lnTo>
                    <a:pt x="450380" y="8648"/>
                  </a:lnTo>
                  <a:lnTo>
                    <a:pt x="434416" y="3848"/>
                  </a:lnTo>
                  <a:lnTo>
                    <a:pt x="417233" y="965"/>
                  </a:lnTo>
                  <a:lnTo>
                    <a:pt x="398830" y="0"/>
                  </a:lnTo>
                  <a:lnTo>
                    <a:pt x="395058" y="0"/>
                  </a:lnTo>
                  <a:lnTo>
                    <a:pt x="356692" y="6819"/>
                  </a:lnTo>
                  <a:lnTo>
                    <a:pt x="310286" y="24066"/>
                  </a:lnTo>
                  <a:lnTo>
                    <a:pt x="275742" y="48133"/>
                  </a:lnTo>
                  <a:lnTo>
                    <a:pt x="251980" y="79844"/>
                  </a:lnTo>
                  <a:lnTo>
                    <a:pt x="238607" y="119786"/>
                  </a:lnTo>
                  <a:lnTo>
                    <a:pt x="234302" y="168198"/>
                  </a:lnTo>
                  <a:lnTo>
                    <a:pt x="234315" y="168998"/>
                  </a:lnTo>
                  <a:lnTo>
                    <a:pt x="244271" y="212991"/>
                  </a:lnTo>
                  <a:lnTo>
                    <a:pt x="263842" y="246380"/>
                  </a:lnTo>
                  <a:lnTo>
                    <a:pt x="291299" y="275704"/>
                  </a:lnTo>
                  <a:lnTo>
                    <a:pt x="323507" y="298221"/>
                  </a:lnTo>
                  <a:lnTo>
                    <a:pt x="367004" y="314248"/>
                  </a:lnTo>
                  <a:lnTo>
                    <a:pt x="383882" y="315760"/>
                  </a:lnTo>
                  <a:lnTo>
                    <a:pt x="392633" y="315760"/>
                  </a:lnTo>
                  <a:lnTo>
                    <a:pt x="438454" y="306362"/>
                  </a:lnTo>
                  <a:lnTo>
                    <a:pt x="465175" y="295529"/>
                  </a:lnTo>
                  <a:lnTo>
                    <a:pt x="476478" y="289725"/>
                  </a:lnTo>
                  <a:lnTo>
                    <a:pt x="508203" y="266433"/>
                  </a:lnTo>
                  <a:lnTo>
                    <a:pt x="531964" y="236118"/>
                  </a:lnTo>
                  <a:lnTo>
                    <a:pt x="546112" y="198412"/>
                  </a:lnTo>
                  <a:lnTo>
                    <a:pt x="548157" y="184137"/>
                  </a:lnTo>
                  <a:lnTo>
                    <a:pt x="548830" y="168998"/>
                  </a:lnTo>
                  <a:close/>
                </a:path>
                <a:path w="1118235" h="316230">
                  <a:moveTo>
                    <a:pt x="846175" y="307009"/>
                  </a:moveTo>
                  <a:lnTo>
                    <a:pt x="845756" y="305803"/>
                  </a:lnTo>
                  <a:lnTo>
                    <a:pt x="844156" y="304457"/>
                  </a:lnTo>
                  <a:lnTo>
                    <a:pt x="829995" y="297167"/>
                  </a:lnTo>
                  <a:lnTo>
                    <a:pt x="829627" y="296760"/>
                  </a:lnTo>
                  <a:lnTo>
                    <a:pt x="803973" y="256870"/>
                  </a:lnTo>
                  <a:lnTo>
                    <a:pt x="784098" y="207708"/>
                  </a:lnTo>
                  <a:lnTo>
                    <a:pt x="731431" y="76428"/>
                  </a:lnTo>
                  <a:lnTo>
                    <a:pt x="725919" y="62623"/>
                  </a:lnTo>
                  <a:lnTo>
                    <a:pt x="725919" y="173863"/>
                  </a:lnTo>
                  <a:lnTo>
                    <a:pt x="660831" y="173863"/>
                  </a:lnTo>
                  <a:lnTo>
                    <a:pt x="692759" y="76428"/>
                  </a:lnTo>
                  <a:lnTo>
                    <a:pt x="725919" y="173863"/>
                  </a:lnTo>
                  <a:lnTo>
                    <a:pt x="725919" y="62623"/>
                  </a:lnTo>
                  <a:lnTo>
                    <a:pt x="706145" y="13093"/>
                  </a:lnTo>
                  <a:lnTo>
                    <a:pt x="699922" y="4699"/>
                  </a:lnTo>
                  <a:lnTo>
                    <a:pt x="695045" y="5715"/>
                  </a:lnTo>
                  <a:lnTo>
                    <a:pt x="691870" y="10490"/>
                  </a:lnTo>
                  <a:lnTo>
                    <a:pt x="690727" y="13347"/>
                  </a:lnTo>
                  <a:lnTo>
                    <a:pt x="675055" y="55727"/>
                  </a:lnTo>
                  <a:lnTo>
                    <a:pt x="606425" y="242404"/>
                  </a:lnTo>
                  <a:lnTo>
                    <a:pt x="595604" y="271386"/>
                  </a:lnTo>
                  <a:lnTo>
                    <a:pt x="591527" y="280187"/>
                  </a:lnTo>
                  <a:lnTo>
                    <a:pt x="587768" y="287997"/>
                  </a:lnTo>
                  <a:lnTo>
                    <a:pt x="582447" y="293535"/>
                  </a:lnTo>
                  <a:lnTo>
                    <a:pt x="575564" y="296760"/>
                  </a:lnTo>
                  <a:lnTo>
                    <a:pt x="575183" y="297167"/>
                  </a:lnTo>
                  <a:lnTo>
                    <a:pt x="561035" y="304457"/>
                  </a:lnTo>
                  <a:lnTo>
                    <a:pt x="559409" y="305803"/>
                  </a:lnTo>
                  <a:lnTo>
                    <a:pt x="559003" y="307009"/>
                  </a:lnTo>
                  <a:lnTo>
                    <a:pt x="560628" y="309156"/>
                  </a:lnTo>
                  <a:lnTo>
                    <a:pt x="562114" y="309841"/>
                  </a:lnTo>
                  <a:lnTo>
                    <a:pt x="564261" y="310108"/>
                  </a:lnTo>
                  <a:lnTo>
                    <a:pt x="643280" y="310108"/>
                  </a:lnTo>
                  <a:lnTo>
                    <a:pt x="645439" y="309841"/>
                  </a:lnTo>
                  <a:lnTo>
                    <a:pt x="646912" y="309156"/>
                  </a:lnTo>
                  <a:lnTo>
                    <a:pt x="647738" y="308089"/>
                  </a:lnTo>
                  <a:lnTo>
                    <a:pt x="648538" y="307009"/>
                  </a:lnTo>
                  <a:lnTo>
                    <a:pt x="648144" y="305803"/>
                  </a:lnTo>
                  <a:lnTo>
                    <a:pt x="646518" y="304457"/>
                  </a:lnTo>
                  <a:lnTo>
                    <a:pt x="632371" y="297167"/>
                  </a:lnTo>
                  <a:lnTo>
                    <a:pt x="627608" y="295351"/>
                  </a:lnTo>
                  <a:lnTo>
                    <a:pt x="624420" y="291503"/>
                  </a:lnTo>
                  <a:lnTo>
                    <a:pt x="624420" y="287997"/>
                  </a:lnTo>
                  <a:lnTo>
                    <a:pt x="625589" y="281876"/>
                  </a:lnTo>
                  <a:lnTo>
                    <a:pt x="641146" y="232727"/>
                  </a:lnTo>
                  <a:lnTo>
                    <a:pt x="654354" y="195300"/>
                  </a:lnTo>
                  <a:lnTo>
                    <a:pt x="734009" y="195300"/>
                  </a:lnTo>
                  <a:lnTo>
                    <a:pt x="772820" y="297167"/>
                  </a:lnTo>
                  <a:lnTo>
                    <a:pt x="758672" y="304457"/>
                  </a:lnTo>
                  <a:lnTo>
                    <a:pt x="757047" y="305803"/>
                  </a:lnTo>
                  <a:lnTo>
                    <a:pt x="761898" y="310108"/>
                  </a:lnTo>
                  <a:lnTo>
                    <a:pt x="840917" y="310108"/>
                  </a:lnTo>
                  <a:lnTo>
                    <a:pt x="843076" y="309841"/>
                  </a:lnTo>
                  <a:lnTo>
                    <a:pt x="844550" y="309156"/>
                  </a:lnTo>
                  <a:lnTo>
                    <a:pt x="846175" y="307009"/>
                  </a:lnTo>
                  <a:close/>
                </a:path>
                <a:path w="1118235" h="316230">
                  <a:moveTo>
                    <a:pt x="1118069" y="245414"/>
                  </a:moveTo>
                  <a:lnTo>
                    <a:pt x="1117663" y="240703"/>
                  </a:lnTo>
                  <a:lnTo>
                    <a:pt x="1116863" y="236118"/>
                  </a:lnTo>
                  <a:lnTo>
                    <a:pt x="1113193" y="225031"/>
                  </a:lnTo>
                  <a:lnTo>
                    <a:pt x="1104341" y="242570"/>
                  </a:lnTo>
                  <a:lnTo>
                    <a:pt x="1097153" y="255701"/>
                  </a:lnTo>
                  <a:lnTo>
                    <a:pt x="1071041" y="285381"/>
                  </a:lnTo>
                  <a:lnTo>
                    <a:pt x="1025893" y="295135"/>
                  </a:lnTo>
                  <a:lnTo>
                    <a:pt x="1011047" y="294360"/>
                  </a:lnTo>
                  <a:lnTo>
                    <a:pt x="970305" y="282613"/>
                  </a:lnTo>
                  <a:lnTo>
                    <a:pt x="936155" y="259041"/>
                  </a:lnTo>
                  <a:lnTo>
                    <a:pt x="909916" y="226517"/>
                  </a:lnTo>
                  <a:lnTo>
                    <a:pt x="893013" y="187261"/>
                  </a:lnTo>
                  <a:lnTo>
                    <a:pt x="887234" y="144741"/>
                  </a:lnTo>
                  <a:lnTo>
                    <a:pt x="887768" y="131114"/>
                  </a:lnTo>
                  <a:lnTo>
                    <a:pt x="900722" y="83019"/>
                  </a:lnTo>
                  <a:lnTo>
                    <a:pt x="928966" y="47650"/>
                  </a:lnTo>
                  <a:lnTo>
                    <a:pt x="970546" y="26441"/>
                  </a:lnTo>
                  <a:lnTo>
                    <a:pt x="1009307" y="21437"/>
                  </a:lnTo>
                  <a:lnTo>
                    <a:pt x="1017676" y="21717"/>
                  </a:lnTo>
                  <a:lnTo>
                    <a:pt x="1055395" y="31445"/>
                  </a:lnTo>
                  <a:lnTo>
                    <a:pt x="1087767" y="61264"/>
                  </a:lnTo>
                  <a:lnTo>
                    <a:pt x="1099210" y="93941"/>
                  </a:lnTo>
                  <a:lnTo>
                    <a:pt x="1100683" y="95008"/>
                  </a:lnTo>
                  <a:lnTo>
                    <a:pt x="1105814" y="95008"/>
                  </a:lnTo>
                  <a:lnTo>
                    <a:pt x="1107427" y="93941"/>
                  </a:lnTo>
                  <a:lnTo>
                    <a:pt x="1114132" y="45986"/>
                  </a:lnTo>
                  <a:lnTo>
                    <a:pt x="1115656" y="15786"/>
                  </a:lnTo>
                  <a:lnTo>
                    <a:pt x="1114310" y="14554"/>
                  </a:lnTo>
                  <a:lnTo>
                    <a:pt x="1111605" y="14554"/>
                  </a:lnTo>
                  <a:lnTo>
                    <a:pt x="1098003" y="13284"/>
                  </a:lnTo>
                  <a:lnTo>
                    <a:pt x="1069962" y="9296"/>
                  </a:lnTo>
                  <a:lnTo>
                    <a:pt x="1033957" y="4673"/>
                  </a:lnTo>
                  <a:lnTo>
                    <a:pt x="1019200" y="3746"/>
                  </a:lnTo>
                  <a:lnTo>
                    <a:pt x="1005078" y="3733"/>
                  </a:lnTo>
                  <a:lnTo>
                    <a:pt x="990625" y="4559"/>
                  </a:lnTo>
                  <a:lnTo>
                    <a:pt x="951115" y="10922"/>
                  </a:lnTo>
                  <a:lnTo>
                    <a:pt x="914412" y="24866"/>
                  </a:lnTo>
                  <a:lnTo>
                    <a:pt x="885926" y="50812"/>
                  </a:lnTo>
                  <a:lnTo>
                    <a:pt x="859129" y="96024"/>
                  </a:lnTo>
                  <a:lnTo>
                    <a:pt x="846429" y="146939"/>
                  </a:lnTo>
                  <a:lnTo>
                    <a:pt x="845591" y="164553"/>
                  </a:lnTo>
                  <a:lnTo>
                    <a:pt x="846302" y="180771"/>
                  </a:lnTo>
                  <a:lnTo>
                    <a:pt x="857097" y="225005"/>
                  </a:lnTo>
                  <a:lnTo>
                    <a:pt x="879271" y="261607"/>
                  </a:lnTo>
                  <a:lnTo>
                    <a:pt x="911021" y="289280"/>
                  </a:lnTo>
                  <a:lnTo>
                    <a:pt x="951522" y="306908"/>
                  </a:lnTo>
                  <a:lnTo>
                    <a:pt x="998410" y="312940"/>
                  </a:lnTo>
                  <a:lnTo>
                    <a:pt x="1011504" y="312775"/>
                  </a:lnTo>
                  <a:lnTo>
                    <a:pt x="1062875" y="308940"/>
                  </a:lnTo>
                  <a:lnTo>
                    <a:pt x="1103414" y="303187"/>
                  </a:lnTo>
                  <a:lnTo>
                    <a:pt x="1117206" y="262902"/>
                  </a:lnTo>
                  <a:lnTo>
                    <a:pt x="1117854" y="256463"/>
                  </a:lnTo>
                  <a:lnTo>
                    <a:pt x="1118069" y="24541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19">
              <a:extLst>
                <a:ext uri="{FF2B5EF4-FFF2-40B4-BE49-F238E27FC236}">
                  <a16:creationId xmlns:a16="http://schemas.microsoft.com/office/drawing/2014/main" xmlns="" id="{8F2B4FB5-CF6C-8E1C-1124-17310C3DBE10}"/>
                </a:ext>
              </a:extLst>
            </p:cNvPr>
            <p:cNvSpPr/>
            <p:nvPr/>
          </p:nvSpPr>
          <p:spPr>
            <a:xfrm>
              <a:off x="5505996" y="1606651"/>
              <a:ext cx="847090" cy="312420"/>
            </a:xfrm>
            <a:custGeom>
              <a:avLst/>
              <a:gdLst/>
              <a:ahLst/>
              <a:cxnLst/>
              <a:rect l="l" t="t" r="r" b="b"/>
              <a:pathLst>
                <a:path w="847089" h="312419">
                  <a:moveTo>
                    <a:pt x="102082" y="9410"/>
                  </a:moveTo>
                  <a:lnTo>
                    <a:pt x="101803" y="7302"/>
                  </a:lnTo>
                  <a:lnTo>
                    <a:pt x="101688" y="7137"/>
                  </a:lnTo>
                  <a:lnTo>
                    <a:pt x="99923" y="5105"/>
                  </a:lnTo>
                  <a:lnTo>
                    <a:pt x="98894" y="4711"/>
                  </a:lnTo>
                  <a:lnTo>
                    <a:pt x="98513" y="4559"/>
                  </a:lnTo>
                  <a:lnTo>
                    <a:pt x="78663" y="4559"/>
                  </a:lnTo>
                  <a:lnTo>
                    <a:pt x="64236" y="4711"/>
                  </a:lnTo>
                  <a:lnTo>
                    <a:pt x="6350" y="4457"/>
                  </a:lnTo>
                  <a:lnTo>
                    <a:pt x="4470" y="4457"/>
                  </a:lnTo>
                  <a:lnTo>
                    <a:pt x="3060" y="4978"/>
                  </a:lnTo>
                  <a:lnTo>
                    <a:pt x="1155" y="7137"/>
                  </a:lnTo>
                  <a:lnTo>
                    <a:pt x="609" y="9410"/>
                  </a:lnTo>
                  <a:lnTo>
                    <a:pt x="1435" y="10769"/>
                  </a:lnTo>
                  <a:lnTo>
                    <a:pt x="2489" y="13474"/>
                  </a:lnTo>
                  <a:lnTo>
                    <a:pt x="4876" y="14147"/>
                  </a:lnTo>
                  <a:lnTo>
                    <a:pt x="7581" y="14947"/>
                  </a:lnTo>
                  <a:lnTo>
                    <a:pt x="10261" y="15773"/>
                  </a:lnTo>
                  <a:lnTo>
                    <a:pt x="15646" y="16535"/>
                  </a:lnTo>
                  <a:lnTo>
                    <a:pt x="19761" y="16979"/>
                  </a:lnTo>
                  <a:lnTo>
                    <a:pt x="24498" y="21488"/>
                  </a:lnTo>
                  <a:lnTo>
                    <a:pt x="25971" y="23266"/>
                  </a:lnTo>
                  <a:lnTo>
                    <a:pt x="27025" y="25819"/>
                  </a:lnTo>
                  <a:lnTo>
                    <a:pt x="71564" y="25819"/>
                  </a:lnTo>
                  <a:lnTo>
                    <a:pt x="72656" y="21424"/>
                  </a:lnTo>
                  <a:lnTo>
                    <a:pt x="79362" y="16865"/>
                  </a:lnTo>
                  <a:lnTo>
                    <a:pt x="86118" y="16700"/>
                  </a:lnTo>
                  <a:lnTo>
                    <a:pt x="90195" y="16294"/>
                  </a:lnTo>
                  <a:lnTo>
                    <a:pt x="92722" y="15875"/>
                  </a:lnTo>
                  <a:lnTo>
                    <a:pt x="98107" y="14274"/>
                  </a:lnTo>
                  <a:lnTo>
                    <a:pt x="100203" y="13474"/>
                  </a:lnTo>
                  <a:lnTo>
                    <a:pt x="101282" y="10769"/>
                  </a:lnTo>
                  <a:lnTo>
                    <a:pt x="102082" y="9410"/>
                  </a:lnTo>
                  <a:close/>
                </a:path>
                <a:path w="847089" h="312419">
                  <a:moveTo>
                    <a:pt x="296837" y="294436"/>
                  </a:moveTo>
                  <a:lnTo>
                    <a:pt x="288607" y="293674"/>
                  </a:lnTo>
                  <a:lnTo>
                    <a:pt x="280670" y="293116"/>
                  </a:lnTo>
                  <a:lnTo>
                    <a:pt x="272237" y="291045"/>
                  </a:lnTo>
                  <a:lnTo>
                    <a:pt x="234226" y="269113"/>
                  </a:lnTo>
                  <a:lnTo>
                    <a:pt x="204114" y="243738"/>
                  </a:lnTo>
                  <a:lnTo>
                    <a:pt x="173977" y="214020"/>
                  </a:lnTo>
                  <a:lnTo>
                    <a:pt x="145669" y="183857"/>
                  </a:lnTo>
                  <a:lnTo>
                    <a:pt x="137007" y="174409"/>
                  </a:lnTo>
                  <a:lnTo>
                    <a:pt x="132029" y="169176"/>
                  </a:lnTo>
                  <a:lnTo>
                    <a:pt x="127241" y="163995"/>
                  </a:lnTo>
                  <a:lnTo>
                    <a:pt x="123151" y="159448"/>
                  </a:lnTo>
                  <a:lnTo>
                    <a:pt x="118186" y="153797"/>
                  </a:lnTo>
                  <a:lnTo>
                    <a:pt x="112407" y="147053"/>
                  </a:lnTo>
                  <a:lnTo>
                    <a:pt x="107086" y="141401"/>
                  </a:lnTo>
                  <a:lnTo>
                    <a:pt x="102222" y="136817"/>
                  </a:lnTo>
                  <a:lnTo>
                    <a:pt x="107327" y="131953"/>
                  </a:lnTo>
                  <a:lnTo>
                    <a:pt x="113398" y="125831"/>
                  </a:lnTo>
                  <a:lnTo>
                    <a:pt x="138607" y="98399"/>
                  </a:lnTo>
                  <a:lnTo>
                    <a:pt x="151803" y="84099"/>
                  </a:lnTo>
                  <a:lnTo>
                    <a:pt x="179489" y="55346"/>
                  </a:lnTo>
                  <a:lnTo>
                    <a:pt x="213677" y="27254"/>
                  </a:lnTo>
                  <a:lnTo>
                    <a:pt x="250063" y="12903"/>
                  </a:lnTo>
                  <a:lnTo>
                    <a:pt x="252857" y="10871"/>
                  </a:lnTo>
                  <a:lnTo>
                    <a:pt x="252857" y="5969"/>
                  </a:lnTo>
                  <a:lnTo>
                    <a:pt x="251002" y="5003"/>
                  </a:lnTo>
                  <a:lnTo>
                    <a:pt x="250761" y="4876"/>
                  </a:lnTo>
                  <a:lnTo>
                    <a:pt x="248056" y="4597"/>
                  </a:lnTo>
                  <a:lnTo>
                    <a:pt x="171767" y="5003"/>
                  </a:lnTo>
                  <a:lnTo>
                    <a:pt x="169608" y="4749"/>
                  </a:lnTo>
                  <a:lnTo>
                    <a:pt x="168135" y="5143"/>
                  </a:lnTo>
                  <a:lnTo>
                    <a:pt x="166624" y="7137"/>
                  </a:lnTo>
                  <a:lnTo>
                    <a:pt x="166509" y="8509"/>
                  </a:lnTo>
                  <a:lnTo>
                    <a:pt x="167309" y="9855"/>
                  </a:lnTo>
                  <a:lnTo>
                    <a:pt x="168935" y="12839"/>
                  </a:lnTo>
                  <a:lnTo>
                    <a:pt x="169633" y="15773"/>
                  </a:lnTo>
                  <a:lnTo>
                    <a:pt x="169735" y="24561"/>
                  </a:lnTo>
                  <a:lnTo>
                    <a:pt x="167855" y="29730"/>
                  </a:lnTo>
                  <a:lnTo>
                    <a:pt x="138607" y="65316"/>
                  </a:lnTo>
                  <a:lnTo>
                    <a:pt x="125691" y="76911"/>
                  </a:lnTo>
                  <a:lnTo>
                    <a:pt x="119875" y="82232"/>
                  </a:lnTo>
                  <a:lnTo>
                    <a:pt x="114769" y="87083"/>
                  </a:lnTo>
                  <a:lnTo>
                    <a:pt x="112864" y="88684"/>
                  </a:lnTo>
                  <a:lnTo>
                    <a:pt x="110921" y="90589"/>
                  </a:lnTo>
                  <a:lnTo>
                    <a:pt x="106870" y="94894"/>
                  </a:lnTo>
                  <a:lnTo>
                    <a:pt x="103847" y="98005"/>
                  </a:lnTo>
                  <a:lnTo>
                    <a:pt x="99529" y="102311"/>
                  </a:lnTo>
                  <a:lnTo>
                    <a:pt x="94259" y="107696"/>
                  </a:lnTo>
                  <a:lnTo>
                    <a:pt x="88036" y="114198"/>
                  </a:lnTo>
                  <a:lnTo>
                    <a:pt x="81864" y="120637"/>
                  </a:lnTo>
                  <a:lnTo>
                    <a:pt x="76479" y="126568"/>
                  </a:lnTo>
                  <a:lnTo>
                    <a:pt x="71907" y="131953"/>
                  </a:lnTo>
                  <a:lnTo>
                    <a:pt x="71069" y="82232"/>
                  </a:lnTo>
                  <a:lnTo>
                    <a:pt x="70942" y="71640"/>
                  </a:lnTo>
                  <a:lnTo>
                    <a:pt x="71056" y="36690"/>
                  </a:lnTo>
                  <a:lnTo>
                    <a:pt x="71183" y="34074"/>
                  </a:lnTo>
                  <a:lnTo>
                    <a:pt x="71196" y="27254"/>
                  </a:lnTo>
                  <a:lnTo>
                    <a:pt x="71551" y="25869"/>
                  </a:lnTo>
                  <a:lnTo>
                    <a:pt x="27051" y="25869"/>
                  </a:lnTo>
                  <a:lnTo>
                    <a:pt x="26847" y="25869"/>
                  </a:lnTo>
                  <a:lnTo>
                    <a:pt x="27762" y="28397"/>
                  </a:lnTo>
                  <a:lnTo>
                    <a:pt x="28219" y="31724"/>
                  </a:lnTo>
                  <a:lnTo>
                    <a:pt x="28206" y="269113"/>
                  </a:lnTo>
                  <a:lnTo>
                    <a:pt x="24561" y="287464"/>
                  </a:lnTo>
                  <a:lnTo>
                    <a:pt x="22999" y="289979"/>
                  </a:lnTo>
                  <a:lnTo>
                    <a:pt x="20561" y="291922"/>
                  </a:lnTo>
                  <a:lnTo>
                    <a:pt x="14084" y="294627"/>
                  </a:lnTo>
                  <a:lnTo>
                    <a:pt x="9652" y="295833"/>
                  </a:lnTo>
                  <a:lnTo>
                    <a:pt x="3987" y="296900"/>
                  </a:lnTo>
                  <a:lnTo>
                    <a:pt x="1282" y="297459"/>
                  </a:lnTo>
                  <a:lnTo>
                    <a:pt x="0" y="298805"/>
                  </a:lnTo>
                  <a:lnTo>
                    <a:pt x="266" y="303110"/>
                  </a:lnTo>
                  <a:lnTo>
                    <a:pt x="1689" y="304190"/>
                  </a:lnTo>
                  <a:lnTo>
                    <a:pt x="103581" y="304190"/>
                  </a:lnTo>
                  <a:lnTo>
                    <a:pt x="106299" y="303047"/>
                  </a:lnTo>
                  <a:lnTo>
                    <a:pt x="107188" y="298043"/>
                  </a:lnTo>
                  <a:lnTo>
                    <a:pt x="104355" y="296570"/>
                  </a:lnTo>
                  <a:lnTo>
                    <a:pt x="102209" y="295770"/>
                  </a:lnTo>
                  <a:lnTo>
                    <a:pt x="98894" y="294411"/>
                  </a:lnTo>
                  <a:lnTo>
                    <a:pt x="97726" y="293928"/>
                  </a:lnTo>
                  <a:lnTo>
                    <a:pt x="98831" y="294411"/>
                  </a:lnTo>
                  <a:lnTo>
                    <a:pt x="91630" y="292722"/>
                  </a:lnTo>
                  <a:lnTo>
                    <a:pt x="86995" y="291795"/>
                  </a:lnTo>
                  <a:lnTo>
                    <a:pt x="84048" y="291249"/>
                  </a:lnTo>
                  <a:lnTo>
                    <a:pt x="81864" y="290995"/>
                  </a:lnTo>
                  <a:lnTo>
                    <a:pt x="79921" y="290576"/>
                  </a:lnTo>
                  <a:lnTo>
                    <a:pt x="70700" y="159448"/>
                  </a:lnTo>
                  <a:lnTo>
                    <a:pt x="76352" y="164833"/>
                  </a:lnTo>
                  <a:lnTo>
                    <a:pt x="82143" y="170967"/>
                  </a:lnTo>
                  <a:lnTo>
                    <a:pt x="88074" y="177850"/>
                  </a:lnTo>
                  <a:lnTo>
                    <a:pt x="97370" y="188506"/>
                  </a:lnTo>
                  <a:lnTo>
                    <a:pt x="124460" y="218732"/>
                  </a:lnTo>
                  <a:lnTo>
                    <a:pt x="151384" y="247688"/>
                  </a:lnTo>
                  <a:lnTo>
                    <a:pt x="179235" y="273862"/>
                  </a:lnTo>
                  <a:lnTo>
                    <a:pt x="217246" y="300342"/>
                  </a:lnTo>
                  <a:lnTo>
                    <a:pt x="255447" y="310654"/>
                  </a:lnTo>
                  <a:lnTo>
                    <a:pt x="265277" y="310197"/>
                  </a:lnTo>
                  <a:lnTo>
                    <a:pt x="275120" y="308610"/>
                  </a:lnTo>
                  <a:lnTo>
                    <a:pt x="284022" y="305511"/>
                  </a:lnTo>
                  <a:lnTo>
                    <a:pt x="291033" y="300532"/>
                  </a:lnTo>
                  <a:lnTo>
                    <a:pt x="296837" y="294436"/>
                  </a:lnTo>
                  <a:close/>
                </a:path>
                <a:path w="847089" h="312419">
                  <a:moveTo>
                    <a:pt x="503174" y="250139"/>
                  </a:moveTo>
                  <a:lnTo>
                    <a:pt x="502843" y="249250"/>
                  </a:lnTo>
                  <a:lnTo>
                    <a:pt x="500964" y="247916"/>
                  </a:lnTo>
                  <a:lnTo>
                    <a:pt x="499948" y="247523"/>
                  </a:lnTo>
                  <a:lnTo>
                    <a:pt x="496709" y="247307"/>
                  </a:lnTo>
                  <a:lnTo>
                    <a:pt x="494563" y="247840"/>
                  </a:lnTo>
                  <a:lnTo>
                    <a:pt x="493890" y="248513"/>
                  </a:lnTo>
                  <a:lnTo>
                    <a:pt x="490880" y="258152"/>
                  </a:lnTo>
                  <a:lnTo>
                    <a:pt x="487095" y="265582"/>
                  </a:lnTo>
                  <a:lnTo>
                    <a:pt x="454723" y="285826"/>
                  </a:lnTo>
                  <a:lnTo>
                    <a:pt x="446328" y="286397"/>
                  </a:lnTo>
                  <a:lnTo>
                    <a:pt x="435749" y="286054"/>
                  </a:lnTo>
                  <a:lnTo>
                    <a:pt x="394004" y="280924"/>
                  </a:lnTo>
                  <a:lnTo>
                    <a:pt x="372376" y="262940"/>
                  </a:lnTo>
                  <a:lnTo>
                    <a:pt x="372376" y="153784"/>
                  </a:lnTo>
                  <a:lnTo>
                    <a:pt x="399707" y="153784"/>
                  </a:lnTo>
                  <a:lnTo>
                    <a:pt x="411784" y="154393"/>
                  </a:lnTo>
                  <a:lnTo>
                    <a:pt x="445427" y="155765"/>
                  </a:lnTo>
                  <a:lnTo>
                    <a:pt x="471220" y="175171"/>
                  </a:lnTo>
                  <a:lnTo>
                    <a:pt x="472516" y="177050"/>
                  </a:lnTo>
                  <a:lnTo>
                    <a:pt x="475742" y="180035"/>
                  </a:lnTo>
                  <a:lnTo>
                    <a:pt x="477494" y="180428"/>
                  </a:lnTo>
                  <a:lnTo>
                    <a:pt x="481279" y="179349"/>
                  </a:lnTo>
                  <a:lnTo>
                    <a:pt x="482206" y="178282"/>
                  </a:lnTo>
                  <a:lnTo>
                    <a:pt x="482206" y="176644"/>
                  </a:lnTo>
                  <a:lnTo>
                    <a:pt x="489851" y="125336"/>
                  </a:lnTo>
                  <a:lnTo>
                    <a:pt x="489305" y="124256"/>
                  </a:lnTo>
                  <a:lnTo>
                    <a:pt x="486625" y="122656"/>
                  </a:lnTo>
                  <a:lnTo>
                    <a:pt x="485140" y="122377"/>
                  </a:lnTo>
                  <a:lnTo>
                    <a:pt x="480352" y="123520"/>
                  </a:lnTo>
                  <a:lnTo>
                    <a:pt x="467487" y="129260"/>
                  </a:lnTo>
                  <a:lnTo>
                    <a:pt x="459397" y="132283"/>
                  </a:lnTo>
                  <a:lnTo>
                    <a:pt x="457390" y="132753"/>
                  </a:lnTo>
                  <a:lnTo>
                    <a:pt x="371970" y="132753"/>
                  </a:lnTo>
                  <a:lnTo>
                    <a:pt x="371970" y="24815"/>
                  </a:lnTo>
                  <a:lnTo>
                    <a:pt x="413169" y="25133"/>
                  </a:lnTo>
                  <a:lnTo>
                    <a:pt x="463524" y="29870"/>
                  </a:lnTo>
                  <a:lnTo>
                    <a:pt x="476097" y="56489"/>
                  </a:lnTo>
                  <a:lnTo>
                    <a:pt x="477583" y="57543"/>
                  </a:lnTo>
                  <a:lnTo>
                    <a:pt x="482968" y="57543"/>
                  </a:lnTo>
                  <a:lnTo>
                    <a:pt x="484593" y="56489"/>
                  </a:lnTo>
                  <a:lnTo>
                    <a:pt x="488378" y="41249"/>
                  </a:lnTo>
                  <a:lnTo>
                    <a:pt x="492874" y="18884"/>
                  </a:lnTo>
                  <a:lnTo>
                    <a:pt x="494030" y="11341"/>
                  </a:lnTo>
                  <a:lnTo>
                    <a:pt x="495109" y="2438"/>
                  </a:lnTo>
                  <a:lnTo>
                    <a:pt x="494499" y="1422"/>
                  </a:lnTo>
                  <a:lnTo>
                    <a:pt x="491540" y="88"/>
                  </a:lnTo>
                  <a:lnTo>
                    <a:pt x="489851" y="0"/>
                  </a:lnTo>
                  <a:lnTo>
                    <a:pt x="487972" y="558"/>
                  </a:lnTo>
                  <a:lnTo>
                    <a:pt x="484746" y="2438"/>
                  </a:lnTo>
                  <a:lnTo>
                    <a:pt x="482307" y="3378"/>
                  </a:lnTo>
                  <a:lnTo>
                    <a:pt x="298678" y="3378"/>
                  </a:lnTo>
                  <a:lnTo>
                    <a:pt x="297192" y="4191"/>
                  </a:lnTo>
                  <a:lnTo>
                    <a:pt x="295592" y="7416"/>
                  </a:lnTo>
                  <a:lnTo>
                    <a:pt x="296265" y="9804"/>
                  </a:lnTo>
                  <a:lnTo>
                    <a:pt x="298450" y="10858"/>
                  </a:lnTo>
                  <a:lnTo>
                    <a:pt x="301129" y="12763"/>
                  </a:lnTo>
                  <a:lnTo>
                    <a:pt x="303809" y="13220"/>
                  </a:lnTo>
                  <a:lnTo>
                    <a:pt x="309194" y="15379"/>
                  </a:lnTo>
                  <a:lnTo>
                    <a:pt x="312026" y="16179"/>
                  </a:lnTo>
                  <a:lnTo>
                    <a:pt x="329933" y="31000"/>
                  </a:lnTo>
                  <a:lnTo>
                    <a:pt x="329933" y="263359"/>
                  </a:lnTo>
                  <a:lnTo>
                    <a:pt x="307949" y="293446"/>
                  </a:lnTo>
                  <a:lnTo>
                    <a:pt x="305854" y="295567"/>
                  </a:lnTo>
                  <a:lnTo>
                    <a:pt x="305587" y="300139"/>
                  </a:lnTo>
                  <a:lnTo>
                    <a:pt x="308267" y="302869"/>
                  </a:lnTo>
                  <a:lnTo>
                    <a:pt x="310972" y="302869"/>
                  </a:lnTo>
                  <a:lnTo>
                    <a:pt x="317601" y="303428"/>
                  </a:lnTo>
                  <a:lnTo>
                    <a:pt x="345719" y="303936"/>
                  </a:lnTo>
                  <a:lnTo>
                    <a:pt x="483920" y="303771"/>
                  </a:lnTo>
                  <a:lnTo>
                    <a:pt x="493483" y="303542"/>
                  </a:lnTo>
                  <a:lnTo>
                    <a:pt x="494690" y="300824"/>
                  </a:lnTo>
                  <a:lnTo>
                    <a:pt x="495236" y="298919"/>
                  </a:lnTo>
                  <a:lnTo>
                    <a:pt x="501027" y="261302"/>
                  </a:lnTo>
                  <a:lnTo>
                    <a:pt x="503174" y="250139"/>
                  </a:lnTo>
                  <a:close/>
                </a:path>
                <a:path w="847089" h="312419">
                  <a:moveTo>
                    <a:pt x="847026" y="302971"/>
                  </a:moveTo>
                  <a:lnTo>
                    <a:pt x="844829" y="296672"/>
                  </a:lnTo>
                  <a:lnTo>
                    <a:pt x="844626" y="296087"/>
                  </a:lnTo>
                  <a:lnTo>
                    <a:pt x="836968" y="296672"/>
                  </a:lnTo>
                  <a:lnTo>
                    <a:pt x="799490" y="281343"/>
                  </a:lnTo>
                  <a:lnTo>
                    <a:pt x="770940" y="254762"/>
                  </a:lnTo>
                  <a:lnTo>
                    <a:pt x="738352" y="213283"/>
                  </a:lnTo>
                  <a:lnTo>
                    <a:pt x="713143" y="179247"/>
                  </a:lnTo>
                  <a:lnTo>
                    <a:pt x="708634" y="173736"/>
                  </a:lnTo>
                  <a:lnTo>
                    <a:pt x="704316" y="169151"/>
                  </a:lnTo>
                  <a:lnTo>
                    <a:pt x="712444" y="163715"/>
                  </a:lnTo>
                  <a:lnTo>
                    <a:pt x="716089" y="160235"/>
                  </a:lnTo>
                  <a:lnTo>
                    <a:pt x="729843" y="147154"/>
                  </a:lnTo>
                  <a:lnTo>
                    <a:pt x="746112" y="119151"/>
                  </a:lnTo>
                  <a:lnTo>
                    <a:pt x="750824" y="79387"/>
                  </a:lnTo>
                  <a:lnTo>
                    <a:pt x="750633" y="77520"/>
                  </a:lnTo>
                  <a:lnTo>
                    <a:pt x="750150" y="69418"/>
                  </a:lnTo>
                  <a:lnTo>
                    <a:pt x="749592" y="68059"/>
                  </a:lnTo>
                  <a:lnTo>
                    <a:pt x="746848" y="58458"/>
                  </a:lnTo>
                  <a:lnTo>
                    <a:pt x="743445" y="49834"/>
                  </a:lnTo>
                  <a:lnTo>
                    <a:pt x="717334" y="20218"/>
                  </a:lnTo>
                  <a:lnTo>
                    <a:pt x="706755" y="14884"/>
                  </a:lnTo>
                  <a:lnTo>
                    <a:pt x="706755" y="100012"/>
                  </a:lnTo>
                  <a:lnTo>
                    <a:pt x="706755" y="104876"/>
                  </a:lnTo>
                  <a:lnTo>
                    <a:pt x="693470" y="147650"/>
                  </a:lnTo>
                  <a:lnTo>
                    <a:pt x="660793" y="160235"/>
                  </a:lnTo>
                  <a:lnTo>
                    <a:pt x="656221" y="160235"/>
                  </a:lnTo>
                  <a:lnTo>
                    <a:pt x="647598" y="160096"/>
                  </a:lnTo>
                  <a:lnTo>
                    <a:pt x="639127" y="159639"/>
                  </a:lnTo>
                  <a:lnTo>
                    <a:pt x="630821" y="158877"/>
                  </a:lnTo>
                  <a:lnTo>
                    <a:pt x="622655" y="157810"/>
                  </a:lnTo>
                  <a:lnTo>
                    <a:pt x="622655" y="24815"/>
                  </a:lnTo>
                  <a:lnTo>
                    <a:pt x="647344" y="24815"/>
                  </a:lnTo>
                  <a:lnTo>
                    <a:pt x="654913" y="25082"/>
                  </a:lnTo>
                  <a:lnTo>
                    <a:pt x="691400" y="46443"/>
                  </a:lnTo>
                  <a:lnTo>
                    <a:pt x="705802" y="85864"/>
                  </a:lnTo>
                  <a:lnTo>
                    <a:pt x="706755" y="100012"/>
                  </a:lnTo>
                  <a:lnTo>
                    <a:pt x="706755" y="14884"/>
                  </a:lnTo>
                  <a:lnTo>
                    <a:pt x="663752" y="5969"/>
                  </a:lnTo>
                  <a:lnTo>
                    <a:pt x="646899" y="5410"/>
                  </a:lnTo>
                  <a:lnTo>
                    <a:pt x="623062" y="5410"/>
                  </a:lnTo>
                  <a:lnTo>
                    <a:pt x="620699" y="5283"/>
                  </a:lnTo>
                  <a:lnTo>
                    <a:pt x="616115" y="5537"/>
                  </a:lnTo>
                  <a:lnTo>
                    <a:pt x="613765" y="5410"/>
                  </a:lnTo>
                  <a:lnTo>
                    <a:pt x="607034" y="5410"/>
                  </a:lnTo>
                  <a:lnTo>
                    <a:pt x="602856" y="5283"/>
                  </a:lnTo>
                  <a:lnTo>
                    <a:pt x="590461" y="5689"/>
                  </a:lnTo>
                  <a:lnTo>
                    <a:pt x="585876" y="5410"/>
                  </a:lnTo>
                  <a:lnTo>
                    <a:pt x="559181" y="5410"/>
                  </a:lnTo>
                  <a:lnTo>
                    <a:pt x="551916" y="5816"/>
                  </a:lnTo>
                  <a:lnTo>
                    <a:pt x="550024" y="5816"/>
                  </a:lnTo>
                  <a:lnTo>
                    <a:pt x="548665" y="6273"/>
                  </a:lnTo>
                  <a:lnTo>
                    <a:pt x="547065" y="8178"/>
                  </a:lnTo>
                  <a:lnTo>
                    <a:pt x="546874" y="11112"/>
                  </a:lnTo>
                  <a:lnTo>
                    <a:pt x="547674" y="12458"/>
                  </a:lnTo>
                  <a:lnTo>
                    <a:pt x="548500" y="15163"/>
                  </a:lnTo>
                  <a:lnTo>
                    <a:pt x="550418" y="15100"/>
                  </a:lnTo>
                  <a:lnTo>
                    <a:pt x="555802" y="16725"/>
                  </a:lnTo>
                  <a:lnTo>
                    <a:pt x="559028" y="17272"/>
                  </a:lnTo>
                  <a:lnTo>
                    <a:pt x="579386" y="33159"/>
                  </a:lnTo>
                  <a:lnTo>
                    <a:pt x="579348" y="269201"/>
                  </a:lnTo>
                  <a:lnTo>
                    <a:pt x="555548" y="295960"/>
                  </a:lnTo>
                  <a:lnTo>
                    <a:pt x="552843" y="296506"/>
                  </a:lnTo>
                  <a:lnTo>
                    <a:pt x="551561" y="297802"/>
                  </a:lnTo>
                  <a:lnTo>
                    <a:pt x="551713" y="299808"/>
                  </a:lnTo>
                  <a:lnTo>
                    <a:pt x="551840" y="301828"/>
                  </a:lnTo>
                  <a:lnTo>
                    <a:pt x="553250" y="304203"/>
                  </a:lnTo>
                  <a:lnTo>
                    <a:pt x="555955" y="304457"/>
                  </a:lnTo>
                  <a:lnTo>
                    <a:pt x="597166" y="304457"/>
                  </a:lnTo>
                  <a:lnTo>
                    <a:pt x="621830" y="304761"/>
                  </a:lnTo>
                  <a:lnTo>
                    <a:pt x="650875" y="297802"/>
                  </a:lnTo>
                  <a:lnTo>
                    <a:pt x="649579" y="296506"/>
                  </a:lnTo>
                  <a:lnTo>
                    <a:pt x="646798" y="295948"/>
                  </a:lnTo>
                  <a:lnTo>
                    <a:pt x="640969" y="294906"/>
                  </a:lnTo>
                  <a:lnTo>
                    <a:pt x="636384" y="293674"/>
                  </a:lnTo>
                  <a:lnTo>
                    <a:pt x="622261" y="184505"/>
                  </a:lnTo>
                  <a:lnTo>
                    <a:pt x="624408" y="184226"/>
                  </a:lnTo>
                  <a:lnTo>
                    <a:pt x="626694" y="184099"/>
                  </a:lnTo>
                  <a:lnTo>
                    <a:pt x="642073" y="184099"/>
                  </a:lnTo>
                  <a:lnTo>
                    <a:pt x="678421" y="198297"/>
                  </a:lnTo>
                  <a:lnTo>
                    <a:pt x="710806" y="239890"/>
                  </a:lnTo>
                  <a:lnTo>
                    <a:pt x="715492" y="246545"/>
                  </a:lnTo>
                  <a:lnTo>
                    <a:pt x="720242" y="253136"/>
                  </a:lnTo>
                  <a:lnTo>
                    <a:pt x="745782" y="284111"/>
                  </a:lnTo>
                  <a:lnTo>
                    <a:pt x="783488" y="308737"/>
                  </a:lnTo>
                  <a:lnTo>
                    <a:pt x="807008" y="312267"/>
                  </a:lnTo>
                  <a:lnTo>
                    <a:pt x="814031" y="312267"/>
                  </a:lnTo>
                  <a:lnTo>
                    <a:pt x="820889" y="311467"/>
                  </a:lnTo>
                  <a:lnTo>
                    <a:pt x="834377" y="308229"/>
                  </a:lnTo>
                  <a:lnTo>
                    <a:pt x="840841" y="305930"/>
                  </a:lnTo>
                  <a:lnTo>
                    <a:pt x="847026" y="30297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2619283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4" descr="corte pavone montalcino tuscany">
            <a:extLst>
              <a:ext uri="{FF2B5EF4-FFF2-40B4-BE49-F238E27FC236}">
                <a16:creationId xmlns:a16="http://schemas.microsoft.com/office/drawing/2014/main" xmlns="" id="{329E5785-BFC9-5D24-3942-E66CEF7C4C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0" y="4723883"/>
            <a:ext cx="4488605" cy="2578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object 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025262" y="1788239"/>
            <a:ext cx="1142837" cy="337982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2151612" y="2178836"/>
            <a:ext cx="949432" cy="459100"/>
          </a:xfrm>
          <a:prstGeom prst="rect">
            <a:avLst/>
          </a:prstGeom>
        </p:spPr>
        <p:txBody>
          <a:bodyPr vert="horz" wrap="square" lIns="0" tIns="7112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560"/>
              </a:spcBef>
            </a:pPr>
            <a:r>
              <a:rPr sz="1050" spc="45" dirty="0">
                <a:latin typeface="Arial"/>
                <a:cs typeface="Arial"/>
              </a:rPr>
              <a:t>BOZEN</a:t>
            </a:r>
            <a:endParaRPr sz="105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459"/>
              </a:spcBef>
            </a:pPr>
            <a:r>
              <a:rPr sz="1050" spc="50" dirty="0">
                <a:latin typeface="Arial"/>
                <a:cs typeface="Arial"/>
              </a:rPr>
              <a:t>SÜDTIROL</a:t>
            </a:r>
            <a:endParaRPr sz="1050" dirty="0">
              <a:latin typeface="Arial"/>
              <a:cs typeface="Arial"/>
            </a:endParaRPr>
          </a:p>
        </p:txBody>
      </p:sp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54110" y="2535529"/>
            <a:ext cx="3390602" cy="4141496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168099" y="3059005"/>
            <a:ext cx="631782" cy="551691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3010023" y="3648716"/>
            <a:ext cx="1134412" cy="41671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785" marR="5080" indent="-172720">
              <a:lnSpc>
                <a:spcPct val="131900"/>
              </a:lnSpc>
              <a:spcBef>
                <a:spcPts val="100"/>
              </a:spcBef>
            </a:pPr>
            <a:r>
              <a:rPr sz="1050" spc="180" dirty="0">
                <a:latin typeface="Arial"/>
                <a:cs typeface="Arial"/>
              </a:rPr>
              <a:t>M</a:t>
            </a:r>
            <a:r>
              <a:rPr sz="1050" spc="165" dirty="0">
                <a:latin typeface="Arial"/>
                <a:cs typeface="Arial"/>
              </a:rPr>
              <a:t>O</a:t>
            </a:r>
            <a:r>
              <a:rPr sz="1050" spc="140" dirty="0">
                <a:latin typeface="Arial"/>
                <a:cs typeface="Arial"/>
              </a:rPr>
              <a:t>N</a:t>
            </a:r>
            <a:r>
              <a:rPr sz="1050" spc="-40" dirty="0">
                <a:latin typeface="Arial"/>
                <a:cs typeface="Arial"/>
              </a:rPr>
              <a:t>T</a:t>
            </a:r>
            <a:r>
              <a:rPr sz="1050" spc="70" dirty="0">
                <a:latin typeface="Arial"/>
                <a:cs typeface="Arial"/>
              </a:rPr>
              <a:t>A</a:t>
            </a:r>
            <a:r>
              <a:rPr sz="1050" spc="25" dirty="0">
                <a:latin typeface="Arial"/>
                <a:cs typeface="Arial"/>
              </a:rPr>
              <a:t>L</a:t>
            </a:r>
            <a:r>
              <a:rPr sz="1050" spc="110" dirty="0">
                <a:latin typeface="Arial"/>
                <a:cs typeface="Arial"/>
              </a:rPr>
              <a:t>C</a:t>
            </a:r>
            <a:r>
              <a:rPr sz="1050" spc="95" dirty="0">
                <a:latin typeface="Arial"/>
                <a:cs typeface="Arial"/>
              </a:rPr>
              <a:t>I</a:t>
            </a:r>
            <a:r>
              <a:rPr sz="1050" spc="145" dirty="0">
                <a:latin typeface="Arial"/>
                <a:cs typeface="Arial"/>
              </a:rPr>
              <a:t>N</a:t>
            </a:r>
            <a:r>
              <a:rPr sz="1050" spc="35" dirty="0">
                <a:latin typeface="Arial"/>
                <a:cs typeface="Arial"/>
              </a:rPr>
              <a:t>O  </a:t>
            </a:r>
            <a:r>
              <a:rPr sz="1050" spc="80" dirty="0">
                <a:latin typeface="Arial"/>
                <a:cs typeface="Arial"/>
              </a:rPr>
              <a:t>TOSCANA</a:t>
            </a:r>
            <a:endParaRPr sz="1050" dirty="0">
              <a:latin typeface="Arial"/>
              <a:cs typeface="Arial"/>
            </a:endParaRPr>
          </a:p>
        </p:txBody>
      </p:sp>
      <p:pic>
        <p:nvPicPr>
          <p:cNvPr id="7" name="object 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61262" y="4065433"/>
            <a:ext cx="1134413" cy="137481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905511" y="4235657"/>
            <a:ext cx="989865" cy="41671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1435" marR="5080" indent="-39370">
              <a:lnSpc>
                <a:spcPct val="131900"/>
              </a:lnSpc>
              <a:spcBef>
                <a:spcPts val="100"/>
              </a:spcBef>
            </a:pPr>
            <a:r>
              <a:rPr sz="1050" spc="70" dirty="0">
                <a:latin typeface="Arial"/>
                <a:cs typeface="Arial"/>
              </a:rPr>
              <a:t>MAR</a:t>
            </a:r>
            <a:r>
              <a:rPr sz="1050" spc="50" dirty="0">
                <a:latin typeface="Arial"/>
                <a:cs typeface="Arial"/>
              </a:rPr>
              <a:t>E</a:t>
            </a:r>
            <a:r>
              <a:rPr sz="1050" spc="175" dirty="0">
                <a:latin typeface="Arial"/>
                <a:cs typeface="Arial"/>
              </a:rPr>
              <a:t>M</a:t>
            </a:r>
            <a:r>
              <a:rPr sz="1050" spc="120" dirty="0">
                <a:latin typeface="Arial"/>
                <a:cs typeface="Arial"/>
              </a:rPr>
              <a:t>MA  </a:t>
            </a:r>
            <a:r>
              <a:rPr sz="1050" spc="80" dirty="0">
                <a:latin typeface="Arial"/>
                <a:cs typeface="Arial"/>
              </a:rPr>
              <a:t>TOSCANA</a:t>
            </a:r>
            <a:endParaRPr sz="1050" dirty="0">
              <a:latin typeface="Arial"/>
              <a:cs typeface="Arial"/>
            </a:endParaRPr>
          </a:p>
        </p:txBody>
      </p:sp>
      <p:sp>
        <p:nvSpPr>
          <p:cNvPr id="10" name="object 2">
            <a:extLst>
              <a:ext uri="{FF2B5EF4-FFF2-40B4-BE49-F238E27FC236}">
                <a16:creationId xmlns:a16="http://schemas.microsoft.com/office/drawing/2014/main" xmlns="" id="{2C9A2E64-EA17-565B-90DB-9A5487A12BAA}"/>
              </a:ext>
            </a:extLst>
          </p:cNvPr>
          <p:cNvSpPr txBox="1">
            <a:spLocks/>
          </p:cNvSpPr>
          <p:nvPr/>
        </p:nvSpPr>
        <p:spPr>
          <a:xfrm>
            <a:off x="5098953" y="1647825"/>
            <a:ext cx="5276947" cy="6584175"/>
          </a:xfrm>
          <a:prstGeom prst="rect">
            <a:avLst/>
          </a:prstGeom>
          <a:noFill/>
        </p:spPr>
        <p:txBody>
          <a:bodyPr vert="horz" wrap="square" lIns="0" tIns="12700" rIns="0" bIns="0" rtlCol="0">
            <a:spAutoFit/>
          </a:bodyPr>
          <a:lstStyle>
            <a:lvl1pPr>
              <a:defRPr sz="4200" b="0" i="0">
                <a:solidFill>
                  <a:schemeClr val="tx1"/>
                </a:solidFill>
                <a:latin typeface="Palatino Linotype"/>
                <a:ea typeface="+mj-ea"/>
                <a:cs typeface="Palatino Linotype"/>
              </a:defRPr>
            </a:lvl1pPr>
          </a:lstStyle>
          <a:p>
            <a:pPr marL="12700" marR="5080" indent="2540" latinLnBrk="0">
              <a:lnSpc>
                <a:spcPct val="150000"/>
              </a:lnSpc>
              <a:spcBef>
                <a:spcPts val="100"/>
              </a:spcBef>
            </a:pPr>
            <a:endParaRPr lang="en-US" altLang="ko-KR" sz="1400" kern="0" spc="-5" dirty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12700" marR="5080" indent="2540" latinLnBrk="0">
              <a:lnSpc>
                <a:spcPct val="150000"/>
              </a:lnSpc>
              <a:spcBef>
                <a:spcPts val="100"/>
              </a:spcBef>
            </a:pPr>
            <a:endParaRPr lang="en-US" altLang="ko-KR" sz="1400" kern="0" spc="-5" dirty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12700" marR="5080" indent="2540" latinLnBrk="0">
              <a:lnSpc>
                <a:spcPct val="150000"/>
              </a:lnSpc>
              <a:spcBef>
                <a:spcPts val="100"/>
              </a:spcBef>
            </a:pPr>
            <a:r>
              <a:rPr lang="ko-KR" altLang="en-US" sz="1400" kern="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창립자인 </a:t>
            </a:r>
            <a:r>
              <a:rPr lang="en-US" altLang="ko-KR" sz="1400" kern="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Rainer Loacker(</a:t>
            </a:r>
            <a:r>
              <a:rPr lang="ko-KR" altLang="en-US" sz="1400" kern="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라이너 </a:t>
            </a:r>
            <a:r>
              <a:rPr lang="ko-KR" altLang="en-US" sz="1400" kern="0" dirty="0" err="1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로아커</a:t>
            </a:r>
            <a:r>
              <a:rPr lang="en-US" altLang="ko-KR" sz="1400" kern="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)</a:t>
            </a:r>
            <a:r>
              <a:rPr lang="ko-KR" altLang="en-US" sz="1400" kern="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는 </a:t>
            </a:r>
            <a:r>
              <a:rPr lang="en-US" altLang="ko-KR" sz="1400" kern="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1979</a:t>
            </a:r>
            <a:r>
              <a:rPr lang="ko-KR" altLang="en-US" sz="1400" kern="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년에 </a:t>
            </a:r>
            <a:r>
              <a:rPr lang="en-US" altLang="ko-KR" sz="1400" kern="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LOACKER Wine Estates (</a:t>
            </a:r>
            <a:r>
              <a:rPr lang="ko-KR" altLang="en-US" sz="1400" kern="0" dirty="0" err="1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로아커</a:t>
            </a:r>
            <a:r>
              <a:rPr lang="ko-KR" altLang="en-US" sz="1400" kern="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lang="ko-KR" altLang="en-US" sz="1400" kern="0" dirty="0" err="1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에스테이트</a:t>
            </a:r>
            <a:r>
              <a:rPr lang="en-US" altLang="ko-KR" sz="1400" kern="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)</a:t>
            </a:r>
            <a:r>
              <a:rPr lang="ko-KR" altLang="en-US" sz="1400" kern="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를 설립하였습니다</a:t>
            </a:r>
            <a:r>
              <a:rPr lang="en-US" altLang="ko-KR" sz="1400" kern="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. </a:t>
            </a:r>
          </a:p>
          <a:p>
            <a:pPr marL="12700" marR="5080" indent="2540" latinLnBrk="0">
              <a:lnSpc>
                <a:spcPct val="150000"/>
              </a:lnSpc>
              <a:spcBef>
                <a:spcPts val="100"/>
              </a:spcBef>
            </a:pPr>
            <a:r>
              <a:rPr lang="en-US" altLang="ko-KR" sz="1400" kern="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1998</a:t>
            </a:r>
            <a:r>
              <a:rPr lang="ko-KR" altLang="en-US" sz="1400" kern="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년부터 아들 </a:t>
            </a:r>
            <a:r>
              <a:rPr lang="en-US" altLang="ko-KR" sz="1400" kern="0" dirty="0" err="1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Hayo</a:t>
            </a:r>
            <a:r>
              <a:rPr lang="en-US" altLang="ko-KR" sz="1400" kern="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Loacker(</a:t>
            </a:r>
            <a:r>
              <a:rPr lang="ko-KR" altLang="en-US" sz="1400" kern="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하요 </a:t>
            </a:r>
            <a:r>
              <a:rPr lang="ko-KR" altLang="en-US" sz="1400" kern="0" dirty="0" err="1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로아커</a:t>
            </a:r>
            <a:r>
              <a:rPr lang="en-US" altLang="ko-KR" sz="1400" kern="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)</a:t>
            </a:r>
            <a:r>
              <a:rPr lang="ko-KR" altLang="en-US" sz="1400" kern="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가 </a:t>
            </a:r>
            <a:r>
              <a:rPr lang="ko-KR" altLang="en-US" sz="1400" kern="0" dirty="0" err="1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와이너리</a:t>
            </a:r>
            <a:r>
              <a:rPr lang="ko-KR" altLang="en-US" sz="1400" kern="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운영을 맡기 시작했으며</a:t>
            </a:r>
            <a:r>
              <a:rPr lang="en-US" altLang="ko-KR" sz="1400" kern="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lang="ko-KR" altLang="en-US" sz="1400" kern="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현재 세 아들인 </a:t>
            </a:r>
            <a:r>
              <a:rPr lang="en-US" altLang="ko-KR" sz="1400" kern="0" dirty="0" err="1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Hayo</a:t>
            </a:r>
            <a:r>
              <a:rPr lang="en-US" altLang="ko-KR" sz="1400" kern="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, Franz Josef(</a:t>
            </a:r>
            <a:r>
              <a:rPr lang="ko-KR" altLang="en-US" sz="1400" kern="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프란츠 요제프</a:t>
            </a:r>
            <a:r>
              <a:rPr lang="en-US" altLang="ko-KR" sz="1400" kern="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), Hannes(</a:t>
            </a:r>
            <a:r>
              <a:rPr lang="ko-KR" altLang="en-US" sz="1400" kern="0" dirty="0" err="1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하네스</a:t>
            </a:r>
            <a:r>
              <a:rPr lang="en-US" altLang="ko-KR" sz="1400" kern="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) </a:t>
            </a:r>
            <a:r>
              <a:rPr lang="ko-KR" altLang="en-US" sz="1400" kern="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모두 </a:t>
            </a:r>
            <a:r>
              <a:rPr lang="en-US" altLang="ko-KR" sz="1400" kern="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LOACKER Wine Estates</a:t>
            </a:r>
            <a:r>
              <a:rPr lang="ko-KR" altLang="en-US" sz="1400" kern="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에서 중심적인 역할을 담당하고 있습니다</a:t>
            </a:r>
            <a:r>
              <a:rPr lang="en-US" altLang="ko-KR" sz="1400" kern="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. </a:t>
            </a:r>
            <a:r>
              <a:rPr lang="ko-KR" altLang="en-US" sz="1400" kern="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그들은 아버지의 개척 정신과 헌신 그리고 와인에 대한 고집을 이어 나가고 있습니다</a:t>
            </a:r>
            <a:r>
              <a:rPr lang="en-US" altLang="ko-KR" sz="1400" kern="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.</a:t>
            </a:r>
          </a:p>
          <a:p>
            <a:pPr marL="12700" marR="5080" indent="2540" latinLnBrk="0">
              <a:lnSpc>
                <a:spcPct val="150000"/>
              </a:lnSpc>
              <a:spcBef>
                <a:spcPts val="100"/>
              </a:spcBef>
            </a:pPr>
            <a:endParaRPr lang="en-US" altLang="ko-KR" sz="1400" kern="0" dirty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12700" marR="5080" indent="2540" latinLnBrk="0">
              <a:lnSpc>
                <a:spcPct val="150000"/>
              </a:lnSpc>
              <a:spcBef>
                <a:spcPts val="100"/>
              </a:spcBef>
            </a:pPr>
            <a:endParaRPr lang="en-US" altLang="ko-KR" sz="1400" kern="0" spc="-5" dirty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12700" marR="5080" indent="2540" latinLnBrk="0">
              <a:lnSpc>
                <a:spcPct val="150000"/>
              </a:lnSpc>
              <a:spcBef>
                <a:spcPts val="100"/>
              </a:spcBef>
            </a:pPr>
            <a:r>
              <a:rPr lang="en-US" altLang="ko-KR" sz="1400" kern="0" spc="-5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Loacker</a:t>
            </a:r>
            <a:r>
              <a:rPr lang="ko-KR" altLang="en-US" sz="1400" kern="0" spc="-5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는 </a:t>
            </a:r>
            <a:r>
              <a:rPr lang="en-US" altLang="ko-KR" sz="1400" kern="0" spc="-5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40</a:t>
            </a:r>
            <a:r>
              <a:rPr lang="ko-KR" altLang="en-US" sz="1400" kern="0" spc="-5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년의 경험을 바탕으로 </a:t>
            </a:r>
            <a:r>
              <a:rPr lang="en-US" altLang="ko-KR" sz="1400" kern="0" spc="-5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2</a:t>
            </a:r>
            <a:r>
              <a:rPr lang="ko-KR" altLang="en-US" sz="1400" kern="0" spc="-5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개 지역</a:t>
            </a:r>
            <a:r>
              <a:rPr lang="en-US" altLang="ko-KR" sz="1400" kern="0" spc="-5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(South Tyrol </a:t>
            </a:r>
            <a:r>
              <a:rPr lang="ko-KR" altLang="en-US" sz="1400" kern="0" spc="-5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및 </a:t>
            </a:r>
            <a:r>
              <a:rPr lang="en-US" altLang="ko-KR" sz="1400" kern="0" spc="-5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Tuscany)</a:t>
            </a:r>
            <a:r>
              <a:rPr lang="ko-KR" altLang="en-US" sz="1400" kern="0" spc="-5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에서 </a:t>
            </a:r>
            <a:r>
              <a:rPr lang="en-US" altLang="ko-KR" sz="1400" kern="0" spc="-5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3</a:t>
            </a:r>
            <a:r>
              <a:rPr lang="ko-KR" altLang="en-US" sz="1400" kern="0" spc="-5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개의 </a:t>
            </a:r>
            <a:r>
              <a:rPr lang="ko-KR" altLang="en-US" sz="1400" kern="0" spc="-5" dirty="0" err="1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와이너리를</a:t>
            </a:r>
            <a:r>
              <a:rPr lang="ko-KR" altLang="en-US" sz="1400" kern="0" spc="-5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운영하고 있습니다</a:t>
            </a:r>
            <a:r>
              <a:rPr lang="en-US" altLang="ko-KR" sz="1400" kern="0" spc="-5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. </a:t>
            </a:r>
            <a:r>
              <a:rPr lang="en-US" altLang="ko-KR" sz="1400" kern="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Corte </a:t>
            </a:r>
            <a:r>
              <a:rPr lang="en-US" altLang="ko-KR" sz="1400" kern="0" dirty="0" err="1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Pavone</a:t>
            </a:r>
            <a:r>
              <a:rPr lang="ko-KR" altLang="en-US" sz="1400" kern="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는 </a:t>
            </a:r>
            <a:r>
              <a:rPr lang="en-US" altLang="ko-KR" sz="1400" kern="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Montalcino </a:t>
            </a:r>
            <a:r>
              <a:rPr lang="ko-KR" altLang="en-US" sz="1400" kern="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지역에 위치하고 있으며 </a:t>
            </a:r>
            <a:r>
              <a:rPr lang="en-US" altLang="ko-KR" sz="1400" kern="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19</a:t>
            </a:r>
            <a:r>
              <a:rPr lang="ko-KR" altLang="en-US" sz="1400" kern="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헥타르의 </a:t>
            </a:r>
            <a:r>
              <a:rPr lang="ko-KR" altLang="en-US" sz="1400" kern="0" dirty="0" err="1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빈야드를</a:t>
            </a:r>
            <a:r>
              <a:rPr lang="ko-KR" altLang="en-US" sz="1400" kern="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가지고 있으며 연간 </a:t>
            </a:r>
            <a:r>
              <a:rPr lang="en-US" altLang="ko-KR" sz="1400" kern="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80000</a:t>
            </a:r>
            <a:r>
              <a:rPr lang="ko-KR" altLang="en-US" sz="1400" kern="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병을 생산하고 있습니다</a:t>
            </a:r>
            <a:r>
              <a:rPr lang="en-US" altLang="ko-KR" sz="1400" kern="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.</a:t>
            </a:r>
          </a:p>
          <a:p>
            <a:pPr marL="12700" marR="5080" indent="2540" latinLnBrk="0">
              <a:lnSpc>
                <a:spcPct val="150000"/>
              </a:lnSpc>
              <a:spcBef>
                <a:spcPts val="100"/>
              </a:spcBef>
            </a:pPr>
            <a:endParaRPr lang="en-US" altLang="ko-KR" sz="1400" kern="0" spc="-5" dirty="0"/>
          </a:p>
          <a:p>
            <a:pPr marL="12700" marR="5080" indent="2540" latinLnBrk="0">
              <a:lnSpc>
                <a:spcPct val="150000"/>
              </a:lnSpc>
              <a:spcBef>
                <a:spcPts val="100"/>
              </a:spcBef>
            </a:pPr>
            <a:endParaRPr lang="en-US" altLang="ko-KR" sz="1400" kern="0" spc="-5" dirty="0"/>
          </a:p>
          <a:p>
            <a:pPr marL="12700" marR="5080" indent="2540" latinLnBrk="0">
              <a:lnSpc>
                <a:spcPct val="150000"/>
              </a:lnSpc>
              <a:spcBef>
                <a:spcPts val="100"/>
              </a:spcBef>
            </a:pPr>
            <a:endParaRPr lang="en-US" altLang="ko-KR" sz="1400" kern="0" spc="-5" dirty="0"/>
          </a:p>
          <a:p>
            <a:pPr marL="12700" marR="5080" indent="2540" latinLnBrk="0">
              <a:lnSpc>
                <a:spcPct val="150000"/>
              </a:lnSpc>
              <a:spcBef>
                <a:spcPts val="100"/>
              </a:spcBef>
            </a:pPr>
            <a:endParaRPr lang="en-US" altLang="ko-KR" sz="1400" dirty="0">
              <a:latin typeface="Arial"/>
              <a:cs typeface="Arial"/>
            </a:endParaRPr>
          </a:p>
          <a:p>
            <a:pPr marL="12700" marR="5080" indent="2540" latinLnBrk="0">
              <a:lnSpc>
                <a:spcPct val="150000"/>
              </a:lnSpc>
              <a:spcBef>
                <a:spcPts val="100"/>
              </a:spcBef>
            </a:pPr>
            <a:endParaRPr lang="ko-KR" altLang="en-US" sz="1400" kern="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2E820B63-17F9-D89D-03F2-AB4241691B05}"/>
              </a:ext>
            </a:extLst>
          </p:cNvPr>
          <p:cNvSpPr txBox="1"/>
          <p:nvPr/>
        </p:nvSpPr>
        <p:spPr>
          <a:xfrm>
            <a:off x="-1" y="504825"/>
            <a:ext cx="106934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dirty="0">
                <a:latin typeface="Franklin Gothic Book" panose="020B0503020102020204" pitchFamily="34" charset="0"/>
                <a:ea typeface="함초롬돋움" panose="020B0604000101010101" pitchFamily="50" charset="-127"/>
                <a:cs typeface="함초롬돋움" panose="020B0604000101010101" pitchFamily="50" charset="-127"/>
              </a:rPr>
              <a:t>HISTORY</a:t>
            </a:r>
            <a:endParaRPr lang="ko-KR" altLang="en-US" sz="2800" dirty="0">
              <a:latin typeface="Franklin Gothic Book" panose="020B0503020102020204" pitchFamily="34" charset="0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pic>
        <p:nvPicPr>
          <p:cNvPr id="12" name="Picture 2" descr="D:\Tiger International\와인잔\로고\캡처65.JPG">
            <a:extLst>
              <a:ext uri="{FF2B5EF4-FFF2-40B4-BE49-F238E27FC236}">
                <a16:creationId xmlns:a16="http://schemas.microsoft.com/office/drawing/2014/main" xmlns="" id="{9C36EE79-30C0-4F57-8AD5-5779AD6E16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7601" y="7060392"/>
            <a:ext cx="880099" cy="397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object 3">
            <a:extLst>
              <a:ext uri="{FF2B5EF4-FFF2-40B4-BE49-F238E27FC236}">
                <a16:creationId xmlns:a16="http://schemas.microsoft.com/office/drawing/2014/main" xmlns="" id="{20A879BF-5515-4F4F-0A6B-B0DF2EDDCD76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862949" y="7095880"/>
            <a:ext cx="1007751" cy="332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6020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2">
            <a:extLst>
              <a:ext uri="{FF2B5EF4-FFF2-40B4-BE49-F238E27FC236}">
                <a16:creationId xmlns:a16="http://schemas.microsoft.com/office/drawing/2014/main" xmlns="" id="{2C9A2E64-EA17-565B-90DB-9A5487A12BAA}"/>
              </a:ext>
            </a:extLst>
          </p:cNvPr>
          <p:cNvSpPr txBox="1">
            <a:spLocks/>
          </p:cNvSpPr>
          <p:nvPr/>
        </p:nvSpPr>
        <p:spPr>
          <a:xfrm>
            <a:off x="4737100" y="1197711"/>
            <a:ext cx="5520745" cy="685091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4200" b="0" i="0">
                <a:solidFill>
                  <a:schemeClr val="tx1"/>
                </a:solidFill>
                <a:latin typeface="Palatino Linotype"/>
                <a:ea typeface="+mj-ea"/>
                <a:cs typeface="Palatino Linotype"/>
              </a:defRPr>
            </a:lvl1pPr>
          </a:lstStyle>
          <a:p>
            <a:pPr marL="12700" marR="5080" indent="2540" latinLnBrk="0">
              <a:lnSpc>
                <a:spcPct val="150000"/>
              </a:lnSpc>
              <a:spcBef>
                <a:spcPts val="100"/>
              </a:spcBef>
            </a:pPr>
            <a:endParaRPr lang="en-US" altLang="ko-KR" sz="1400" kern="0" spc="-5" dirty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12700" marR="5080" indent="2540" latinLnBrk="0">
              <a:lnSpc>
                <a:spcPct val="150000"/>
              </a:lnSpc>
              <a:spcBef>
                <a:spcPts val="100"/>
              </a:spcBef>
            </a:pPr>
            <a:r>
              <a:rPr lang="en-US" altLang="ko-KR" sz="1400" kern="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1979</a:t>
            </a:r>
            <a:r>
              <a:rPr lang="ko-KR" altLang="en-US" sz="1400" kern="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년부터 유기농 및 바이오 다이나믹 와인을 만들고 있습니다</a:t>
            </a:r>
            <a:r>
              <a:rPr lang="en-US" altLang="ko-KR" sz="1400" kern="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.</a:t>
            </a:r>
          </a:p>
          <a:p>
            <a:pPr marL="12700" marR="5080" indent="2540" latinLnBrk="0">
              <a:lnSpc>
                <a:spcPct val="150000"/>
              </a:lnSpc>
              <a:spcBef>
                <a:spcPts val="100"/>
              </a:spcBef>
            </a:pPr>
            <a:r>
              <a:rPr lang="ko-KR" altLang="en-US" sz="1400" kern="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동종 요법 수단</a:t>
            </a:r>
            <a:r>
              <a:rPr lang="en-US" altLang="ko-KR" sz="1400" kern="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(Homeopathy,</a:t>
            </a:r>
            <a:r>
              <a:rPr lang="ko-KR" altLang="en-US" sz="1400" kern="0" dirty="0" err="1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호메오파티</a:t>
            </a:r>
            <a:r>
              <a:rPr lang="en-US" altLang="ko-KR" sz="1400" kern="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)</a:t>
            </a:r>
            <a:r>
              <a:rPr lang="ko-KR" altLang="en-US" sz="1400" kern="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을 사용함으로써 </a:t>
            </a:r>
            <a:r>
              <a:rPr lang="en-US" altLang="ko-KR" sz="1400" kern="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Rainer</a:t>
            </a:r>
            <a:r>
              <a:rPr lang="ko-KR" altLang="en-US" sz="1400" kern="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와 </a:t>
            </a:r>
            <a:r>
              <a:rPr lang="en-US" altLang="ko-KR" sz="1400" kern="0" dirty="0" err="1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Hayo</a:t>
            </a:r>
            <a:r>
              <a:rPr lang="en-US" altLang="ko-KR" sz="1400" kern="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lang="ko-KR" altLang="en-US" sz="1400" kern="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는 포도나무가 환경적인 영향에 대한 저항력을 높일 수 있도록 기여하였고 바이오 다이나믹 공법을 사용해 자연을 존중하면서도 가능한 한 자연적으로 건강한 포도를 재배하여 고품질 와인을 생산하는 방법을 개발했습니다</a:t>
            </a:r>
            <a:r>
              <a:rPr lang="en-US" altLang="ko-KR" sz="1400" kern="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.</a:t>
            </a:r>
          </a:p>
          <a:p>
            <a:pPr marL="12700" marR="5080" indent="2540" latinLnBrk="0">
              <a:lnSpc>
                <a:spcPct val="150000"/>
              </a:lnSpc>
              <a:spcBef>
                <a:spcPts val="100"/>
              </a:spcBef>
            </a:pPr>
            <a:endParaRPr lang="en-US" altLang="ko-KR" sz="1400" kern="0" dirty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12347">
              <a:spcBef>
                <a:spcPts val="783"/>
              </a:spcBef>
            </a:pPr>
            <a:r>
              <a:rPr lang="en-US" altLang="ko-KR" sz="1400" b="1" spc="233" dirty="0">
                <a:solidFill>
                  <a:srgbClr val="8F262E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TER</a:t>
            </a:r>
            <a:r>
              <a:rPr lang="en-US" altLang="ko-KR" sz="1400" b="1" spc="-126" dirty="0">
                <a:solidFill>
                  <a:srgbClr val="8F262E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R</a:t>
            </a:r>
            <a:r>
              <a:rPr lang="ko-KR" altLang="en-US" sz="1400" b="1" spc="-146" dirty="0">
                <a:solidFill>
                  <a:srgbClr val="8F262E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lang="en-US" altLang="ko-KR" sz="1400" b="1" spc="340" dirty="0">
                <a:solidFill>
                  <a:srgbClr val="8F262E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OI</a:t>
            </a:r>
            <a:r>
              <a:rPr lang="en-US" altLang="ko-KR" sz="1400" b="1" spc="-15" dirty="0">
                <a:solidFill>
                  <a:srgbClr val="8F262E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R</a:t>
            </a:r>
            <a:r>
              <a:rPr lang="ko-KR" altLang="en-US" sz="1400" b="1" spc="-141" dirty="0">
                <a:solidFill>
                  <a:srgbClr val="8F262E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endParaRPr lang="ko-KR" altLang="en-US" sz="1400" dirty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12347" marR="4939">
              <a:spcBef>
                <a:spcPts val="530"/>
              </a:spcBef>
            </a:pPr>
            <a:r>
              <a:rPr lang="ko-KR" altLang="en-US" sz="14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해발 </a:t>
            </a:r>
            <a:r>
              <a:rPr lang="en-US" altLang="ko-KR" sz="14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450~500</a:t>
            </a:r>
            <a:r>
              <a:rPr lang="ko-KR" altLang="en-US" sz="14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미터의 </a:t>
            </a:r>
            <a:r>
              <a:rPr lang="en-US" altLang="ko-KR" sz="14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Corte </a:t>
            </a:r>
            <a:r>
              <a:rPr lang="en-US" altLang="ko-KR" sz="1400" dirty="0" err="1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Pavone</a:t>
            </a:r>
            <a:r>
              <a:rPr lang="ko-KR" altLang="en-US" sz="14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은 </a:t>
            </a:r>
            <a:r>
              <a:rPr lang="en-US" altLang="ko-KR" sz="14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Montalcino</a:t>
            </a:r>
            <a:r>
              <a:rPr lang="ko-KR" altLang="en-US" sz="14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에서 가장 높은 곳 그리고 지질학 적으로도 가장 오래된 곳 중 하나입니다</a:t>
            </a:r>
            <a:r>
              <a:rPr lang="en-US" altLang="ko-KR" sz="14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.</a:t>
            </a:r>
          </a:p>
          <a:p>
            <a:pPr marL="12347" marR="4939">
              <a:spcBef>
                <a:spcPts val="530"/>
              </a:spcBef>
            </a:pPr>
            <a:endParaRPr lang="en-US" altLang="ko-KR" sz="1400" kern="0" dirty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12347">
              <a:spcBef>
                <a:spcPts val="783"/>
              </a:spcBef>
              <a:tabLst>
                <a:tab pos="1090235" algn="l"/>
              </a:tabLst>
            </a:pPr>
            <a:r>
              <a:rPr lang="en-US" altLang="ko-KR" sz="1400" b="1" spc="350" dirty="0">
                <a:solidFill>
                  <a:srgbClr val="8F262E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MIC</a:t>
            </a:r>
            <a:r>
              <a:rPr lang="en-US" altLang="ko-KR" sz="1400" b="1" dirty="0">
                <a:solidFill>
                  <a:srgbClr val="8F262E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R</a:t>
            </a:r>
            <a:r>
              <a:rPr lang="ko-KR" altLang="en-US" sz="1400" b="1" spc="-146" dirty="0">
                <a:solidFill>
                  <a:srgbClr val="8F262E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lang="en-US" altLang="ko-KR" sz="1400" b="1" spc="97" dirty="0">
                <a:solidFill>
                  <a:srgbClr val="8F262E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O </a:t>
            </a:r>
            <a:r>
              <a:rPr lang="en-US" altLang="ko-KR" sz="1400" b="1" spc="345" dirty="0">
                <a:solidFill>
                  <a:srgbClr val="8F262E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CLI</a:t>
            </a:r>
            <a:r>
              <a:rPr lang="en-US" altLang="ko-KR" sz="1400" b="1" spc="-5" dirty="0">
                <a:solidFill>
                  <a:srgbClr val="8F262E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M</a:t>
            </a:r>
            <a:r>
              <a:rPr lang="ko-KR" altLang="en-US" sz="1400" b="1" spc="-141" dirty="0">
                <a:solidFill>
                  <a:srgbClr val="8F262E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lang="en-US" altLang="ko-KR" sz="1400" b="1" spc="-122" dirty="0">
                <a:solidFill>
                  <a:srgbClr val="8F262E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A</a:t>
            </a:r>
            <a:r>
              <a:rPr lang="ko-KR" altLang="en-US" sz="1400" b="1" spc="-267" dirty="0">
                <a:solidFill>
                  <a:srgbClr val="8F262E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lang="en-US" altLang="ko-KR" sz="1400" b="1" spc="253" dirty="0">
                <a:solidFill>
                  <a:srgbClr val="8F262E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T</a:t>
            </a:r>
            <a:r>
              <a:rPr lang="en-US" altLang="ko-KR" sz="1400" b="1" spc="-107" dirty="0">
                <a:solidFill>
                  <a:srgbClr val="8F262E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E</a:t>
            </a:r>
            <a:r>
              <a:rPr lang="ko-KR" altLang="en-US" sz="1400" b="1" spc="-141" dirty="0">
                <a:solidFill>
                  <a:srgbClr val="8F262E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endParaRPr lang="ko-KR" altLang="en-US" sz="1400" dirty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12347" marR="318551">
              <a:spcBef>
                <a:spcPts val="530"/>
              </a:spcBef>
            </a:pPr>
            <a:r>
              <a:rPr lang="ko-KR" altLang="en-US" sz="14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다양한 땅의 방향과 경사면은 </a:t>
            </a:r>
            <a:r>
              <a:rPr lang="en-US" altLang="ko-KR" sz="14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19</a:t>
            </a:r>
            <a:r>
              <a:rPr lang="ko-KR" altLang="en-US" sz="1400" dirty="0" err="1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헥타르에</a:t>
            </a:r>
            <a:r>
              <a:rPr lang="ko-KR" altLang="en-US" sz="14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최대 </a:t>
            </a:r>
            <a:r>
              <a:rPr lang="en-US" altLang="ko-KR" sz="14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50</a:t>
            </a:r>
            <a:r>
              <a:rPr lang="ko-KR" altLang="en-US" sz="14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가지 미기후</a:t>
            </a:r>
            <a:r>
              <a:rPr lang="en-US" altLang="ko-KR" sz="14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(microclimate)</a:t>
            </a:r>
            <a:r>
              <a:rPr lang="ko-KR" altLang="en-US" sz="14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를 제공합니다</a:t>
            </a:r>
            <a:r>
              <a:rPr lang="en-US" altLang="ko-KR" sz="14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.</a:t>
            </a:r>
            <a:endParaRPr lang="ko-KR" altLang="en-US" sz="1400" dirty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12347" marR="4939">
              <a:spcBef>
                <a:spcPts val="530"/>
              </a:spcBef>
            </a:pPr>
            <a:endParaRPr lang="en-US" altLang="ko-KR" sz="1400" kern="0" dirty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12347">
              <a:spcBef>
                <a:spcPts val="783"/>
              </a:spcBef>
            </a:pPr>
            <a:r>
              <a:rPr lang="en-US" altLang="ko-KR" sz="1400" b="1" spc="198" dirty="0">
                <a:solidFill>
                  <a:srgbClr val="8F262E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SOIL</a:t>
            </a:r>
            <a:r>
              <a:rPr lang="ko-KR" altLang="en-US" sz="1400" b="1" spc="-141" dirty="0">
                <a:solidFill>
                  <a:srgbClr val="8F262E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endParaRPr lang="ko-KR" altLang="en-US" sz="1400" dirty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12347" marR="4939">
              <a:spcBef>
                <a:spcPts val="530"/>
              </a:spcBef>
            </a:pPr>
            <a:r>
              <a:rPr lang="ko-KR" altLang="en-US" sz="1400" spc="-10" dirty="0">
                <a:solidFill>
                  <a:srgbClr val="231F20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일반적으로 모래 </a:t>
            </a:r>
            <a:r>
              <a:rPr lang="ko-KR" altLang="en-US" sz="1400" spc="-10" dirty="0" err="1">
                <a:solidFill>
                  <a:srgbClr val="231F20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점판암</a:t>
            </a:r>
            <a:r>
              <a:rPr lang="ko-KR" altLang="en-US" sz="1400" spc="-10" dirty="0">
                <a:solidFill>
                  <a:srgbClr val="231F20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토양과 돌이 많은 백악질 토양으로 이루어져 있으며 다양한 혼합으로 인해 다양한 토양 형성이 이루어져 있습니다</a:t>
            </a:r>
            <a:r>
              <a:rPr lang="en-US" altLang="ko-KR" sz="1400" spc="-10" dirty="0">
                <a:solidFill>
                  <a:srgbClr val="231F20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.</a:t>
            </a:r>
            <a:endParaRPr lang="en-US" altLang="ko-KR" sz="1400" kern="0" dirty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12700" marR="5080" indent="2540" latinLnBrk="0">
              <a:spcBef>
                <a:spcPts val="100"/>
              </a:spcBef>
            </a:pPr>
            <a:endParaRPr lang="en-US" altLang="ko-KR" sz="1400" kern="0" spc="-5" dirty="0"/>
          </a:p>
          <a:p>
            <a:pPr marL="12700" marR="5080" indent="2540" latinLnBrk="0">
              <a:spcBef>
                <a:spcPts val="100"/>
              </a:spcBef>
            </a:pPr>
            <a:endParaRPr lang="en-US" altLang="ko-KR" sz="1400" kern="0" spc="-5" dirty="0"/>
          </a:p>
          <a:p>
            <a:pPr marL="12700" marR="5080" indent="2540" latinLnBrk="0">
              <a:spcBef>
                <a:spcPts val="100"/>
              </a:spcBef>
            </a:pPr>
            <a:endParaRPr lang="en-US" altLang="ko-KR" sz="1400" kern="0" spc="-5" dirty="0"/>
          </a:p>
          <a:p>
            <a:pPr marL="12700" marR="5080" indent="2540" latinLnBrk="0">
              <a:spcBef>
                <a:spcPts val="100"/>
              </a:spcBef>
            </a:pPr>
            <a:endParaRPr lang="en-US" altLang="ko-KR" sz="1400" dirty="0">
              <a:latin typeface="Arial"/>
              <a:cs typeface="Arial"/>
            </a:endParaRPr>
          </a:p>
          <a:p>
            <a:pPr marL="12700" marR="5080" indent="2540" latinLnBrk="0">
              <a:lnSpc>
                <a:spcPct val="150000"/>
              </a:lnSpc>
              <a:spcBef>
                <a:spcPts val="100"/>
              </a:spcBef>
            </a:pPr>
            <a:endParaRPr lang="ko-KR" altLang="en-US" sz="1400" kern="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2E820B63-17F9-D89D-03F2-AB4241691B05}"/>
              </a:ext>
            </a:extLst>
          </p:cNvPr>
          <p:cNvSpPr txBox="1"/>
          <p:nvPr/>
        </p:nvSpPr>
        <p:spPr>
          <a:xfrm>
            <a:off x="-1" y="504825"/>
            <a:ext cx="106934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dirty="0">
                <a:latin typeface="Franklin Gothic Book" panose="020B0503020102020204" pitchFamily="34" charset="0"/>
                <a:ea typeface="함초롬돋움" panose="020B0604000101010101" pitchFamily="50" charset="-127"/>
                <a:cs typeface="함초롬돋움" panose="020B0604000101010101" pitchFamily="50" charset="-127"/>
              </a:rPr>
              <a:t>VINYARD</a:t>
            </a:r>
            <a:endParaRPr lang="ko-KR" altLang="en-US" sz="2800" dirty="0">
              <a:latin typeface="Franklin Gothic Book" panose="020B0503020102020204" pitchFamily="34" charset="0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pic>
        <p:nvPicPr>
          <p:cNvPr id="11" name="object 3">
            <a:extLst>
              <a:ext uri="{FF2B5EF4-FFF2-40B4-BE49-F238E27FC236}">
                <a16:creationId xmlns:a16="http://schemas.microsoft.com/office/drawing/2014/main" xmlns="" id="{F95753CD-C753-24BD-CADA-F864CDB4F083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2300" y="1744029"/>
            <a:ext cx="1981200" cy="2590800"/>
          </a:xfrm>
          <a:prstGeom prst="rect">
            <a:avLst/>
          </a:prstGeom>
        </p:spPr>
      </p:pic>
      <p:pic>
        <p:nvPicPr>
          <p:cNvPr id="13" name="object 9">
            <a:extLst>
              <a:ext uri="{FF2B5EF4-FFF2-40B4-BE49-F238E27FC236}">
                <a16:creationId xmlns:a16="http://schemas.microsoft.com/office/drawing/2014/main" xmlns="" id="{8E05FD11-B4BA-E911-26A2-35113A8A92C8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35000" y="4360721"/>
            <a:ext cx="3797300" cy="2392504"/>
          </a:xfrm>
          <a:prstGeom prst="rect">
            <a:avLst/>
          </a:prstGeom>
        </p:spPr>
      </p:pic>
      <p:pic>
        <p:nvPicPr>
          <p:cNvPr id="14" name="object 10">
            <a:extLst>
              <a:ext uri="{FF2B5EF4-FFF2-40B4-BE49-F238E27FC236}">
                <a16:creationId xmlns:a16="http://schemas.microsoft.com/office/drawing/2014/main" xmlns="" id="{BB5C1BA0-AA4B-ADE4-822C-2274587329DF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679700" y="1744028"/>
            <a:ext cx="1752600" cy="2590801"/>
          </a:xfrm>
          <a:prstGeom prst="rect">
            <a:avLst/>
          </a:prstGeom>
        </p:spPr>
      </p:pic>
      <p:pic>
        <p:nvPicPr>
          <p:cNvPr id="7" name="Picture 2" descr="D:\Tiger International\와인잔\로고\캡처65.JPG">
            <a:extLst>
              <a:ext uri="{FF2B5EF4-FFF2-40B4-BE49-F238E27FC236}">
                <a16:creationId xmlns:a16="http://schemas.microsoft.com/office/drawing/2014/main" xmlns="" id="{9C36EE79-30C0-4F57-8AD5-5779AD6E16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7060392"/>
            <a:ext cx="880099" cy="397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object 3">
            <a:extLst>
              <a:ext uri="{FF2B5EF4-FFF2-40B4-BE49-F238E27FC236}">
                <a16:creationId xmlns:a16="http://schemas.microsoft.com/office/drawing/2014/main" xmlns="" id="{20A879BF-5515-4F4F-0A6B-B0DF2EDDCD76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405749" y="7095880"/>
            <a:ext cx="1007751" cy="332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7330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2">
            <a:extLst>
              <a:ext uri="{FF2B5EF4-FFF2-40B4-BE49-F238E27FC236}">
                <a16:creationId xmlns:a16="http://schemas.microsoft.com/office/drawing/2014/main" xmlns="" id="{2C9A2E64-EA17-565B-90DB-9A5487A12BAA}"/>
              </a:ext>
            </a:extLst>
          </p:cNvPr>
          <p:cNvSpPr txBox="1">
            <a:spLocks/>
          </p:cNvSpPr>
          <p:nvPr/>
        </p:nvSpPr>
        <p:spPr>
          <a:xfrm>
            <a:off x="371074" y="4399547"/>
            <a:ext cx="9777832" cy="39603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4200" b="0" i="0">
                <a:solidFill>
                  <a:schemeClr val="tx1"/>
                </a:solidFill>
                <a:latin typeface="Palatino Linotype"/>
                <a:ea typeface="+mj-ea"/>
                <a:cs typeface="Palatino Linotype"/>
              </a:defRPr>
            </a:lvl1pPr>
          </a:lstStyle>
          <a:p>
            <a:pPr marL="12700" marR="5080" indent="2540" algn="ctr" latinLnBrk="0">
              <a:lnSpc>
                <a:spcPct val="150000"/>
              </a:lnSpc>
              <a:spcBef>
                <a:spcPts val="100"/>
              </a:spcBef>
            </a:pPr>
            <a:endParaRPr lang="en-US" altLang="ko-KR" sz="1400" kern="0" spc="-5" dirty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12700" marR="5080" indent="2540" algn="ctr" latinLnBrk="0">
              <a:lnSpc>
                <a:spcPct val="150000"/>
              </a:lnSpc>
              <a:spcBef>
                <a:spcPts val="100"/>
              </a:spcBef>
            </a:pPr>
            <a:r>
              <a:rPr lang="en-US" altLang="ko-KR" sz="1400" kern="0" dirty="0" err="1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Hayo</a:t>
            </a:r>
            <a:r>
              <a:rPr lang="en-US" altLang="ko-KR" sz="1400" kern="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Loacker</a:t>
            </a:r>
            <a:r>
              <a:rPr lang="ko-KR" altLang="en-US" sz="1400" kern="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는 </a:t>
            </a:r>
            <a:r>
              <a:rPr lang="en-US" altLang="ko-KR" sz="1400" kern="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1990</a:t>
            </a:r>
            <a:r>
              <a:rPr lang="ko-KR" altLang="en-US" sz="1400" kern="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년대 초 </a:t>
            </a:r>
            <a:r>
              <a:rPr lang="ko-KR" altLang="en-US" sz="1400" kern="0" dirty="0" err="1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부르고뉴에</a:t>
            </a:r>
            <a:r>
              <a:rPr lang="ko-KR" altLang="en-US" sz="1400" kern="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위치한 </a:t>
            </a:r>
            <a:r>
              <a:rPr lang="ko-KR" altLang="en-US" sz="1400" kern="0" dirty="0" err="1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디종</a:t>
            </a:r>
            <a:r>
              <a:rPr lang="ko-KR" altLang="en-US" sz="1400" kern="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대학에서 양조학을 배우기 시작 했으며 </a:t>
            </a:r>
            <a:r>
              <a:rPr lang="en-US" altLang="ko-KR" sz="1400" kern="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1997</a:t>
            </a:r>
            <a:r>
              <a:rPr lang="ko-KR" altLang="en-US" sz="1400" kern="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년 우수한 성적으로 공부를 마쳤습니다</a:t>
            </a:r>
            <a:r>
              <a:rPr lang="en-US" altLang="ko-KR" sz="1400" kern="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. </a:t>
            </a:r>
            <a:r>
              <a:rPr lang="ko-KR" altLang="en-US" sz="1400" kern="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그 후 </a:t>
            </a:r>
            <a:r>
              <a:rPr lang="en-US" altLang="ko-KR" sz="1400" kern="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Côte de </a:t>
            </a:r>
            <a:r>
              <a:rPr lang="en-US" altLang="ko-KR" sz="1400" kern="0" dirty="0" err="1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Nuits</a:t>
            </a:r>
            <a:r>
              <a:rPr lang="en-US" altLang="ko-KR" sz="1400" kern="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(</a:t>
            </a:r>
            <a:r>
              <a:rPr lang="ko-KR" altLang="en-US" sz="1400" kern="0" dirty="0" err="1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꼬뜨</a:t>
            </a:r>
            <a:r>
              <a:rPr lang="ko-KR" altLang="en-US" sz="1400" kern="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lang="ko-KR" altLang="en-US" sz="1400" kern="0" dirty="0" err="1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드</a:t>
            </a:r>
            <a:r>
              <a:rPr lang="ko-KR" altLang="en-US" sz="1400" kern="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뉘</a:t>
            </a:r>
            <a:r>
              <a:rPr lang="en-US" altLang="ko-KR" sz="1400" kern="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), </a:t>
            </a:r>
            <a:r>
              <a:rPr lang="ko-KR" altLang="en-US" sz="1400" kern="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특히 모레이 생드니의 </a:t>
            </a:r>
            <a:r>
              <a:rPr lang="ko-KR" altLang="en-US" sz="1400" kern="0" dirty="0" err="1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그랑</a:t>
            </a:r>
            <a:r>
              <a:rPr lang="ko-KR" altLang="en-US" sz="1400" kern="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lang="ko-KR" altLang="en-US" sz="1400" kern="0" dirty="0" err="1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크뤼</a:t>
            </a:r>
            <a:r>
              <a:rPr lang="ko-KR" altLang="en-US" sz="1400" kern="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“</a:t>
            </a:r>
            <a:r>
              <a:rPr lang="ko-KR" altLang="en-US" sz="1400" kern="0" dirty="0" err="1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클로</a:t>
            </a:r>
            <a:r>
              <a:rPr lang="ko-KR" altLang="en-US" sz="1400" kern="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lang="ko-KR" altLang="en-US" sz="1400" kern="0" dirty="0" err="1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드</a:t>
            </a:r>
            <a:r>
              <a:rPr lang="ko-KR" altLang="en-US" sz="1400" kern="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lang="ko-KR" altLang="en-US" sz="1400" kern="0" dirty="0" err="1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타르트”에서</a:t>
            </a:r>
            <a:r>
              <a:rPr lang="ko-KR" altLang="en-US" sz="1400" kern="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경험을 쌓았습니다</a:t>
            </a:r>
            <a:r>
              <a:rPr lang="en-US" altLang="ko-KR" sz="1400" kern="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.  </a:t>
            </a:r>
            <a:r>
              <a:rPr lang="ko-KR" altLang="en-US" sz="1400" kern="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이곳에서 그는 </a:t>
            </a:r>
            <a:r>
              <a:rPr lang="ko-KR" altLang="en-US" sz="1400" kern="0" dirty="0" err="1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부르고뉴</a:t>
            </a:r>
            <a:r>
              <a:rPr lang="ko-KR" altLang="en-US" sz="1400" kern="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lang="ko-KR" altLang="en-US" sz="1400" kern="0" dirty="0" err="1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크뤼</a:t>
            </a:r>
            <a:r>
              <a:rPr lang="ko-KR" altLang="en-US" sz="1400" kern="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분류의 위대함을 경험했습니다</a:t>
            </a:r>
            <a:r>
              <a:rPr lang="en-US" altLang="ko-KR" sz="1400" kern="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. </a:t>
            </a:r>
          </a:p>
          <a:p>
            <a:pPr marL="12700" marR="5080" indent="2540" algn="ctr" latinLnBrk="0">
              <a:lnSpc>
                <a:spcPct val="150000"/>
              </a:lnSpc>
              <a:spcBef>
                <a:spcPts val="100"/>
              </a:spcBef>
            </a:pPr>
            <a:endParaRPr lang="en-US" altLang="ko-KR" sz="1400" kern="0" dirty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12700" marR="5080" indent="2540" algn="ctr" latinLnBrk="0">
              <a:lnSpc>
                <a:spcPct val="150000"/>
              </a:lnSpc>
              <a:spcBef>
                <a:spcPts val="100"/>
              </a:spcBef>
            </a:pPr>
            <a:r>
              <a:rPr lang="ko-KR" altLang="en-US" sz="1400" kern="0" dirty="0" err="1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부르고뉴의</a:t>
            </a:r>
            <a:r>
              <a:rPr lang="ko-KR" altLang="en-US" sz="1400" kern="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포도밭 분류에서 영감을 받은 </a:t>
            </a:r>
            <a:r>
              <a:rPr lang="en-US" altLang="ko-KR" sz="1400" kern="0" dirty="0" err="1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Hayo</a:t>
            </a:r>
            <a:r>
              <a:rPr lang="en-US" altLang="ko-KR" sz="1400" kern="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Loacker</a:t>
            </a:r>
            <a:r>
              <a:rPr lang="ko-KR" altLang="en-US" sz="1400" kern="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는 </a:t>
            </a:r>
            <a:r>
              <a:rPr lang="en-US" altLang="ko-KR" sz="1400" kern="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Montalcino</a:t>
            </a:r>
            <a:r>
              <a:rPr lang="ko-KR" altLang="en-US" sz="1400" kern="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의 </a:t>
            </a:r>
            <a:r>
              <a:rPr lang="en-US" altLang="ko-KR" sz="1400" kern="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Corte </a:t>
            </a:r>
            <a:r>
              <a:rPr lang="en-US" altLang="ko-KR" sz="1400" kern="0" dirty="0" err="1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Pavone</a:t>
            </a:r>
            <a:r>
              <a:rPr lang="ko-KR" altLang="en-US" sz="1400" kern="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에서 포도나무의 </a:t>
            </a:r>
            <a:r>
              <a:rPr lang="ko-KR" altLang="en-US" sz="1400" kern="0" dirty="0" err="1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떼루아와</a:t>
            </a:r>
            <a:r>
              <a:rPr lang="ko-KR" altLang="en-US" sz="1400" kern="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성장을 면밀히 관찰하기 시작했습니다</a:t>
            </a:r>
            <a:r>
              <a:rPr lang="en-US" altLang="ko-KR" sz="1400" kern="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. </a:t>
            </a:r>
            <a:r>
              <a:rPr lang="ko-KR" altLang="en-US" sz="1400" kern="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그의 목표는 </a:t>
            </a:r>
            <a:r>
              <a:rPr lang="ko-KR" altLang="en-US" sz="1400" kern="0" dirty="0" err="1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브루넬로</a:t>
            </a:r>
            <a:r>
              <a:rPr lang="ko-KR" altLang="en-US" sz="1400" kern="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디 </a:t>
            </a:r>
            <a:r>
              <a:rPr lang="ko-KR" altLang="en-US" sz="1400" kern="0" dirty="0" err="1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몬탈치노의</a:t>
            </a:r>
            <a:r>
              <a:rPr lang="ko-KR" altLang="en-US" sz="1400" kern="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세분화된 </a:t>
            </a:r>
            <a:r>
              <a:rPr lang="ko-KR" altLang="en-US" sz="1400" kern="0" dirty="0" err="1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크뤼를</a:t>
            </a:r>
            <a:r>
              <a:rPr lang="ko-KR" altLang="en-US" sz="1400" kern="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생산하는 것이었습니다</a:t>
            </a:r>
            <a:r>
              <a:rPr lang="en-US" altLang="ko-KR" sz="1400" kern="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. </a:t>
            </a:r>
          </a:p>
          <a:p>
            <a:pPr marL="12700" marR="5080" indent="2540" algn="ctr" latinLnBrk="0">
              <a:lnSpc>
                <a:spcPct val="150000"/>
              </a:lnSpc>
              <a:spcBef>
                <a:spcPts val="100"/>
              </a:spcBef>
            </a:pPr>
            <a:r>
              <a:rPr lang="ko-KR" altLang="en-US" sz="1400" kern="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수년 동안 마이크로 </a:t>
            </a:r>
            <a:r>
              <a:rPr lang="ko-KR" altLang="en-US" sz="1400" kern="0" dirty="0" err="1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파셀링을</a:t>
            </a:r>
            <a:r>
              <a:rPr lang="ko-KR" altLang="en-US" sz="1400" kern="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실험한 결과 그는 </a:t>
            </a:r>
            <a:r>
              <a:rPr lang="ko-KR" altLang="en-US" sz="1400" kern="0" dirty="0" err="1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브루넬로의</a:t>
            </a:r>
            <a:r>
              <a:rPr lang="ko-KR" altLang="en-US" sz="1400" kern="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재배 구역을 </a:t>
            </a:r>
            <a:r>
              <a:rPr lang="en-US" altLang="ko-KR" sz="1400" kern="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7</a:t>
            </a:r>
            <a:r>
              <a:rPr lang="ko-KR" altLang="en-US" sz="1400" kern="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개로 나누었습니다</a:t>
            </a:r>
            <a:r>
              <a:rPr lang="en-US" altLang="ko-KR" sz="1400" kern="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.</a:t>
            </a:r>
          </a:p>
          <a:p>
            <a:pPr marL="12700" marR="5080" indent="2540" algn="ctr" latinLnBrk="0">
              <a:lnSpc>
                <a:spcPct val="150000"/>
              </a:lnSpc>
              <a:spcBef>
                <a:spcPts val="100"/>
              </a:spcBef>
            </a:pPr>
            <a:endParaRPr lang="en-US" altLang="ko-KR" sz="1400" kern="0" spc="-5" dirty="0"/>
          </a:p>
          <a:p>
            <a:pPr marL="12700" marR="5080" indent="2540" algn="ctr" latinLnBrk="0">
              <a:lnSpc>
                <a:spcPct val="150000"/>
              </a:lnSpc>
              <a:spcBef>
                <a:spcPts val="100"/>
              </a:spcBef>
            </a:pPr>
            <a:endParaRPr lang="en-US" altLang="ko-KR" sz="1400" kern="0" spc="-5" dirty="0"/>
          </a:p>
          <a:p>
            <a:pPr marL="12700" marR="5080" indent="2540" algn="ctr" latinLnBrk="0">
              <a:lnSpc>
                <a:spcPct val="150000"/>
              </a:lnSpc>
              <a:spcBef>
                <a:spcPts val="100"/>
              </a:spcBef>
            </a:pPr>
            <a:endParaRPr lang="en-US" altLang="ko-KR" sz="1400" dirty="0">
              <a:latin typeface="Arial"/>
              <a:cs typeface="Arial"/>
            </a:endParaRPr>
          </a:p>
          <a:p>
            <a:pPr marL="12700" marR="5080" indent="2540" algn="ctr" latinLnBrk="0">
              <a:lnSpc>
                <a:spcPct val="150000"/>
              </a:lnSpc>
              <a:spcBef>
                <a:spcPts val="100"/>
              </a:spcBef>
            </a:pPr>
            <a:endParaRPr lang="ko-KR" altLang="en-US" sz="1400" kern="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2E820B63-17F9-D89D-03F2-AB4241691B05}"/>
              </a:ext>
            </a:extLst>
          </p:cNvPr>
          <p:cNvSpPr txBox="1"/>
          <p:nvPr/>
        </p:nvSpPr>
        <p:spPr>
          <a:xfrm>
            <a:off x="-1" y="504825"/>
            <a:ext cx="106934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dirty="0">
                <a:latin typeface="Franklin Gothic Book" panose="020B0503020102020204" pitchFamily="34" charset="0"/>
                <a:ea typeface="함초롬돋움" panose="020B0604000101010101" pitchFamily="50" charset="-127"/>
                <a:cs typeface="함초롬돋움" panose="020B0604000101010101" pitchFamily="50" charset="-127"/>
              </a:rPr>
              <a:t>7 BRUNELLO CRUS</a:t>
            </a:r>
            <a:endParaRPr lang="ko-KR" altLang="en-US" sz="2800" dirty="0">
              <a:latin typeface="Franklin Gothic Book" panose="020B0503020102020204" pitchFamily="34" charset="0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xmlns="" id="{5AAA03E6-32E8-998A-2345-43EFF3946E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012" y="1280129"/>
            <a:ext cx="4681978" cy="3119418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xmlns="" id="{D9EF4B51-261E-9434-BDA7-D3CF5F964B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6187" y="1266825"/>
            <a:ext cx="4648200" cy="3132722"/>
          </a:xfrm>
          <a:prstGeom prst="rect">
            <a:avLst/>
          </a:prstGeom>
        </p:spPr>
      </p:pic>
      <p:pic>
        <p:nvPicPr>
          <p:cNvPr id="6" name="Picture 2" descr="D:\Tiger International\와인잔\로고\캡처65.JPG">
            <a:extLst>
              <a:ext uri="{FF2B5EF4-FFF2-40B4-BE49-F238E27FC236}">
                <a16:creationId xmlns:a16="http://schemas.microsoft.com/office/drawing/2014/main" xmlns="" id="{9C36EE79-30C0-4F57-8AD5-5779AD6E16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7060392"/>
            <a:ext cx="880099" cy="397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bject 3">
            <a:extLst>
              <a:ext uri="{FF2B5EF4-FFF2-40B4-BE49-F238E27FC236}">
                <a16:creationId xmlns:a16="http://schemas.microsoft.com/office/drawing/2014/main" xmlns="" id="{20A879BF-5515-4F4F-0A6B-B0DF2EDDCD76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405749" y="7095880"/>
            <a:ext cx="1007751" cy="332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8914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2">
            <a:extLst>
              <a:ext uri="{FF2B5EF4-FFF2-40B4-BE49-F238E27FC236}">
                <a16:creationId xmlns:a16="http://schemas.microsoft.com/office/drawing/2014/main" xmlns="" id="{2C9A2E64-EA17-565B-90DB-9A5487A12BAA}"/>
              </a:ext>
            </a:extLst>
          </p:cNvPr>
          <p:cNvSpPr txBox="1">
            <a:spLocks/>
          </p:cNvSpPr>
          <p:nvPr/>
        </p:nvSpPr>
        <p:spPr>
          <a:xfrm>
            <a:off x="241301" y="4469245"/>
            <a:ext cx="10210800" cy="39603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4200" b="0" i="0">
                <a:solidFill>
                  <a:schemeClr val="tx1"/>
                </a:solidFill>
                <a:latin typeface="Palatino Linotype"/>
                <a:ea typeface="+mj-ea"/>
                <a:cs typeface="Palatino Linotype"/>
              </a:defRPr>
            </a:lvl1pPr>
          </a:lstStyle>
          <a:p>
            <a:pPr marL="12700" marR="5080" indent="2540" algn="ctr" latinLnBrk="0">
              <a:lnSpc>
                <a:spcPct val="150000"/>
              </a:lnSpc>
              <a:spcBef>
                <a:spcPts val="100"/>
              </a:spcBef>
            </a:pPr>
            <a:endParaRPr lang="en-US" altLang="ko-KR" sz="1400" kern="0" spc="-5" dirty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12700" marR="5080" indent="2540" algn="ctr" latinLnBrk="0">
              <a:lnSpc>
                <a:spcPct val="150000"/>
              </a:lnSpc>
              <a:spcBef>
                <a:spcPts val="100"/>
              </a:spcBef>
            </a:pPr>
            <a:endParaRPr lang="en-US" altLang="ko-KR" sz="1400" kern="0" dirty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12700" marR="5080" indent="2540" algn="ctr" latinLnBrk="0">
              <a:lnSpc>
                <a:spcPct val="150000"/>
              </a:lnSpc>
              <a:spcBef>
                <a:spcPts val="100"/>
              </a:spcBef>
            </a:pPr>
            <a:r>
              <a:rPr lang="en-US" altLang="ko-KR" sz="1400" kern="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Corte </a:t>
            </a:r>
            <a:r>
              <a:rPr lang="en-US" altLang="ko-KR" sz="1400" kern="0" dirty="0" err="1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Pavone</a:t>
            </a:r>
            <a:r>
              <a:rPr lang="ko-KR" altLang="en-US" sz="1400" kern="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의 </a:t>
            </a:r>
            <a:r>
              <a:rPr lang="ko-KR" altLang="en-US" sz="1400" kern="0" dirty="0" err="1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떼루아는</a:t>
            </a:r>
            <a:r>
              <a:rPr lang="ko-KR" altLang="en-US" sz="1400" kern="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구역별로 유니크한 특징들을 가지고 있어서 싱글 </a:t>
            </a:r>
            <a:r>
              <a:rPr lang="ko-KR" altLang="en-US" sz="1400" kern="0" dirty="0" err="1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빈야드</a:t>
            </a:r>
            <a:r>
              <a:rPr lang="ko-KR" altLang="en-US" sz="1400" kern="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와인을 위한 완벽한 조건을 가지고 있습니다</a:t>
            </a:r>
            <a:r>
              <a:rPr lang="en-US" altLang="ko-KR" sz="1400" kern="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. </a:t>
            </a:r>
            <a:r>
              <a:rPr lang="ko-KR" altLang="en-US" sz="1400" kern="0" dirty="0" err="1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와이너리는</a:t>
            </a:r>
            <a:r>
              <a:rPr lang="ko-KR" altLang="en-US" sz="1400" kern="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lang="ko-KR" altLang="en-US" sz="1400" kern="0" dirty="0" err="1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떼루아의</a:t>
            </a:r>
            <a:r>
              <a:rPr lang="ko-KR" altLang="en-US" sz="1400" kern="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특성</a:t>
            </a:r>
            <a:r>
              <a:rPr lang="en-US" altLang="ko-KR" sz="1400" kern="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(</a:t>
            </a:r>
            <a:r>
              <a:rPr lang="ko-KR" altLang="en-US" sz="1400" kern="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토양 유형</a:t>
            </a:r>
            <a:r>
              <a:rPr lang="en-US" altLang="ko-KR" sz="1400" kern="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, </a:t>
            </a:r>
            <a:r>
              <a:rPr lang="ko-KR" altLang="en-US" sz="1400" kern="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햇빛 방향</a:t>
            </a:r>
            <a:r>
              <a:rPr lang="en-US" altLang="ko-KR" sz="1400" kern="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, </a:t>
            </a:r>
            <a:r>
              <a:rPr lang="ko-KR" altLang="en-US" sz="1400" kern="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미기후</a:t>
            </a:r>
            <a:r>
              <a:rPr lang="en-US" altLang="ko-KR" sz="1400" kern="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(microclimate) </a:t>
            </a:r>
            <a:r>
              <a:rPr lang="ko-KR" altLang="en-US" sz="1400" kern="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등</a:t>
            </a:r>
            <a:r>
              <a:rPr lang="en-US" altLang="ko-KR" sz="1400" kern="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)</a:t>
            </a:r>
            <a:r>
              <a:rPr lang="ko-KR" altLang="en-US" sz="1400" kern="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에 따라 </a:t>
            </a:r>
            <a:r>
              <a:rPr lang="en-US" altLang="ko-KR" sz="1400" kern="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7</a:t>
            </a:r>
            <a:r>
              <a:rPr lang="ko-KR" altLang="en-US" sz="1400" kern="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가지의 </a:t>
            </a:r>
            <a:r>
              <a:rPr lang="ko-KR" altLang="en-US" sz="1400" kern="0" dirty="0" err="1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떼루아로</a:t>
            </a:r>
            <a:r>
              <a:rPr lang="ko-KR" altLang="en-US" sz="1400" kern="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나뉩니다</a:t>
            </a:r>
            <a:r>
              <a:rPr lang="en-US" altLang="ko-KR" sz="1400" kern="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.</a:t>
            </a:r>
          </a:p>
          <a:p>
            <a:pPr marL="12700" marR="5080" indent="2540" algn="ctr" latinLnBrk="0">
              <a:lnSpc>
                <a:spcPct val="150000"/>
              </a:lnSpc>
              <a:spcBef>
                <a:spcPts val="100"/>
              </a:spcBef>
            </a:pPr>
            <a:endParaRPr lang="en-US" altLang="ko-KR" sz="1400" kern="0" dirty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12700" marR="5080" indent="2540" algn="ctr" latinLnBrk="0">
              <a:lnSpc>
                <a:spcPct val="150000"/>
              </a:lnSpc>
              <a:spcBef>
                <a:spcPts val="100"/>
              </a:spcBef>
            </a:pPr>
            <a:r>
              <a:rPr lang="ko-KR" altLang="en-US" sz="1400" kern="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적외선 센서</a:t>
            </a:r>
            <a:r>
              <a:rPr lang="en-US" altLang="ko-KR" sz="1400" kern="0" spc="-5" dirty="0"/>
              <a:t>(</a:t>
            </a:r>
            <a:r>
              <a:rPr lang="en-US" altLang="ko-KR" sz="1400" kern="0" spc="-5" dirty="0" err="1"/>
              <a:t>OptRx</a:t>
            </a:r>
            <a:r>
              <a:rPr lang="en-US" altLang="ko-KR" sz="1400" kern="0" spc="-5" dirty="0"/>
              <a:t>)</a:t>
            </a:r>
            <a:r>
              <a:rPr lang="ko-KR" altLang="en-US" sz="1400" kern="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는 잎의 두께와 각 포도나무의 엽록소 수준을 측정합니다</a:t>
            </a:r>
            <a:r>
              <a:rPr lang="en-US" altLang="ko-KR" sz="1400" kern="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. </a:t>
            </a:r>
            <a:r>
              <a:rPr lang="ko-KR" altLang="en-US" sz="1400" kern="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낮은 성장에서 높은 성장에 이르기까지 </a:t>
            </a:r>
            <a:r>
              <a:rPr lang="en-US" altLang="ko-KR" sz="1400" kern="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5</a:t>
            </a:r>
            <a:r>
              <a:rPr lang="ko-KR" altLang="en-US" sz="1400" kern="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가지 성장 범주로 나누어 토지를 미세한 구획으로 관리합니다</a:t>
            </a:r>
            <a:r>
              <a:rPr lang="en-US" altLang="ko-KR" sz="1400" kern="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.</a:t>
            </a:r>
            <a:r>
              <a:rPr lang="ko-KR" altLang="en-US" sz="1400" kern="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endParaRPr lang="en-US" altLang="ko-KR" sz="1400" kern="0" dirty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12700" marR="5080" indent="2540" algn="ctr" latinLnBrk="0">
              <a:lnSpc>
                <a:spcPct val="150000"/>
              </a:lnSpc>
              <a:spcBef>
                <a:spcPts val="100"/>
              </a:spcBef>
            </a:pPr>
            <a:r>
              <a:rPr lang="ko-KR" altLang="en-US" sz="1400" kern="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가지치기</a:t>
            </a:r>
            <a:r>
              <a:rPr lang="en-US" altLang="ko-KR" sz="1400" kern="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, </a:t>
            </a:r>
            <a:r>
              <a:rPr lang="ko-KR" altLang="en-US" sz="1400" kern="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싹 제거</a:t>
            </a:r>
            <a:r>
              <a:rPr lang="en-US" altLang="ko-KR" sz="1400" kern="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, </a:t>
            </a:r>
            <a:r>
              <a:rPr lang="ko-KR" altLang="en-US" sz="1400" kern="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솎아내기</a:t>
            </a:r>
            <a:r>
              <a:rPr lang="en-US" altLang="ko-KR" sz="1400" kern="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, </a:t>
            </a:r>
            <a:r>
              <a:rPr lang="ko-KR" altLang="en-US" sz="1400" kern="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풋거름 파종 등을 각 포도나무의 성장 수준에 따라 결정하며 잘 익은 포도를 선별 합니다</a:t>
            </a:r>
            <a:r>
              <a:rPr lang="en-US" altLang="ko-KR" sz="1400" kern="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. </a:t>
            </a:r>
            <a:endParaRPr lang="en-US" altLang="ko-KR" sz="1400" kern="0" spc="-5" dirty="0"/>
          </a:p>
          <a:p>
            <a:pPr marL="12700" marR="5080" indent="2540" algn="ctr" latinLnBrk="0">
              <a:lnSpc>
                <a:spcPct val="150000"/>
              </a:lnSpc>
              <a:spcBef>
                <a:spcPts val="100"/>
              </a:spcBef>
            </a:pPr>
            <a:endParaRPr lang="en-US" altLang="ko-KR" sz="1400" kern="0" spc="-5" dirty="0"/>
          </a:p>
          <a:p>
            <a:pPr marL="12700" marR="5080" indent="2540" algn="ctr" latinLnBrk="0">
              <a:lnSpc>
                <a:spcPct val="150000"/>
              </a:lnSpc>
              <a:spcBef>
                <a:spcPts val="100"/>
              </a:spcBef>
            </a:pPr>
            <a:endParaRPr lang="en-US" altLang="ko-KR" sz="1400" kern="0" spc="-5" dirty="0"/>
          </a:p>
          <a:p>
            <a:pPr marL="12700" marR="5080" indent="2540" algn="ctr" latinLnBrk="0">
              <a:lnSpc>
                <a:spcPct val="150000"/>
              </a:lnSpc>
              <a:spcBef>
                <a:spcPts val="100"/>
              </a:spcBef>
            </a:pPr>
            <a:endParaRPr lang="en-US" altLang="ko-KR" sz="1400" dirty="0">
              <a:latin typeface="Arial"/>
              <a:cs typeface="Arial"/>
            </a:endParaRPr>
          </a:p>
          <a:p>
            <a:pPr marL="12700" marR="5080" indent="2540" algn="ctr" latinLnBrk="0">
              <a:lnSpc>
                <a:spcPct val="150000"/>
              </a:lnSpc>
              <a:spcBef>
                <a:spcPts val="100"/>
              </a:spcBef>
            </a:pPr>
            <a:endParaRPr lang="ko-KR" altLang="en-US" sz="1400" kern="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2E820B63-17F9-D89D-03F2-AB4241691B05}"/>
              </a:ext>
            </a:extLst>
          </p:cNvPr>
          <p:cNvSpPr txBox="1"/>
          <p:nvPr/>
        </p:nvSpPr>
        <p:spPr>
          <a:xfrm>
            <a:off x="-1" y="504825"/>
            <a:ext cx="106934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dirty="0">
                <a:latin typeface="Franklin Gothic Book" panose="020B0503020102020204" pitchFamily="34" charset="0"/>
                <a:ea typeface="함초롬돋움" panose="020B0604000101010101" pitchFamily="50" charset="-127"/>
                <a:cs typeface="함초롬돋움" panose="020B0604000101010101" pitchFamily="50" charset="-127"/>
              </a:rPr>
              <a:t>7 BRUNELLO CRUS</a:t>
            </a:r>
            <a:endParaRPr lang="ko-KR" altLang="en-US" sz="2800" dirty="0">
              <a:latin typeface="Franklin Gothic Book" panose="020B0503020102020204" pitchFamily="34" charset="0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pic>
        <p:nvPicPr>
          <p:cNvPr id="5" name="object 2">
            <a:extLst>
              <a:ext uri="{FF2B5EF4-FFF2-40B4-BE49-F238E27FC236}">
                <a16:creationId xmlns:a16="http://schemas.microsoft.com/office/drawing/2014/main" xmlns="" id="{ECB8E565-C351-2A77-4EC8-A669017BACC8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93799" y="1243582"/>
            <a:ext cx="8305800" cy="3604643"/>
          </a:xfrm>
          <a:prstGeom prst="rect">
            <a:avLst/>
          </a:prstGeom>
        </p:spPr>
      </p:pic>
      <p:pic>
        <p:nvPicPr>
          <p:cNvPr id="6" name="Picture 2" descr="D:\Tiger International\와인잔\로고\캡처65.JPG">
            <a:extLst>
              <a:ext uri="{FF2B5EF4-FFF2-40B4-BE49-F238E27FC236}">
                <a16:creationId xmlns:a16="http://schemas.microsoft.com/office/drawing/2014/main" xmlns="" id="{9C36EE79-30C0-4F57-8AD5-5779AD6E16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7060392"/>
            <a:ext cx="880099" cy="397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bject 3">
            <a:extLst>
              <a:ext uri="{FF2B5EF4-FFF2-40B4-BE49-F238E27FC236}">
                <a16:creationId xmlns:a16="http://schemas.microsoft.com/office/drawing/2014/main" xmlns="" id="{20A879BF-5515-4F4F-0A6B-B0DF2EDDCD76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405749" y="7095880"/>
            <a:ext cx="1007751" cy="332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6881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D:\Tiger International\와인잔\로고\캡처65.JPG">
            <a:extLst>
              <a:ext uri="{FF2B5EF4-FFF2-40B4-BE49-F238E27FC236}">
                <a16:creationId xmlns:a16="http://schemas.microsoft.com/office/drawing/2014/main" xmlns="" id="{9C36EE79-30C0-4F57-8AD5-5779AD6E16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7060392"/>
            <a:ext cx="880099" cy="397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689E8BF9-24B7-4AD6-B6E6-9A453C9F4467}"/>
              </a:ext>
            </a:extLst>
          </p:cNvPr>
          <p:cNvSpPr txBox="1"/>
          <p:nvPr/>
        </p:nvSpPr>
        <p:spPr>
          <a:xfrm>
            <a:off x="3662137" y="504825"/>
            <a:ext cx="5022529" cy="3978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985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ROSSO DI MONTALCINO CORTE PAVONE</a:t>
            </a:r>
            <a:endParaRPr lang="ko-KR" altLang="en-US" sz="1985" dirty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16CF7408-C137-4C1B-A27B-7861B616D9A0}"/>
              </a:ext>
            </a:extLst>
          </p:cNvPr>
          <p:cNvSpPr txBox="1"/>
          <p:nvPr/>
        </p:nvSpPr>
        <p:spPr>
          <a:xfrm>
            <a:off x="3662137" y="907586"/>
            <a:ext cx="20778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b="0" i="0" dirty="0" err="1">
                <a:solidFill>
                  <a:srgbClr val="222222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로쏘</a:t>
            </a:r>
            <a:r>
              <a:rPr lang="ko-KR" altLang="en-US" sz="2000" b="0" i="0" dirty="0">
                <a:solidFill>
                  <a:srgbClr val="222222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lang="ko-KR" altLang="en-US" sz="2000" b="0" i="0" dirty="0" err="1">
                <a:solidFill>
                  <a:srgbClr val="222222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디</a:t>
            </a:r>
            <a:r>
              <a:rPr lang="ko-KR" altLang="en-US" sz="2000" b="0" i="0" dirty="0">
                <a:solidFill>
                  <a:srgbClr val="222222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lang="ko-KR" altLang="en-US" sz="2000" b="0" i="0" dirty="0" err="1" smtClean="0">
                <a:solidFill>
                  <a:srgbClr val="222222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몬탈치노</a:t>
            </a:r>
            <a:endParaRPr lang="ko-KR" altLang="en-US" sz="1985" dirty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grpSp>
        <p:nvGrpSpPr>
          <p:cNvPr id="8" name="그룹 7"/>
          <p:cNvGrpSpPr/>
          <p:nvPr/>
        </p:nvGrpSpPr>
        <p:grpSpPr>
          <a:xfrm>
            <a:off x="3814537" y="3797920"/>
            <a:ext cx="5259489" cy="1278905"/>
            <a:chOff x="3601331" y="3837300"/>
            <a:chExt cx="4769310" cy="1159712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AD2A5330-5247-4062-ACCE-FDFDDB62482A}"/>
                </a:ext>
              </a:extLst>
            </p:cNvPr>
            <p:cNvSpPr txBox="1"/>
            <p:nvPr/>
          </p:nvSpPr>
          <p:spPr>
            <a:xfrm>
              <a:off x="3754401" y="4109207"/>
              <a:ext cx="4616240" cy="8878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ko-KR" altLang="en-US" sz="993" dirty="0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컬러 </a:t>
              </a:r>
              <a:r>
                <a:rPr lang="en-US" altLang="ko-KR" sz="993" dirty="0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: </a:t>
              </a:r>
              <a:r>
                <a:rPr lang="ko-KR" altLang="en-US" sz="993" dirty="0" err="1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가넷</a:t>
              </a:r>
              <a:r>
                <a:rPr lang="ko-KR" altLang="en-US" sz="993" dirty="0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 레드</a:t>
              </a:r>
              <a:endParaRPr lang="en-US" altLang="ko-KR" sz="993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endParaRPr>
            </a:p>
            <a:p>
              <a:pPr>
                <a:lnSpc>
                  <a:spcPct val="150000"/>
                </a:lnSpc>
              </a:pPr>
              <a:r>
                <a:rPr lang="ko-KR" altLang="en-US" sz="993" dirty="0" err="1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노즈</a:t>
              </a:r>
              <a:r>
                <a:rPr lang="ko-KR" altLang="en-US" sz="993" dirty="0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 </a:t>
              </a:r>
              <a:r>
                <a:rPr lang="en-US" altLang="ko-KR" sz="993" dirty="0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: </a:t>
              </a:r>
              <a:r>
                <a:rPr lang="ko-KR" altLang="en-US" sz="993" dirty="0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바이올렛</a:t>
              </a:r>
              <a:r>
                <a:rPr lang="en-US" altLang="ko-KR" sz="993" dirty="0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, </a:t>
              </a:r>
              <a:r>
                <a:rPr lang="ko-KR" altLang="en-US" sz="993" dirty="0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자두</a:t>
              </a:r>
              <a:r>
                <a:rPr lang="en-US" altLang="ko-KR" sz="993" dirty="0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, </a:t>
              </a:r>
              <a:r>
                <a:rPr lang="ko-KR" altLang="en-US" sz="993" dirty="0" err="1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스모키</a:t>
              </a:r>
              <a:r>
                <a:rPr lang="en-US" altLang="ko-KR" sz="993" dirty="0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 </a:t>
              </a:r>
              <a:r>
                <a:rPr lang="ko-KR" altLang="en-US" sz="993" dirty="0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스파이스</a:t>
              </a:r>
              <a:r>
                <a:rPr lang="en-US" altLang="ko-KR" sz="993" dirty="0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, </a:t>
              </a:r>
              <a:r>
                <a:rPr lang="ko-KR" altLang="en-US" sz="993" dirty="0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타바코</a:t>
              </a:r>
              <a:r>
                <a:rPr lang="en-US" altLang="ko-KR" sz="993" dirty="0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, </a:t>
              </a:r>
              <a:r>
                <a:rPr lang="ko-KR" altLang="en-US" sz="993" dirty="0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감초</a:t>
              </a:r>
              <a:endParaRPr lang="en-US" altLang="ko-KR" sz="993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endParaRPr>
            </a:p>
            <a:p>
              <a:pPr>
                <a:lnSpc>
                  <a:spcPct val="150000"/>
                </a:lnSpc>
              </a:pPr>
              <a:r>
                <a:rPr lang="ko-KR" altLang="en-US" sz="993" dirty="0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팔레트 </a:t>
              </a:r>
              <a:r>
                <a:rPr lang="en-US" altLang="ko-KR" sz="993" dirty="0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: </a:t>
              </a:r>
              <a:r>
                <a:rPr lang="ko-KR" altLang="en-US" sz="993" dirty="0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적당한 산도와 강하면서도 </a:t>
              </a:r>
              <a:r>
                <a:rPr lang="ko-KR" altLang="en-US" sz="993" dirty="0" err="1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실키한</a:t>
              </a:r>
              <a:r>
                <a:rPr lang="ko-KR" altLang="en-US" sz="993" dirty="0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 </a:t>
              </a:r>
              <a:r>
                <a:rPr lang="ko-KR" altLang="en-US" sz="993" dirty="0" err="1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탄닌감으로</a:t>
              </a:r>
              <a:r>
                <a:rPr lang="ko-KR" altLang="en-US" sz="993" dirty="0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 </a:t>
              </a:r>
              <a:r>
                <a:rPr lang="ko-KR" altLang="en-US" sz="993" dirty="0" err="1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피니쉬가</a:t>
              </a:r>
              <a:r>
                <a:rPr lang="ko-KR" altLang="en-US" sz="993" dirty="0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 오래 지속됩니다</a:t>
              </a:r>
              <a:r>
                <a:rPr lang="en-US" altLang="ko-KR" sz="993" dirty="0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. </a:t>
              </a:r>
              <a:r>
                <a:rPr lang="ko-KR" altLang="en-US" sz="993" dirty="0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고기 </a:t>
              </a:r>
              <a:r>
                <a:rPr lang="ko-KR" altLang="en-US" sz="993" dirty="0" err="1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요리뿐만</a:t>
              </a:r>
              <a:r>
                <a:rPr lang="ko-KR" altLang="en-US" sz="993" dirty="0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 아니라 </a:t>
              </a:r>
              <a:r>
                <a:rPr lang="ko-KR" altLang="en-US" sz="993" dirty="0" err="1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페코리노</a:t>
              </a:r>
              <a:r>
                <a:rPr lang="ko-KR" altLang="en-US" sz="993" dirty="0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 </a:t>
              </a:r>
              <a:r>
                <a:rPr lang="ko-KR" altLang="en-US" sz="993" dirty="0" err="1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치즈와도</a:t>
              </a:r>
              <a:r>
                <a:rPr lang="ko-KR" altLang="en-US" sz="993" dirty="0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 전통적인 조합입니다</a:t>
              </a:r>
              <a:r>
                <a:rPr lang="en-US" altLang="ko-KR" sz="993" dirty="0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.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B0DB8D4B-F2CD-4195-AC88-64510E7A15DA}"/>
                </a:ext>
              </a:extLst>
            </p:cNvPr>
            <p:cNvSpPr txBox="1"/>
            <p:nvPr/>
          </p:nvSpPr>
          <p:spPr>
            <a:xfrm>
              <a:off x="3601331" y="3837300"/>
              <a:ext cx="1126834" cy="2683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323" dirty="0" err="1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테이스팅</a:t>
              </a:r>
              <a:r>
                <a:rPr lang="ko-KR" altLang="en-US" sz="1323" dirty="0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 노트</a:t>
              </a:r>
            </a:p>
          </p:txBody>
        </p:sp>
      </p:grpSp>
      <p:grpSp>
        <p:nvGrpSpPr>
          <p:cNvPr id="9" name="그룹 8"/>
          <p:cNvGrpSpPr/>
          <p:nvPr/>
        </p:nvGrpSpPr>
        <p:grpSpPr>
          <a:xfrm>
            <a:off x="3814537" y="1577084"/>
            <a:ext cx="5259489" cy="2002408"/>
            <a:chOff x="3601331" y="1965389"/>
            <a:chExt cx="4769310" cy="1815785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CE60B736-D92E-44F5-9B3E-8FBE8AAE2076}"/>
                </a:ext>
              </a:extLst>
            </p:cNvPr>
            <p:cNvSpPr txBox="1"/>
            <p:nvPr/>
          </p:nvSpPr>
          <p:spPr>
            <a:xfrm>
              <a:off x="3754401" y="2242388"/>
              <a:ext cx="4616240" cy="15387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ko-KR" altLang="en-US" sz="993" dirty="0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지역 </a:t>
              </a:r>
              <a:r>
                <a:rPr lang="en-US" altLang="ko-KR" sz="993" dirty="0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: Italie / Montalcino</a:t>
              </a:r>
            </a:p>
            <a:p>
              <a:pPr>
                <a:lnSpc>
                  <a:spcPct val="150000"/>
                </a:lnSpc>
              </a:pPr>
              <a:r>
                <a:rPr lang="ko-KR" altLang="en-US" sz="993" dirty="0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등급 </a:t>
              </a:r>
              <a:r>
                <a:rPr lang="en-US" altLang="ko-KR" sz="993" dirty="0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: DOC</a:t>
              </a:r>
            </a:p>
            <a:p>
              <a:pPr>
                <a:lnSpc>
                  <a:spcPct val="150000"/>
                </a:lnSpc>
              </a:pPr>
              <a:r>
                <a:rPr lang="ko-KR" altLang="en-US" sz="993" dirty="0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빈티지 </a:t>
              </a:r>
              <a:r>
                <a:rPr lang="en-US" altLang="ko-KR" sz="993" dirty="0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: </a:t>
              </a:r>
              <a:r>
                <a:rPr lang="en-US" altLang="ko-KR" sz="993" dirty="0" smtClean="0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2022</a:t>
              </a:r>
              <a:endParaRPr lang="en-US" altLang="ko-KR" sz="993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endParaRPr>
            </a:p>
            <a:p>
              <a:pPr>
                <a:lnSpc>
                  <a:spcPct val="150000"/>
                </a:lnSpc>
              </a:pPr>
              <a:r>
                <a:rPr lang="ko-KR" altLang="en-US" sz="993" dirty="0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포도품종 </a:t>
              </a:r>
              <a:r>
                <a:rPr lang="en-US" altLang="ko-KR" sz="993" dirty="0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: </a:t>
              </a:r>
              <a:r>
                <a:rPr lang="ko-KR" altLang="en-US" sz="993" dirty="0" err="1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산지오베제</a:t>
              </a:r>
              <a:r>
                <a:rPr lang="ko-KR" altLang="en-US" sz="993" dirty="0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 </a:t>
              </a:r>
              <a:r>
                <a:rPr lang="en-US" altLang="ko-KR" sz="993" dirty="0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(Sangiovese) 100%</a:t>
              </a:r>
            </a:p>
            <a:p>
              <a:pPr>
                <a:lnSpc>
                  <a:spcPct val="150000"/>
                </a:lnSpc>
              </a:pPr>
              <a:r>
                <a:rPr lang="ko-KR" altLang="en-US" sz="993" dirty="0" err="1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떼루아</a:t>
              </a:r>
              <a:r>
                <a:rPr lang="ko-KR" altLang="en-US" sz="993" dirty="0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 </a:t>
              </a:r>
              <a:r>
                <a:rPr lang="en-US" altLang="ko-KR" sz="993" dirty="0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: </a:t>
              </a:r>
              <a:r>
                <a:rPr lang="ko-KR" altLang="en-US" sz="993" dirty="0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해발 </a:t>
              </a:r>
              <a:r>
                <a:rPr lang="en-US" altLang="ko-KR" sz="993" dirty="0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450-500</a:t>
              </a:r>
              <a:r>
                <a:rPr lang="ko-KR" altLang="en-US" sz="993" dirty="0" err="1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미터에</a:t>
              </a:r>
              <a:r>
                <a:rPr lang="ko-KR" altLang="en-US" sz="993" dirty="0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 위치</a:t>
              </a:r>
              <a:endParaRPr lang="en-US" altLang="ko-KR" sz="993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endParaRPr>
            </a:p>
            <a:p>
              <a:pPr>
                <a:lnSpc>
                  <a:spcPct val="150000"/>
                </a:lnSpc>
              </a:pPr>
              <a:r>
                <a:rPr lang="ko-KR" altLang="en-US" sz="993" dirty="0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양조 </a:t>
              </a:r>
              <a:r>
                <a:rPr lang="en-US" altLang="ko-KR" sz="993" dirty="0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:  </a:t>
              </a:r>
              <a:r>
                <a:rPr lang="ko-KR" altLang="en-US" sz="993" dirty="0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양질의 포도를 손으로 수확 한 후 </a:t>
              </a:r>
              <a:r>
                <a:rPr lang="ko-KR" altLang="en-US" sz="993" dirty="0" err="1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올드</a:t>
              </a:r>
              <a:r>
                <a:rPr lang="ko-KR" altLang="en-US" sz="993" dirty="0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 오크 배럴에서 </a:t>
              </a:r>
              <a:r>
                <a:rPr lang="en-US" altLang="ko-KR" sz="993" dirty="0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18</a:t>
              </a:r>
              <a:r>
                <a:rPr lang="ko-KR" altLang="en-US" sz="993" dirty="0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개월 숙성한 후 </a:t>
              </a:r>
              <a:r>
                <a:rPr lang="en-US" altLang="ko-KR" sz="993" dirty="0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1</a:t>
              </a:r>
              <a:r>
                <a:rPr lang="ko-KR" altLang="en-US" sz="993" dirty="0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개월 동안 </a:t>
              </a:r>
              <a:r>
                <a:rPr lang="ko-KR" altLang="en-US" sz="993" dirty="0" err="1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스테인레스</a:t>
              </a:r>
              <a:r>
                <a:rPr lang="ko-KR" altLang="en-US" sz="993" dirty="0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 스틸 탱크에 숙성</a:t>
              </a:r>
              <a:endParaRPr lang="en-US" altLang="ko-KR" sz="993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42DF129F-50A6-489D-82DE-CC4187ACB0EB}"/>
                </a:ext>
              </a:extLst>
            </p:cNvPr>
            <p:cNvSpPr txBox="1"/>
            <p:nvPr/>
          </p:nvSpPr>
          <p:spPr>
            <a:xfrm>
              <a:off x="3601331" y="1965389"/>
              <a:ext cx="849923" cy="26833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ko-KR" altLang="en-US" sz="1323" dirty="0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기본정보</a:t>
              </a:r>
            </a:p>
          </p:txBody>
        </p:sp>
      </p:grpSp>
      <p:cxnSp>
        <p:nvCxnSpPr>
          <p:cNvPr id="19" name="직선 연결선 18">
            <a:extLst>
              <a:ext uri="{FF2B5EF4-FFF2-40B4-BE49-F238E27FC236}">
                <a16:creationId xmlns:a16="http://schemas.microsoft.com/office/drawing/2014/main" xmlns="" id="{64496DD3-D130-4886-9FB8-02A3BCC8B021}"/>
              </a:ext>
            </a:extLst>
          </p:cNvPr>
          <p:cNvCxnSpPr>
            <a:cxnSpLocks/>
          </p:cNvCxnSpPr>
          <p:nvPr/>
        </p:nvCxnSpPr>
        <p:spPr>
          <a:xfrm>
            <a:off x="3738337" y="1387672"/>
            <a:ext cx="3917168" cy="0"/>
          </a:xfrm>
          <a:prstGeom prst="line">
            <a:avLst/>
          </a:prstGeom>
          <a:ln w="1905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그룹 4"/>
          <p:cNvGrpSpPr/>
          <p:nvPr/>
        </p:nvGrpSpPr>
        <p:grpSpPr>
          <a:xfrm>
            <a:off x="3814537" y="5381623"/>
            <a:ext cx="6027963" cy="1197866"/>
            <a:chOff x="3601331" y="5341302"/>
            <a:chExt cx="5466163" cy="1086225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AD2A5330-5247-4062-ACCE-FDFDDB62482A}"/>
                </a:ext>
              </a:extLst>
            </p:cNvPr>
            <p:cNvSpPr txBox="1"/>
            <p:nvPr/>
          </p:nvSpPr>
          <p:spPr>
            <a:xfrm>
              <a:off x="3754401" y="5617696"/>
              <a:ext cx="5313093" cy="809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ko-KR" sz="1200" b="0" i="0" dirty="0">
                  <a:solidFill>
                    <a:srgbClr val="222222"/>
                  </a:solidFill>
                  <a:effectLst/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2017 / Robert Parker 91</a:t>
              </a:r>
            </a:p>
            <a:p>
              <a:pPr>
                <a:lnSpc>
                  <a:spcPct val="150000"/>
                </a:lnSpc>
              </a:pPr>
              <a:r>
                <a:rPr lang="en-US" altLang="ko-KR" sz="1200" b="0" i="0" dirty="0">
                  <a:solidFill>
                    <a:srgbClr val="222222"/>
                  </a:solidFill>
                  <a:effectLst/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2016 / Robert Parker 90+</a:t>
              </a:r>
              <a:endParaRPr lang="en-US" altLang="ko-KR" sz="1200" dirty="0">
                <a:solidFill>
                  <a:srgbClr val="222222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endParaRPr>
            </a:p>
            <a:p>
              <a:pPr>
                <a:lnSpc>
                  <a:spcPct val="150000"/>
                </a:lnSpc>
              </a:pPr>
              <a:r>
                <a:rPr lang="en-US" altLang="ko-KR" sz="1200" b="0" i="0" dirty="0">
                  <a:solidFill>
                    <a:srgbClr val="222222"/>
                  </a:solidFill>
                  <a:effectLst/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2015 / Robert Parker 91</a:t>
              </a:r>
              <a:endParaRPr lang="en-US" altLang="ko-KR" sz="1158" b="1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B0DB8D4B-F2CD-4195-AC88-64510E7A15DA}"/>
                </a:ext>
              </a:extLst>
            </p:cNvPr>
            <p:cNvSpPr txBox="1"/>
            <p:nvPr/>
          </p:nvSpPr>
          <p:spPr>
            <a:xfrm>
              <a:off x="3601331" y="5341302"/>
              <a:ext cx="783783" cy="2683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323" dirty="0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수상내역</a:t>
              </a:r>
            </a:p>
          </p:txBody>
        </p:sp>
      </p:grpSp>
      <p:pic>
        <p:nvPicPr>
          <p:cNvPr id="23" name="object 3">
            <a:extLst>
              <a:ext uri="{FF2B5EF4-FFF2-40B4-BE49-F238E27FC236}">
                <a16:creationId xmlns:a16="http://schemas.microsoft.com/office/drawing/2014/main" xmlns="" id="{20A879BF-5515-4F4F-0A6B-B0DF2EDDCD76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405749" y="7095880"/>
            <a:ext cx="1007751" cy="332014"/>
          </a:xfrm>
          <a:prstGeom prst="rect">
            <a:avLst/>
          </a:prstGeom>
        </p:spPr>
      </p:pic>
      <p:pic>
        <p:nvPicPr>
          <p:cNvPr id="42" name="그림 41">
            <a:extLst>
              <a:ext uri="{FF2B5EF4-FFF2-40B4-BE49-F238E27FC236}">
                <a16:creationId xmlns:a16="http://schemas.microsoft.com/office/drawing/2014/main" xmlns="" id="{EE593F7B-9866-8353-DC20-115FCE452EA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100" y="1057832"/>
            <a:ext cx="1416201" cy="5408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6096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xmlns="" id="{EAF0FE5A-2F44-B71A-B25B-D2F14125FA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100" y="1050549"/>
            <a:ext cx="1416201" cy="5408606"/>
          </a:xfrm>
          <a:prstGeom prst="rect">
            <a:avLst/>
          </a:prstGeom>
        </p:spPr>
      </p:pic>
      <p:pic>
        <p:nvPicPr>
          <p:cNvPr id="6" name="Picture 2" descr="D:\Tiger International\와인잔\로고\캡처65.JPG">
            <a:extLst>
              <a:ext uri="{FF2B5EF4-FFF2-40B4-BE49-F238E27FC236}">
                <a16:creationId xmlns:a16="http://schemas.microsoft.com/office/drawing/2014/main" xmlns="" id="{9C36EE79-30C0-4F57-8AD5-5779AD6E16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7060392"/>
            <a:ext cx="880099" cy="397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689E8BF9-24B7-4AD6-B6E6-9A453C9F4467}"/>
              </a:ext>
            </a:extLst>
          </p:cNvPr>
          <p:cNvSpPr txBox="1"/>
          <p:nvPr/>
        </p:nvSpPr>
        <p:spPr>
          <a:xfrm>
            <a:off x="3662137" y="504825"/>
            <a:ext cx="5525872" cy="3978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985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BRUNELLO DI MONTALCINO CORTE PAVONE</a:t>
            </a:r>
            <a:endParaRPr lang="ko-KR" altLang="en-US" sz="1985" dirty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16CF7408-C137-4C1B-A27B-7861B616D9A0}"/>
              </a:ext>
            </a:extLst>
          </p:cNvPr>
          <p:cNvSpPr txBox="1"/>
          <p:nvPr/>
        </p:nvSpPr>
        <p:spPr>
          <a:xfrm>
            <a:off x="3662137" y="907586"/>
            <a:ext cx="25747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dirty="0" err="1">
                <a:solidFill>
                  <a:srgbClr val="222222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브루넬로</a:t>
            </a:r>
            <a:r>
              <a:rPr lang="ko-KR" altLang="en-US" sz="2000" b="0" i="0" dirty="0">
                <a:solidFill>
                  <a:srgbClr val="222222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lang="ko-KR" altLang="en-US" sz="2000" b="0" i="0" dirty="0" err="1">
                <a:solidFill>
                  <a:srgbClr val="222222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디</a:t>
            </a:r>
            <a:r>
              <a:rPr lang="ko-KR" altLang="en-US" sz="2000" b="0" i="0" dirty="0">
                <a:solidFill>
                  <a:srgbClr val="222222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lang="ko-KR" altLang="en-US" sz="2000" b="0" i="0" dirty="0" err="1" smtClean="0">
                <a:solidFill>
                  <a:srgbClr val="222222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몬탈치노</a:t>
            </a:r>
            <a:endParaRPr lang="ko-KR" altLang="en-US" sz="1985" dirty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grpSp>
        <p:nvGrpSpPr>
          <p:cNvPr id="8" name="그룹 7"/>
          <p:cNvGrpSpPr/>
          <p:nvPr/>
        </p:nvGrpSpPr>
        <p:grpSpPr>
          <a:xfrm>
            <a:off x="3814537" y="3690810"/>
            <a:ext cx="5259489" cy="1513079"/>
            <a:chOff x="3601331" y="3837300"/>
            <a:chExt cx="4769310" cy="1372062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AD2A5330-5247-4062-ACCE-FDFDDB62482A}"/>
                </a:ext>
              </a:extLst>
            </p:cNvPr>
            <p:cNvSpPr txBox="1"/>
            <p:nvPr/>
          </p:nvSpPr>
          <p:spPr>
            <a:xfrm>
              <a:off x="3754401" y="4113693"/>
              <a:ext cx="4616240" cy="10956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ko-KR" altLang="en-US" sz="993" dirty="0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컬러 </a:t>
              </a:r>
              <a:r>
                <a:rPr lang="en-US" altLang="ko-KR" sz="993" dirty="0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: </a:t>
              </a:r>
              <a:r>
                <a:rPr lang="ko-KR" altLang="en-US" sz="993" dirty="0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루비 레드</a:t>
              </a:r>
              <a:endParaRPr lang="en-US" altLang="ko-KR" sz="993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endParaRPr>
            </a:p>
            <a:p>
              <a:pPr>
                <a:lnSpc>
                  <a:spcPct val="150000"/>
                </a:lnSpc>
              </a:pPr>
              <a:r>
                <a:rPr lang="ko-KR" altLang="en-US" sz="993" dirty="0" err="1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노즈</a:t>
              </a:r>
              <a:r>
                <a:rPr lang="ko-KR" altLang="en-US" sz="993" dirty="0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 </a:t>
              </a:r>
              <a:r>
                <a:rPr lang="en-US" altLang="ko-KR" sz="993" dirty="0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: </a:t>
              </a:r>
              <a:r>
                <a:rPr lang="ko-KR" altLang="en-US" sz="993" dirty="0" err="1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꺄시스</a:t>
              </a:r>
              <a:r>
                <a:rPr lang="en-US" altLang="ko-KR" sz="993" dirty="0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, </a:t>
              </a:r>
              <a:r>
                <a:rPr lang="ko-KR" altLang="en-US" sz="993" dirty="0" err="1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다크베리</a:t>
              </a:r>
              <a:r>
                <a:rPr lang="en-US" altLang="ko-KR" sz="993" dirty="0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, </a:t>
              </a:r>
              <a:r>
                <a:rPr lang="ko-KR" altLang="en-US" sz="993" dirty="0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민트</a:t>
              </a:r>
              <a:r>
                <a:rPr lang="en-US" altLang="ko-KR" sz="993" dirty="0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, </a:t>
              </a:r>
              <a:r>
                <a:rPr lang="ko-KR" altLang="en-US" sz="993" dirty="0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호두</a:t>
              </a:r>
              <a:r>
                <a:rPr lang="en-US" altLang="ko-KR" sz="993" dirty="0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, </a:t>
              </a:r>
              <a:r>
                <a:rPr lang="ko-KR" altLang="en-US" sz="993" dirty="0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감초</a:t>
              </a:r>
              <a:endParaRPr lang="en-US" altLang="ko-KR" sz="993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endParaRPr>
            </a:p>
            <a:p>
              <a:pPr>
                <a:lnSpc>
                  <a:spcPct val="150000"/>
                </a:lnSpc>
              </a:pPr>
              <a:r>
                <a:rPr lang="ko-KR" altLang="en-US" sz="993" dirty="0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팔레트 </a:t>
              </a:r>
              <a:r>
                <a:rPr lang="en-US" altLang="ko-KR" sz="993" dirty="0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: </a:t>
              </a:r>
              <a:r>
                <a:rPr lang="ko-KR" altLang="en-US" sz="993" dirty="0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탄탄한 산도가 받혀주는 숙성된 타닌에서 오는 </a:t>
              </a:r>
              <a:r>
                <a:rPr lang="ko-KR" altLang="en-US" sz="993" dirty="0" err="1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풀바디의</a:t>
              </a:r>
              <a:r>
                <a:rPr lang="ko-KR" altLang="en-US" sz="993" dirty="0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 구조감이 느껴지고 과실미가 풍부합니다</a:t>
              </a:r>
              <a:r>
                <a:rPr lang="en-US" altLang="ko-KR" sz="993" dirty="0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. </a:t>
              </a:r>
              <a:r>
                <a:rPr lang="ko-KR" altLang="en-US" sz="993" dirty="0" err="1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피니시는</a:t>
              </a:r>
              <a:r>
                <a:rPr lang="ko-KR" altLang="en-US" sz="993" dirty="0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 스파이시 하며 오래 지속됩니다</a:t>
              </a:r>
              <a:r>
                <a:rPr lang="en-US" altLang="ko-KR" sz="993" dirty="0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. </a:t>
              </a:r>
              <a:r>
                <a:rPr lang="ko-KR" altLang="en-US" sz="993" dirty="0" err="1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티본</a:t>
              </a:r>
              <a:r>
                <a:rPr lang="ko-KR" altLang="en-US" sz="993" dirty="0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 스테이크 및 붉은 육류와 어울리며 햄</a:t>
              </a:r>
              <a:r>
                <a:rPr lang="en-US" altLang="ko-KR" sz="993" dirty="0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, </a:t>
              </a:r>
              <a:r>
                <a:rPr lang="ko-KR" altLang="en-US" sz="993" dirty="0" err="1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양념된</a:t>
              </a:r>
              <a:r>
                <a:rPr lang="ko-KR" altLang="en-US" sz="993" dirty="0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 고기요리의 페어링도 좋습니다</a:t>
              </a:r>
              <a:r>
                <a:rPr lang="en-US" altLang="ko-KR" sz="993" dirty="0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.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B0DB8D4B-F2CD-4195-AC88-64510E7A15DA}"/>
                </a:ext>
              </a:extLst>
            </p:cNvPr>
            <p:cNvSpPr txBox="1"/>
            <p:nvPr/>
          </p:nvSpPr>
          <p:spPr>
            <a:xfrm>
              <a:off x="3601331" y="3837300"/>
              <a:ext cx="1126834" cy="2683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323" dirty="0" err="1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테이스팅</a:t>
              </a:r>
              <a:r>
                <a:rPr lang="ko-KR" altLang="en-US" sz="1323" dirty="0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 노트</a:t>
              </a:r>
            </a:p>
          </p:txBody>
        </p:sp>
      </p:grpSp>
      <p:grpSp>
        <p:nvGrpSpPr>
          <p:cNvPr id="9" name="그룹 8"/>
          <p:cNvGrpSpPr/>
          <p:nvPr/>
        </p:nvGrpSpPr>
        <p:grpSpPr>
          <a:xfrm>
            <a:off x="3814537" y="1577084"/>
            <a:ext cx="5259489" cy="2002408"/>
            <a:chOff x="3601331" y="1965389"/>
            <a:chExt cx="4769310" cy="1815785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CE60B736-D92E-44F5-9B3E-8FBE8AAE2076}"/>
                </a:ext>
              </a:extLst>
            </p:cNvPr>
            <p:cNvSpPr txBox="1"/>
            <p:nvPr/>
          </p:nvSpPr>
          <p:spPr>
            <a:xfrm>
              <a:off x="3754401" y="2242388"/>
              <a:ext cx="4616240" cy="15387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ko-KR" altLang="en-US" sz="993" dirty="0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지역 </a:t>
              </a:r>
              <a:r>
                <a:rPr lang="en-US" altLang="ko-KR" sz="993" dirty="0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: Italie / Montalcino</a:t>
              </a:r>
            </a:p>
            <a:p>
              <a:pPr>
                <a:lnSpc>
                  <a:spcPct val="150000"/>
                </a:lnSpc>
              </a:pPr>
              <a:r>
                <a:rPr lang="ko-KR" altLang="en-US" sz="993" dirty="0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등급 </a:t>
              </a:r>
              <a:r>
                <a:rPr lang="en-US" altLang="ko-KR" sz="993" dirty="0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: DOCG</a:t>
              </a:r>
            </a:p>
            <a:p>
              <a:pPr>
                <a:lnSpc>
                  <a:spcPct val="150000"/>
                </a:lnSpc>
              </a:pPr>
              <a:r>
                <a:rPr lang="ko-KR" altLang="en-US" sz="993" dirty="0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빈티지 </a:t>
              </a:r>
              <a:r>
                <a:rPr lang="en-US" altLang="ko-KR" sz="993" dirty="0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: </a:t>
              </a:r>
              <a:r>
                <a:rPr lang="en-US" altLang="ko-KR" sz="993" dirty="0" smtClean="0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2014, 2017, 2018</a:t>
              </a:r>
              <a:endParaRPr lang="en-US" altLang="ko-KR" sz="993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endParaRPr>
            </a:p>
            <a:p>
              <a:pPr>
                <a:lnSpc>
                  <a:spcPct val="150000"/>
                </a:lnSpc>
              </a:pPr>
              <a:r>
                <a:rPr lang="ko-KR" altLang="en-US" sz="993" dirty="0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포도품종 </a:t>
              </a:r>
              <a:r>
                <a:rPr lang="en-US" altLang="ko-KR" sz="993" dirty="0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: </a:t>
              </a:r>
              <a:r>
                <a:rPr lang="ko-KR" altLang="en-US" sz="993" dirty="0" err="1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산지오베제</a:t>
              </a:r>
              <a:r>
                <a:rPr lang="ko-KR" altLang="en-US" sz="993" dirty="0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 </a:t>
              </a:r>
              <a:r>
                <a:rPr lang="en-US" altLang="ko-KR" sz="993" dirty="0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(Sangiovese) 100%</a:t>
              </a:r>
            </a:p>
            <a:p>
              <a:pPr>
                <a:lnSpc>
                  <a:spcPct val="150000"/>
                </a:lnSpc>
              </a:pPr>
              <a:r>
                <a:rPr lang="ko-KR" altLang="en-US" sz="993" dirty="0" err="1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떼루아</a:t>
              </a:r>
              <a:r>
                <a:rPr lang="ko-KR" altLang="en-US" sz="993" dirty="0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 </a:t>
              </a:r>
              <a:r>
                <a:rPr lang="en-US" altLang="ko-KR" sz="993" dirty="0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: </a:t>
              </a:r>
              <a:r>
                <a:rPr lang="ko-KR" altLang="en-US" sz="993" dirty="0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해발 </a:t>
              </a:r>
              <a:r>
                <a:rPr lang="en-US" altLang="ko-KR" sz="993" dirty="0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450-500</a:t>
              </a:r>
              <a:r>
                <a:rPr lang="ko-KR" altLang="en-US" sz="993" dirty="0" err="1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미터에</a:t>
              </a:r>
              <a:r>
                <a:rPr lang="ko-KR" altLang="en-US" sz="993" dirty="0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 위치</a:t>
              </a:r>
              <a:r>
                <a:rPr lang="en-US" altLang="ko-KR" sz="993" dirty="0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, </a:t>
              </a:r>
              <a:r>
                <a:rPr lang="ko-KR" altLang="en-US" sz="993" dirty="0" err="1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갈레스트로</a:t>
              </a:r>
              <a:r>
                <a:rPr lang="ko-KR" altLang="en-US" sz="993" dirty="0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 석회석 슬레이트</a:t>
              </a:r>
              <a:endParaRPr lang="en-US" altLang="ko-KR" sz="993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endParaRPr>
            </a:p>
            <a:p>
              <a:pPr>
                <a:lnSpc>
                  <a:spcPct val="150000"/>
                </a:lnSpc>
              </a:pPr>
              <a:r>
                <a:rPr lang="ko-KR" altLang="en-US" sz="993" dirty="0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양조 </a:t>
              </a:r>
              <a:r>
                <a:rPr lang="en-US" altLang="ko-KR" sz="993" dirty="0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:  </a:t>
              </a:r>
              <a:r>
                <a:rPr lang="ko-KR" altLang="en-US" sz="993" dirty="0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양질의 포도를 손으로 수확 한 후 </a:t>
              </a:r>
              <a:r>
                <a:rPr lang="en-US" altLang="ko-KR" sz="993" dirty="0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36</a:t>
              </a:r>
              <a:r>
                <a:rPr lang="ko-KR" altLang="en-US" sz="993" dirty="0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개월 동안 </a:t>
              </a:r>
              <a:r>
                <a:rPr lang="ko-KR" altLang="en-US" sz="993" dirty="0" err="1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올드</a:t>
              </a:r>
              <a:r>
                <a:rPr lang="ko-KR" altLang="en-US" sz="993" dirty="0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 </a:t>
              </a:r>
              <a:r>
                <a:rPr lang="ko-KR" altLang="en-US" sz="993" dirty="0" err="1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오크통에서</a:t>
              </a:r>
              <a:r>
                <a:rPr lang="ko-KR" altLang="en-US" sz="993" dirty="0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 숙성 후 </a:t>
              </a:r>
              <a:r>
                <a:rPr lang="en-US" altLang="ko-KR" sz="993" dirty="0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1</a:t>
              </a:r>
              <a:r>
                <a:rPr lang="ko-KR" altLang="en-US" sz="993" dirty="0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개월 동안 스테인리스 스틸 탱크에서 숙성</a:t>
              </a:r>
              <a:endParaRPr lang="en-US" altLang="ko-KR" sz="993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42DF129F-50A6-489D-82DE-CC4187ACB0EB}"/>
                </a:ext>
              </a:extLst>
            </p:cNvPr>
            <p:cNvSpPr txBox="1"/>
            <p:nvPr/>
          </p:nvSpPr>
          <p:spPr>
            <a:xfrm>
              <a:off x="3601331" y="1965389"/>
              <a:ext cx="849923" cy="26833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ko-KR" altLang="en-US" sz="1323" dirty="0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기본정보</a:t>
              </a:r>
            </a:p>
          </p:txBody>
        </p:sp>
      </p:grpSp>
      <p:cxnSp>
        <p:nvCxnSpPr>
          <p:cNvPr id="19" name="직선 연결선 18">
            <a:extLst>
              <a:ext uri="{FF2B5EF4-FFF2-40B4-BE49-F238E27FC236}">
                <a16:creationId xmlns:a16="http://schemas.microsoft.com/office/drawing/2014/main" xmlns="" id="{64496DD3-D130-4886-9FB8-02A3BCC8B021}"/>
              </a:ext>
            </a:extLst>
          </p:cNvPr>
          <p:cNvCxnSpPr>
            <a:cxnSpLocks/>
          </p:cNvCxnSpPr>
          <p:nvPr/>
        </p:nvCxnSpPr>
        <p:spPr>
          <a:xfrm>
            <a:off x="3738337" y="1387672"/>
            <a:ext cx="3917168" cy="0"/>
          </a:xfrm>
          <a:prstGeom prst="line">
            <a:avLst/>
          </a:prstGeom>
          <a:ln w="1905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그룹 4"/>
          <p:cNvGrpSpPr/>
          <p:nvPr/>
        </p:nvGrpSpPr>
        <p:grpSpPr>
          <a:xfrm>
            <a:off x="3814537" y="5381623"/>
            <a:ext cx="6027963" cy="1460183"/>
            <a:chOff x="3601331" y="5341302"/>
            <a:chExt cx="5466163" cy="1324094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AD2A5330-5247-4062-ACCE-FDFDDB62482A}"/>
                </a:ext>
              </a:extLst>
            </p:cNvPr>
            <p:cNvSpPr txBox="1"/>
            <p:nvPr/>
          </p:nvSpPr>
          <p:spPr>
            <a:xfrm>
              <a:off x="3754401" y="5617696"/>
              <a:ext cx="5313093" cy="10477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ko-KR" sz="1200" b="0" i="0" dirty="0">
                  <a:solidFill>
                    <a:srgbClr val="222222"/>
                  </a:solidFill>
                  <a:effectLst/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Robert Parker 93</a:t>
              </a:r>
            </a:p>
            <a:p>
              <a:pPr>
                <a:lnSpc>
                  <a:spcPct val="150000"/>
                </a:lnSpc>
              </a:pPr>
              <a:r>
                <a:rPr lang="en-US" altLang="ko-KR" sz="1200" b="0" i="0" dirty="0">
                  <a:solidFill>
                    <a:srgbClr val="222222"/>
                  </a:solidFill>
                  <a:effectLst/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James Suckling 93</a:t>
              </a:r>
            </a:p>
            <a:p>
              <a:pPr>
                <a:lnSpc>
                  <a:spcPct val="150000"/>
                </a:lnSpc>
              </a:pPr>
              <a:r>
                <a:rPr lang="en-US" altLang="ko-KR" sz="1200" b="0" i="0" dirty="0">
                  <a:solidFill>
                    <a:srgbClr val="222222"/>
                  </a:solidFill>
                  <a:effectLst/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Decanter World Wine Awards 91</a:t>
              </a:r>
              <a:r>
                <a:rPr lang="en-US" altLang="ko-KR" sz="1200" dirty="0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/>
              </a:r>
              <a:br>
                <a:rPr lang="en-US" altLang="ko-KR" sz="1200" dirty="0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</a:br>
              <a:endParaRPr lang="en-US" altLang="ko-KR" sz="1158" b="1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B0DB8D4B-F2CD-4195-AC88-64510E7A15DA}"/>
                </a:ext>
              </a:extLst>
            </p:cNvPr>
            <p:cNvSpPr txBox="1"/>
            <p:nvPr/>
          </p:nvSpPr>
          <p:spPr>
            <a:xfrm>
              <a:off x="3601331" y="5341302"/>
              <a:ext cx="783783" cy="2683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323" dirty="0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수상내역</a:t>
              </a:r>
            </a:p>
          </p:txBody>
        </p:sp>
      </p:grpSp>
      <p:pic>
        <p:nvPicPr>
          <p:cNvPr id="23" name="object 3">
            <a:extLst>
              <a:ext uri="{FF2B5EF4-FFF2-40B4-BE49-F238E27FC236}">
                <a16:creationId xmlns:a16="http://schemas.microsoft.com/office/drawing/2014/main" xmlns="" id="{20A879BF-5515-4F4F-0A6B-B0DF2EDDCD76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405749" y="7095880"/>
            <a:ext cx="1007751" cy="332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1608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D:\Tiger International\와인잔\로고\캡처65.JPG">
            <a:extLst>
              <a:ext uri="{FF2B5EF4-FFF2-40B4-BE49-F238E27FC236}">
                <a16:creationId xmlns:a16="http://schemas.microsoft.com/office/drawing/2014/main" xmlns="" id="{9C36EE79-30C0-4F57-8AD5-5779AD6E16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7060392"/>
            <a:ext cx="880099" cy="397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689E8BF9-24B7-4AD6-B6E6-9A453C9F4467}"/>
              </a:ext>
            </a:extLst>
          </p:cNvPr>
          <p:cNvSpPr txBox="1"/>
          <p:nvPr/>
        </p:nvSpPr>
        <p:spPr>
          <a:xfrm>
            <a:off x="3662137" y="504825"/>
            <a:ext cx="63385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BRUNELLO DI MONTALCINO CORTE PAVONE “CAMPO MARZIO“ </a:t>
            </a:r>
            <a:endParaRPr lang="ko-KR" altLang="en-US" sz="1600" dirty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16CF7408-C137-4C1B-A27B-7861B616D9A0}"/>
              </a:ext>
            </a:extLst>
          </p:cNvPr>
          <p:cNvSpPr txBox="1"/>
          <p:nvPr/>
        </p:nvSpPr>
        <p:spPr>
          <a:xfrm>
            <a:off x="3662137" y="907586"/>
            <a:ext cx="44983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i="0" dirty="0" err="1">
                <a:solidFill>
                  <a:srgbClr val="222222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브루넬로</a:t>
            </a:r>
            <a:r>
              <a:rPr lang="ko-KR" altLang="en-US" sz="2000" i="0" dirty="0">
                <a:solidFill>
                  <a:srgbClr val="222222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디 </a:t>
            </a:r>
            <a:r>
              <a:rPr lang="ko-KR" altLang="en-US" sz="2000" i="0" dirty="0" err="1">
                <a:solidFill>
                  <a:srgbClr val="222222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몬탈치노</a:t>
            </a:r>
            <a:r>
              <a:rPr lang="ko-KR" altLang="en-US" sz="2000" i="0" dirty="0">
                <a:solidFill>
                  <a:srgbClr val="222222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lang="ko-KR" altLang="en-US" sz="2000" i="0" dirty="0" smtClean="0">
                <a:solidFill>
                  <a:srgbClr val="222222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lang="en-US" altLang="ko-KR" sz="2000" i="0" dirty="0">
                <a:solidFill>
                  <a:srgbClr val="222222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“</a:t>
            </a:r>
            <a:r>
              <a:rPr lang="ko-KR" altLang="en-US" sz="2000" i="0" dirty="0" err="1">
                <a:solidFill>
                  <a:srgbClr val="222222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캄포</a:t>
            </a:r>
            <a:r>
              <a:rPr lang="ko-KR" altLang="en-US" sz="2000" i="0" dirty="0">
                <a:solidFill>
                  <a:srgbClr val="222222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lang="ko-KR" altLang="en-US" sz="2000" i="0" dirty="0" err="1">
                <a:solidFill>
                  <a:srgbClr val="222222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마르지오</a:t>
            </a:r>
            <a:r>
              <a:rPr lang="en-US" altLang="ko-KR" sz="2000" i="0" dirty="0">
                <a:solidFill>
                  <a:srgbClr val="222222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"</a:t>
            </a:r>
            <a:endParaRPr lang="ko-KR" altLang="en-US" sz="1985" dirty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grpSp>
        <p:nvGrpSpPr>
          <p:cNvPr id="8" name="그룹 7"/>
          <p:cNvGrpSpPr/>
          <p:nvPr/>
        </p:nvGrpSpPr>
        <p:grpSpPr>
          <a:xfrm>
            <a:off x="3814537" y="4072826"/>
            <a:ext cx="5259489" cy="1751585"/>
            <a:chOff x="3601331" y="3837300"/>
            <a:chExt cx="4769310" cy="1588340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AD2A5330-5247-4062-ACCE-FDFDDB62482A}"/>
                </a:ext>
              </a:extLst>
            </p:cNvPr>
            <p:cNvSpPr txBox="1"/>
            <p:nvPr/>
          </p:nvSpPr>
          <p:spPr>
            <a:xfrm>
              <a:off x="3754401" y="4122105"/>
              <a:ext cx="4616240" cy="13035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ko-KR" altLang="en-US" sz="993" dirty="0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컬러 </a:t>
              </a:r>
              <a:r>
                <a:rPr lang="en-US" altLang="ko-KR" sz="993" dirty="0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: </a:t>
              </a:r>
              <a:r>
                <a:rPr lang="ko-KR" altLang="en-US" sz="993" dirty="0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강렬한 루비 레드</a:t>
              </a:r>
              <a:endParaRPr lang="en-US" altLang="ko-KR" sz="993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endParaRPr>
            </a:p>
            <a:p>
              <a:pPr>
                <a:lnSpc>
                  <a:spcPct val="150000"/>
                </a:lnSpc>
              </a:pPr>
              <a:r>
                <a:rPr lang="ko-KR" altLang="en-US" sz="993" dirty="0" err="1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노즈</a:t>
              </a:r>
              <a:r>
                <a:rPr lang="ko-KR" altLang="en-US" sz="993" dirty="0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 </a:t>
              </a:r>
              <a:r>
                <a:rPr lang="en-US" altLang="ko-KR" sz="993" dirty="0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: </a:t>
              </a:r>
              <a:r>
                <a:rPr lang="ko-KR" altLang="en-US" sz="993" dirty="0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말린 블랙베리와 </a:t>
              </a:r>
              <a:r>
                <a:rPr lang="ko-KR" altLang="en-US" sz="993" dirty="0" err="1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라즈베리와</a:t>
              </a:r>
              <a:r>
                <a:rPr lang="ko-KR" altLang="en-US" sz="993" dirty="0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 붉은 과일의 독특한 부케</a:t>
              </a:r>
              <a:r>
                <a:rPr lang="en-US" altLang="ko-KR" sz="993" dirty="0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, </a:t>
              </a:r>
              <a:r>
                <a:rPr lang="ko-KR" altLang="en-US" sz="993" dirty="0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덤불 노트 및 기분 좋은 스파이시 아로마</a:t>
              </a:r>
              <a:endParaRPr lang="en-US" altLang="ko-KR" sz="993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endParaRPr>
            </a:p>
            <a:p>
              <a:pPr>
                <a:lnSpc>
                  <a:spcPct val="150000"/>
                </a:lnSpc>
              </a:pPr>
              <a:r>
                <a:rPr lang="ko-KR" altLang="en-US" sz="993" dirty="0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팔레트 </a:t>
              </a:r>
              <a:r>
                <a:rPr lang="en-US" altLang="ko-KR" sz="993" dirty="0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: </a:t>
              </a:r>
              <a:r>
                <a:rPr lang="ko-KR" altLang="en-US" sz="993" dirty="0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벨벳 같은 부드러운 </a:t>
              </a:r>
              <a:r>
                <a:rPr lang="ko-KR" altLang="en-US" sz="993" dirty="0" err="1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텍스쳐에</a:t>
              </a:r>
              <a:r>
                <a:rPr lang="ko-KR" altLang="en-US" sz="993" dirty="0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 과실미가 풍부하며 부드러운 타닌감과 산도가 밸런스를 이룹니다</a:t>
              </a:r>
              <a:r>
                <a:rPr lang="en-US" altLang="ko-KR" sz="993" dirty="0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. </a:t>
              </a:r>
              <a:r>
                <a:rPr lang="ko-KR" altLang="en-US" sz="993" dirty="0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섬세한 </a:t>
              </a:r>
              <a:r>
                <a:rPr lang="ko-KR" altLang="en-US" sz="993" dirty="0" err="1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미네럴리티와</a:t>
              </a:r>
              <a:r>
                <a:rPr lang="ko-KR" altLang="en-US" sz="993" dirty="0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 아로마의 지속력이 좋습니다</a:t>
              </a:r>
              <a:r>
                <a:rPr lang="en-US" altLang="ko-KR" sz="993" dirty="0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. </a:t>
              </a:r>
              <a:r>
                <a:rPr lang="ko-KR" altLang="en-US" sz="993" dirty="0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붉은 육류와 숙성된 치즈가 잘 어울리는 </a:t>
              </a:r>
              <a:r>
                <a:rPr lang="ko-KR" altLang="en-US" sz="993" dirty="0" err="1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브루넬로</a:t>
              </a:r>
              <a:r>
                <a:rPr lang="ko-KR" altLang="en-US" sz="993" dirty="0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 입니다</a:t>
              </a:r>
              <a:r>
                <a:rPr lang="en-US" altLang="ko-KR" sz="993" dirty="0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.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B0DB8D4B-F2CD-4195-AC88-64510E7A15DA}"/>
                </a:ext>
              </a:extLst>
            </p:cNvPr>
            <p:cNvSpPr txBox="1"/>
            <p:nvPr/>
          </p:nvSpPr>
          <p:spPr>
            <a:xfrm>
              <a:off x="3601331" y="3837300"/>
              <a:ext cx="1126834" cy="2683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323" dirty="0" err="1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테이스팅</a:t>
              </a:r>
              <a:r>
                <a:rPr lang="ko-KR" altLang="en-US" sz="1323" dirty="0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 노트</a:t>
              </a:r>
            </a:p>
          </p:txBody>
        </p:sp>
      </p:grpSp>
      <p:grpSp>
        <p:nvGrpSpPr>
          <p:cNvPr id="9" name="그룹 8"/>
          <p:cNvGrpSpPr/>
          <p:nvPr/>
        </p:nvGrpSpPr>
        <p:grpSpPr>
          <a:xfrm>
            <a:off x="3814537" y="1577084"/>
            <a:ext cx="5259489" cy="2430665"/>
            <a:chOff x="3601331" y="1965389"/>
            <a:chExt cx="4769310" cy="2204129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CE60B736-D92E-44F5-9B3E-8FBE8AAE2076}"/>
                </a:ext>
              </a:extLst>
            </p:cNvPr>
            <p:cNvSpPr txBox="1"/>
            <p:nvPr/>
          </p:nvSpPr>
          <p:spPr>
            <a:xfrm>
              <a:off x="3754401" y="2242388"/>
              <a:ext cx="4616240" cy="19271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ko-KR" altLang="en-US" sz="993" dirty="0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지역 </a:t>
              </a:r>
              <a:r>
                <a:rPr lang="en-US" altLang="ko-KR" sz="993" dirty="0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: Italie / Montalcino</a:t>
              </a:r>
            </a:p>
            <a:p>
              <a:pPr>
                <a:lnSpc>
                  <a:spcPct val="150000"/>
                </a:lnSpc>
              </a:pPr>
              <a:r>
                <a:rPr lang="ko-KR" altLang="en-US" sz="993" dirty="0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등급 </a:t>
              </a:r>
              <a:r>
                <a:rPr lang="en-US" altLang="ko-KR" sz="993" dirty="0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: DOCG</a:t>
              </a:r>
            </a:p>
            <a:p>
              <a:pPr>
                <a:lnSpc>
                  <a:spcPct val="150000"/>
                </a:lnSpc>
              </a:pPr>
              <a:r>
                <a:rPr lang="ko-KR" altLang="en-US" sz="993" dirty="0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빈티지 </a:t>
              </a:r>
              <a:r>
                <a:rPr lang="en-US" altLang="ko-KR" sz="993" dirty="0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: 2017</a:t>
              </a:r>
            </a:p>
            <a:p>
              <a:pPr>
                <a:lnSpc>
                  <a:spcPct val="150000"/>
                </a:lnSpc>
              </a:pPr>
              <a:r>
                <a:rPr lang="ko-KR" altLang="en-US" sz="993" dirty="0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포도품종 </a:t>
              </a:r>
              <a:r>
                <a:rPr lang="en-US" altLang="ko-KR" sz="993" dirty="0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: </a:t>
              </a:r>
              <a:r>
                <a:rPr lang="ko-KR" altLang="en-US" sz="993" dirty="0" err="1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산지오베제</a:t>
              </a:r>
              <a:r>
                <a:rPr lang="ko-KR" altLang="en-US" sz="993" dirty="0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 </a:t>
              </a:r>
              <a:r>
                <a:rPr lang="en-US" altLang="ko-KR" sz="993" dirty="0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(Sangiovese) 100% </a:t>
              </a:r>
            </a:p>
            <a:p>
              <a:pPr>
                <a:lnSpc>
                  <a:spcPct val="150000"/>
                </a:lnSpc>
              </a:pPr>
              <a:r>
                <a:rPr lang="ko-KR" altLang="en-US" sz="993" dirty="0" err="1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떼루아</a:t>
              </a:r>
              <a:r>
                <a:rPr lang="ko-KR" altLang="en-US" sz="993" dirty="0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 </a:t>
              </a:r>
              <a:r>
                <a:rPr lang="en-US" altLang="ko-KR" sz="993" dirty="0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: 0,95-1,6 ha </a:t>
              </a:r>
              <a:r>
                <a:rPr lang="ko-KR" altLang="en-US" sz="993" dirty="0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로 가장 안정적인 기후를 가집니다</a:t>
              </a:r>
              <a:r>
                <a:rPr lang="en-US" altLang="ko-KR" sz="993" dirty="0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. </a:t>
              </a:r>
              <a:r>
                <a:rPr lang="ko-KR" altLang="en-US" sz="993" dirty="0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바위가 많고 백악질이며 </a:t>
              </a:r>
              <a:r>
                <a:rPr lang="ko-KR" altLang="en-US" sz="993" dirty="0" err="1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양토가</a:t>
              </a:r>
              <a:r>
                <a:rPr lang="ko-KR" altLang="en-US" sz="993" dirty="0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 많은 지형입니다</a:t>
              </a:r>
              <a:r>
                <a:rPr lang="en-US" altLang="ko-KR" sz="993" dirty="0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. Campo </a:t>
              </a:r>
              <a:r>
                <a:rPr lang="en-US" altLang="ko-KR" sz="993" dirty="0" err="1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Marzio</a:t>
              </a:r>
              <a:r>
                <a:rPr lang="ko-KR" altLang="en-US" sz="993" dirty="0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는 고대 로마의 전쟁터였으며 많은 전쟁 준비의 현장이었습니다</a:t>
              </a:r>
              <a:r>
                <a:rPr lang="en-US" altLang="ko-KR" sz="993" dirty="0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. </a:t>
              </a:r>
              <a:r>
                <a:rPr lang="ko-KR" altLang="en-US" sz="993" dirty="0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이 밭은 가장 오래된 포도나무와 가장 </a:t>
              </a:r>
              <a:r>
                <a:rPr lang="ko-KR" altLang="en-US" sz="993" dirty="0" err="1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빈티지가</a:t>
              </a:r>
              <a:r>
                <a:rPr lang="ko-KR" altLang="en-US" sz="993" dirty="0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 많은 포도원입니다</a:t>
              </a:r>
              <a:r>
                <a:rPr lang="en-US" altLang="ko-KR" sz="993" dirty="0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. </a:t>
              </a:r>
            </a:p>
            <a:p>
              <a:pPr>
                <a:lnSpc>
                  <a:spcPct val="150000"/>
                </a:lnSpc>
              </a:pPr>
              <a:r>
                <a:rPr lang="ko-KR" altLang="en-US" sz="993" dirty="0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양조 </a:t>
              </a:r>
              <a:r>
                <a:rPr lang="en-US" altLang="ko-KR" sz="993" dirty="0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: </a:t>
              </a:r>
              <a:r>
                <a:rPr lang="ko-KR" altLang="en-US" sz="993" dirty="0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양질의 포도를 손으로 수확 한 후 </a:t>
              </a:r>
              <a:r>
                <a:rPr lang="en-US" altLang="ko-KR" sz="993" dirty="0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30</a:t>
              </a:r>
              <a:r>
                <a:rPr lang="ko-KR" altLang="en-US" sz="993" dirty="0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개월 동안 </a:t>
              </a:r>
              <a:r>
                <a:rPr lang="ko-KR" altLang="en-US" sz="993" dirty="0" err="1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올드</a:t>
              </a:r>
              <a:r>
                <a:rPr lang="ko-KR" altLang="en-US" sz="993" dirty="0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 오크에서 </a:t>
              </a:r>
              <a:r>
                <a:rPr lang="en-US" altLang="ko-KR" sz="993" dirty="0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1</a:t>
              </a:r>
              <a:r>
                <a:rPr lang="ko-KR" altLang="en-US" sz="993" dirty="0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개월 동안 스테인리스 스틸 탱크에서 숙성</a:t>
              </a:r>
              <a:endParaRPr lang="en-US" altLang="ko-KR" sz="993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42DF129F-50A6-489D-82DE-CC4187ACB0EB}"/>
                </a:ext>
              </a:extLst>
            </p:cNvPr>
            <p:cNvSpPr txBox="1"/>
            <p:nvPr/>
          </p:nvSpPr>
          <p:spPr>
            <a:xfrm>
              <a:off x="3601331" y="1965389"/>
              <a:ext cx="849923" cy="26833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ko-KR" altLang="en-US" sz="1323" dirty="0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기본정보</a:t>
              </a:r>
            </a:p>
          </p:txBody>
        </p:sp>
      </p:grpSp>
      <p:cxnSp>
        <p:nvCxnSpPr>
          <p:cNvPr id="19" name="직선 연결선 18">
            <a:extLst>
              <a:ext uri="{FF2B5EF4-FFF2-40B4-BE49-F238E27FC236}">
                <a16:creationId xmlns:a16="http://schemas.microsoft.com/office/drawing/2014/main" xmlns="" id="{64496DD3-D130-4886-9FB8-02A3BCC8B021}"/>
              </a:ext>
            </a:extLst>
          </p:cNvPr>
          <p:cNvCxnSpPr>
            <a:cxnSpLocks/>
          </p:cNvCxnSpPr>
          <p:nvPr/>
        </p:nvCxnSpPr>
        <p:spPr>
          <a:xfrm>
            <a:off x="3738337" y="1387672"/>
            <a:ext cx="3917168" cy="0"/>
          </a:xfrm>
          <a:prstGeom prst="line">
            <a:avLst/>
          </a:prstGeom>
          <a:ln w="1905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그룹 4"/>
          <p:cNvGrpSpPr/>
          <p:nvPr/>
        </p:nvGrpSpPr>
        <p:grpSpPr>
          <a:xfrm>
            <a:off x="3822700" y="5915023"/>
            <a:ext cx="6019800" cy="1415534"/>
            <a:chOff x="3601331" y="5341302"/>
            <a:chExt cx="5458761" cy="1283607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AD2A5330-5247-4062-ACCE-FDFDDB62482A}"/>
                </a:ext>
              </a:extLst>
            </p:cNvPr>
            <p:cNvSpPr txBox="1"/>
            <p:nvPr/>
          </p:nvSpPr>
          <p:spPr>
            <a:xfrm>
              <a:off x="3746999" y="5577209"/>
              <a:ext cx="5313093" cy="10477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ko-KR" sz="1200" b="0" i="0" dirty="0">
                  <a:solidFill>
                    <a:srgbClr val="222222"/>
                  </a:solidFill>
                  <a:effectLst/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Robert Parker 95</a:t>
              </a:r>
            </a:p>
            <a:p>
              <a:pPr>
                <a:lnSpc>
                  <a:spcPct val="150000"/>
                </a:lnSpc>
              </a:pPr>
              <a:r>
                <a:rPr lang="en-US" altLang="ko-KR" sz="1200" b="0" i="0" dirty="0">
                  <a:solidFill>
                    <a:srgbClr val="222222"/>
                  </a:solidFill>
                  <a:effectLst/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James Suckling 94</a:t>
              </a:r>
            </a:p>
            <a:p>
              <a:pPr>
                <a:lnSpc>
                  <a:spcPct val="150000"/>
                </a:lnSpc>
              </a:pPr>
              <a:r>
                <a:rPr lang="en-US" altLang="ko-KR" sz="1200" dirty="0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/>
              </a:r>
              <a:br>
                <a:rPr lang="en-US" altLang="ko-KR" sz="1200" dirty="0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</a:br>
              <a:endParaRPr lang="en-US" altLang="ko-KR" sz="1158" b="1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B0DB8D4B-F2CD-4195-AC88-64510E7A15DA}"/>
                </a:ext>
              </a:extLst>
            </p:cNvPr>
            <p:cNvSpPr txBox="1"/>
            <p:nvPr/>
          </p:nvSpPr>
          <p:spPr>
            <a:xfrm>
              <a:off x="3601331" y="5341302"/>
              <a:ext cx="783783" cy="2683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323" dirty="0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수상내역</a:t>
              </a:r>
            </a:p>
          </p:txBody>
        </p:sp>
      </p:grpSp>
      <p:pic>
        <p:nvPicPr>
          <p:cNvPr id="23" name="object 3">
            <a:extLst>
              <a:ext uri="{FF2B5EF4-FFF2-40B4-BE49-F238E27FC236}">
                <a16:creationId xmlns:a16="http://schemas.microsoft.com/office/drawing/2014/main" xmlns="" id="{20A879BF-5515-4F4F-0A6B-B0DF2EDDCD76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405749" y="7095880"/>
            <a:ext cx="1007751" cy="332014"/>
          </a:xfrm>
          <a:prstGeom prst="rect">
            <a:avLst/>
          </a:prstGeom>
        </p:spPr>
      </p:pic>
      <p:pic>
        <p:nvPicPr>
          <p:cNvPr id="2" name="object 6">
            <a:extLst>
              <a:ext uri="{FF2B5EF4-FFF2-40B4-BE49-F238E27FC236}">
                <a16:creationId xmlns:a16="http://schemas.microsoft.com/office/drawing/2014/main" xmlns="" id="{D090E147-003E-0A79-D540-E2D9705AA0B4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308100" y="1280292"/>
            <a:ext cx="1378800" cy="525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6992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5897</TotalTime>
  <Words>823</Words>
  <Application>Microsoft Office PowerPoint</Application>
  <PresentationFormat>사용자 지정</PresentationFormat>
  <Paragraphs>103</Paragraphs>
  <Slides>8</Slides>
  <Notes>4</Notes>
  <HiddenSlides>0</HiddenSlides>
  <MMClips>0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8</vt:i4>
      </vt:variant>
    </vt:vector>
  </HeadingPairs>
  <TitlesOfParts>
    <vt:vector size="16" baseType="lpstr">
      <vt:lpstr>Rotunda light</vt:lpstr>
      <vt:lpstr>맑은 고딕</vt:lpstr>
      <vt:lpstr>함초롬돋움</vt:lpstr>
      <vt:lpstr>Arial</vt:lpstr>
      <vt:lpstr>Calibri</vt:lpstr>
      <vt:lpstr>Franklin Gothic Book</vt:lpstr>
      <vt:lpstr>Palatino Linotype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glassofwine</dc:creator>
  <cp:lastModifiedBy>KIM YOONJAE</cp:lastModifiedBy>
  <cp:revision>35</cp:revision>
  <dcterms:created xsi:type="dcterms:W3CDTF">2023-02-10T07:08:02Z</dcterms:created>
  <dcterms:modified xsi:type="dcterms:W3CDTF">2026-03-27T04:31:56Z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2021-03-10T00:00:00Z</vt:filetime>
  </property>
  <property fmtid="{D5CDD505-2E9C-101B-9397-08002B2CF9AE}" pid="3" name="Creator">
    <vt:lpwstr>Adobe InDesign 16.1 (Windows)</vt:lpwstr>
  </property>
  <property fmtid="{D5CDD505-2E9C-101B-9397-08002B2CF9AE}" pid="4" name="LastSaved">
    <vt:filetime>2023-02-10T00:00:00Z</vt:filetime>
  </property>
</Properties>
</file>