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906000" cy="6858000" type="A4"/>
  <p:notesSz cx="9906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90" y="1062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2950" y="2125980"/>
            <a:ext cx="84201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BE9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5900" y="3840480"/>
            <a:ext cx="69342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BE9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BE9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9530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159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BE9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4746" y="340309"/>
            <a:ext cx="1610995" cy="3003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BE9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300" y="1577340"/>
            <a:ext cx="89154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68040" y="6377940"/>
            <a:ext cx="31699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9530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3232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906000" cy="6858000"/>
          </a:xfrm>
          <a:custGeom>
            <a:avLst/>
            <a:gdLst/>
            <a:ahLst/>
            <a:cxnLst/>
            <a:rect l="l" t="t" r="r" b="b"/>
            <a:pathLst>
              <a:path w="9906000" h="6858000">
                <a:moveTo>
                  <a:pt x="9906000" y="0"/>
                </a:moveTo>
                <a:lnTo>
                  <a:pt x="0" y="0"/>
                </a:lnTo>
                <a:lnTo>
                  <a:pt x="0" y="6858000"/>
                </a:lnTo>
                <a:lnTo>
                  <a:pt x="9906000" y="6858000"/>
                </a:lnTo>
                <a:lnTo>
                  <a:pt x="9906000" y="0"/>
                </a:lnTo>
                <a:close/>
              </a:path>
            </a:pathLst>
          </a:custGeom>
          <a:solidFill>
            <a:srgbClr val="BA9F4B">
              <a:alpha val="2901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41320" y="0"/>
            <a:ext cx="3995928" cy="685799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4548" y="2897123"/>
            <a:ext cx="1824227" cy="40995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674864" y="2897123"/>
            <a:ext cx="1748027" cy="420624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76961" y="89153"/>
            <a:ext cx="9764395" cy="6680200"/>
          </a:xfrm>
          <a:custGeom>
            <a:avLst/>
            <a:gdLst/>
            <a:ahLst/>
            <a:cxnLst/>
            <a:rect l="l" t="t" r="r" b="b"/>
            <a:pathLst>
              <a:path w="9764395" h="6680200">
                <a:moveTo>
                  <a:pt x="0" y="6679692"/>
                </a:moveTo>
                <a:lnTo>
                  <a:pt x="9764268" y="6679692"/>
                </a:lnTo>
                <a:lnTo>
                  <a:pt x="9764268" y="0"/>
                </a:lnTo>
                <a:lnTo>
                  <a:pt x="0" y="0"/>
                </a:lnTo>
                <a:lnTo>
                  <a:pt x="0" y="6679692"/>
                </a:lnTo>
                <a:close/>
              </a:path>
            </a:pathLst>
          </a:custGeom>
          <a:ln w="19050">
            <a:solidFill>
              <a:srgbClr val="BA9F4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242" y="6019800"/>
            <a:ext cx="1329758" cy="90068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6961" y="89153"/>
            <a:ext cx="9764395" cy="6680200"/>
            <a:chOff x="76961" y="89153"/>
            <a:chExt cx="9764395" cy="6680200"/>
          </a:xfrm>
        </p:grpSpPr>
        <p:sp>
          <p:nvSpPr>
            <p:cNvPr id="3" name="object 3"/>
            <p:cNvSpPr/>
            <p:nvPr/>
          </p:nvSpPr>
          <p:spPr>
            <a:xfrm>
              <a:off x="76961" y="89153"/>
              <a:ext cx="9764395" cy="6680200"/>
            </a:xfrm>
            <a:custGeom>
              <a:avLst/>
              <a:gdLst/>
              <a:ahLst/>
              <a:cxnLst/>
              <a:rect l="l" t="t" r="r" b="b"/>
              <a:pathLst>
                <a:path w="9764395" h="6680200">
                  <a:moveTo>
                    <a:pt x="0" y="6679692"/>
                  </a:moveTo>
                  <a:lnTo>
                    <a:pt x="9764268" y="6679692"/>
                  </a:lnTo>
                  <a:lnTo>
                    <a:pt x="9764268" y="0"/>
                  </a:lnTo>
                  <a:lnTo>
                    <a:pt x="0" y="0"/>
                  </a:lnTo>
                  <a:lnTo>
                    <a:pt x="0" y="6679692"/>
                  </a:lnTo>
                  <a:close/>
                </a:path>
              </a:pathLst>
            </a:custGeom>
            <a:ln w="19050">
              <a:solidFill>
                <a:srgbClr val="BA9F4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29005" y="703326"/>
              <a:ext cx="2945765" cy="16510"/>
            </a:xfrm>
            <a:custGeom>
              <a:avLst/>
              <a:gdLst/>
              <a:ahLst/>
              <a:cxnLst/>
              <a:rect l="l" t="t" r="r" b="b"/>
              <a:pathLst>
                <a:path w="2945765" h="16509">
                  <a:moveTo>
                    <a:pt x="0" y="0"/>
                  </a:moveTo>
                  <a:lnTo>
                    <a:pt x="2945510" y="16128"/>
                  </a:lnTo>
                </a:path>
              </a:pathLst>
            </a:custGeom>
            <a:ln w="19050">
              <a:solidFill>
                <a:srgbClr val="BE9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About</a:t>
            </a:r>
            <a:r>
              <a:rPr spc="-10" dirty="0"/>
              <a:t> Valvirginio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64488" y="4704715"/>
            <a:ext cx="8235950" cy="1946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맑은 고딕"/>
                <a:cs typeface="맑은 고딕"/>
              </a:rPr>
              <a:t>Belle</a:t>
            </a:r>
            <a:r>
              <a:rPr sz="1400" spc="-2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Daisy</a:t>
            </a:r>
            <a:r>
              <a:rPr sz="1400" spc="-3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(벨레</a:t>
            </a:r>
            <a:r>
              <a:rPr sz="1400" spc="-3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데이지)는</a:t>
            </a:r>
            <a:r>
              <a:rPr sz="1400" spc="-3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토스카나</a:t>
            </a:r>
            <a:r>
              <a:rPr sz="1400" spc="-3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지역을</a:t>
            </a:r>
            <a:r>
              <a:rPr sz="1400" spc="-2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대표하는</a:t>
            </a:r>
            <a:r>
              <a:rPr sz="1400" spc="-3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와이너리</a:t>
            </a:r>
            <a:r>
              <a:rPr sz="1400" spc="-30" dirty="0">
                <a:latin typeface="맑은 고딕"/>
                <a:cs typeface="맑은 고딕"/>
              </a:rPr>
              <a:t> </a:t>
            </a:r>
            <a:r>
              <a:rPr sz="1400" spc="-10" dirty="0">
                <a:latin typeface="맑은 고딕"/>
                <a:cs typeface="맑은 고딕"/>
              </a:rPr>
              <a:t>Valvirginio</a:t>
            </a:r>
            <a:r>
              <a:rPr sz="1400" spc="-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(발비르지니오)의</a:t>
            </a:r>
            <a:r>
              <a:rPr sz="1400" spc="-55" dirty="0">
                <a:latin typeface="맑은 고딕"/>
                <a:cs typeface="맑은 고딕"/>
              </a:rPr>
              <a:t> </a:t>
            </a:r>
            <a:r>
              <a:rPr sz="1400" spc="-10" dirty="0">
                <a:latin typeface="맑은 고딕"/>
                <a:cs typeface="맑은 고딕"/>
              </a:rPr>
              <a:t>와인이다.</a:t>
            </a:r>
            <a:endParaRPr sz="1400">
              <a:latin typeface="맑은 고딕"/>
              <a:cs typeface="맑은 고딕"/>
            </a:endParaRPr>
          </a:p>
          <a:p>
            <a:pPr marL="817244" marR="810895" algn="ctr">
              <a:lnSpc>
                <a:spcPct val="200000"/>
              </a:lnSpc>
              <a:spcBef>
                <a:spcPts val="5"/>
              </a:spcBef>
            </a:pPr>
            <a:r>
              <a:rPr sz="1400" dirty="0">
                <a:latin typeface="맑은 고딕"/>
                <a:cs typeface="맑은 고딕"/>
              </a:rPr>
              <a:t>1972년</a:t>
            </a:r>
            <a:r>
              <a:rPr sz="1400" spc="1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설립된</a:t>
            </a:r>
            <a:r>
              <a:rPr sz="1400" spc="-3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발비르지니오는</a:t>
            </a:r>
            <a:r>
              <a:rPr sz="1400" spc="-3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50년동안</a:t>
            </a:r>
            <a:r>
              <a:rPr sz="1400" spc="-2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토스카나</a:t>
            </a:r>
            <a:r>
              <a:rPr sz="1400" spc="-2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와인의</a:t>
            </a:r>
            <a:r>
              <a:rPr sz="1400" spc="-3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역사를</a:t>
            </a:r>
            <a:r>
              <a:rPr sz="1400" spc="-1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이어가고</a:t>
            </a:r>
            <a:r>
              <a:rPr sz="1400" spc="-30" dirty="0">
                <a:latin typeface="맑은 고딕"/>
                <a:cs typeface="맑은 고딕"/>
              </a:rPr>
              <a:t> </a:t>
            </a:r>
            <a:r>
              <a:rPr sz="1400" spc="-25" dirty="0">
                <a:latin typeface="맑은 고딕"/>
                <a:cs typeface="맑은 고딕"/>
              </a:rPr>
              <a:t>있으며 </a:t>
            </a:r>
            <a:r>
              <a:rPr sz="1400" dirty="0">
                <a:latin typeface="맑은 고딕"/>
                <a:cs typeface="맑은 고딕"/>
              </a:rPr>
              <a:t>포도밭의</a:t>
            </a:r>
            <a:r>
              <a:rPr sz="1400" spc="-4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규모만</a:t>
            </a:r>
            <a:r>
              <a:rPr sz="1400" spc="-2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하여도</a:t>
            </a:r>
            <a:r>
              <a:rPr sz="1400" spc="-2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1,5000헥타르에 </a:t>
            </a:r>
            <a:r>
              <a:rPr sz="1400" spc="-20" dirty="0">
                <a:latin typeface="맑은 고딕"/>
                <a:cs typeface="맑은 고딕"/>
              </a:rPr>
              <a:t>이른다.</a:t>
            </a:r>
            <a:endParaRPr sz="1400">
              <a:latin typeface="맑은 고딕"/>
              <a:cs typeface="맑은 고딕"/>
            </a:endParaRPr>
          </a:p>
          <a:p>
            <a:pPr marL="1804670" marR="1798320" algn="ctr">
              <a:lnSpc>
                <a:spcPts val="3360"/>
              </a:lnSpc>
              <a:spcBef>
                <a:spcPts val="190"/>
              </a:spcBef>
            </a:pPr>
            <a:r>
              <a:rPr sz="1400" dirty="0">
                <a:latin typeface="맑은 고딕"/>
                <a:cs typeface="맑은 고딕"/>
              </a:rPr>
              <a:t>벨레</a:t>
            </a:r>
            <a:r>
              <a:rPr sz="1400" spc="-2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데이지를</a:t>
            </a:r>
            <a:r>
              <a:rPr sz="1400" spc="-2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포함하여</a:t>
            </a:r>
            <a:r>
              <a:rPr sz="1400" spc="-1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총</a:t>
            </a:r>
            <a:r>
              <a:rPr sz="1400" spc="-2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8개</a:t>
            </a:r>
            <a:r>
              <a:rPr sz="1400" spc="-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브랜드의</a:t>
            </a:r>
            <a:r>
              <a:rPr sz="1400" spc="-2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와인을</a:t>
            </a:r>
            <a:r>
              <a:rPr sz="1400" spc="-15" dirty="0">
                <a:latin typeface="맑은 고딕"/>
                <a:cs typeface="맑은 고딕"/>
              </a:rPr>
              <a:t> </a:t>
            </a:r>
            <a:r>
              <a:rPr sz="1400" spc="-20" dirty="0">
                <a:latin typeface="맑은 고딕"/>
                <a:cs typeface="맑은 고딕"/>
              </a:rPr>
              <a:t>생산하며 </a:t>
            </a:r>
            <a:r>
              <a:rPr sz="1400" dirty="0">
                <a:latin typeface="맑은 고딕"/>
                <a:cs typeface="맑은 고딕"/>
              </a:rPr>
              <a:t>전</a:t>
            </a:r>
            <a:r>
              <a:rPr sz="1400" spc="-1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세계</a:t>
            </a:r>
            <a:r>
              <a:rPr sz="1400" spc="-1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와인시장에</a:t>
            </a:r>
            <a:r>
              <a:rPr sz="1400" spc="-2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토스카나</a:t>
            </a:r>
            <a:r>
              <a:rPr sz="1400" spc="-1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와인의</a:t>
            </a:r>
            <a:r>
              <a:rPr sz="1400" spc="-2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명성을</a:t>
            </a:r>
            <a:r>
              <a:rPr sz="1400" spc="-1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더하고</a:t>
            </a:r>
            <a:r>
              <a:rPr sz="1400" spc="-25" dirty="0">
                <a:latin typeface="맑은 고딕"/>
                <a:cs typeface="맑은 고딕"/>
              </a:rPr>
              <a:t> 있다.</a:t>
            </a:r>
            <a:endParaRPr sz="1400">
              <a:latin typeface="맑은 고딕"/>
              <a:cs typeface="맑은 고딕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672115" y="1306067"/>
            <a:ext cx="7026909" cy="2962910"/>
            <a:chOff x="1672115" y="1306067"/>
            <a:chExt cx="7026909" cy="2962910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72115" y="1306067"/>
              <a:ext cx="2646798" cy="293989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51796" y="1490593"/>
              <a:ext cx="2336662" cy="2211080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41264" y="3866166"/>
              <a:ext cx="3157728" cy="402557"/>
            </a:xfrm>
            <a:prstGeom prst="rect">
              <a:avLst/>
            </a:prstGeom>
          </p:spPr>
        </p:pic>
      </p:grpSp>
      <p:pic>
        <p:nvPicPr>
          <p:cNvPr id="13" name="그림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2442" y="6096000"/>
            <a:ext cx="1177358" cy="79746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29005" y="703326"/>
            <a:ext cx="2945765" cy="16510"/>
          </a:xfrm>
          <a:custGeom>
            <a:avLst/>
            <a:gdLst/>
            <a:ahLst/>
            <a:cxnLst/>
            <a:rect l="l" t="t" r="r" b="b"/>
            <a:pathLst>
              <a:path w="2945765" h="16509">
                <a:moveTo>
                  <a:pt x="0" y="0"/>
                </a:moveTo>
                <a:lnTo>
                  <a:pt x="2945510" y="16128"/>
                </a:lnTo>
              </a:path>
            </a:pathLst>
          </a:custGeom>
          <a:ln w="19050">
            <a:solidFill>
              <a:srgbClr val="BE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34746" y="340309"/>
            <a:ext cx="61722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STORY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190871" y="1085545"/>
            <a:ext cx="3796029" cy="1520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맑은 고딕"/>
                <a:cs typeface="맑은 고딕"/>
              </a:rPr>
              <a:t>벨레</a:t>
            </a:r>
            <a:r>
              <a:rPr sz="1400" spc="-3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데이지는</a:t>
            </a:r>
            <a:r>
              <a:rPr sz="1400" spc="-3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와인</a:t>
            </a:r>
            <a:r>
              <a:rPr sz="1400" spc="-2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메이커의</a:t>
            </a:r>
            <a:r>
              <a:rPr sz="1400" spc="-25" dirty="0">
                <a:latin typeface="맑은 고딕"/>
                <a:cs typeface="맑은 고딕"/>
              </a:rPr>
              <a:t> </a:t>
            </a:r>
            <a:r>
              <a:rPr sz="1400" spc="-20" dirty="0">
                <a:latin typeface="맑은 고딕"/>
                <a:cs typeface="맑은 고딕"/>
              </a:rPr>
              <a:t>와이프,</a:t>
            </a:r>
            <a:endParaRPr sz="1400">
              <a:latin typeface="맑은 고딕"/>
              <a:cs typeface="맑은 고딕"/>
            </a:endParaRPr>
          </a:p>
          <a:p>
            <a:pPr marL="12700" marR="5080" algn="ctr">
              <a:lnSpc>
                <a:spcPct val="200000"/>
              </a:lnSpc>
            </a:pPr>
            <a:r>
              <a:rPr sz="1400" dirty="0">
                <a:latin typeface="맑은 고딕"/>
                <a:cs typeface="맑은 고딕"/>
              </a:rPr>
              <a:t>Margherita</a:t>
            </a:r>
            <a:r>
              <a:rPr sz="1400" spc="-1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(마가리타)를</a:t>
            </a:r>
            <a:r>
              <a:rPr sz="1400" spc="-5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위해</a:t>
            </a:r>
            <a:r>
              <a:rPr sz="1400" spc="-2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양조한</a:t>
            </a:r>
            <a:r>
              <a:rPr sz="1400" spc="-25" dirty="0">
                <a:latin typeface="맑은 고딕"/>
                <a:cs typeface="맑은 고딕"/>
              </a:rPr>
              <a:t> </a:t>
            </a:r>
            <a:r>
              <a:rPr sz="1400" spc="-10" dirty="0">
                <a:latin typeface="맑은 고딕"/>
                <a:cs typeface="맑은 고딕"/>
              </a:rPr>
              <a:t>와인이다. </a:t>
            </a:r>
            <a:r>
              <a:rPr sz="1400" dirty="0">
                <a:latin typeface="맑은 고딕"/>
                <a:cs typeface="맑은 고딕"/>
              </a:rPr>
              <a:t>평생</a:t>
            </a:r>
            <a:r>
              <a:rPr sz="1400" spc="-1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그를</a:t>
            </a:r>
            <a:r>
              <a:rPr sz="1400" spc="-1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위해</a:t>
            </a:r>
            <a:r>
              <a:rPr sz="1400" spc="-1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희생한</a:t>
            </a:r>
            <a:r>
              <a:rPr sz="1400" spc="-1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마가리타를</a:t>
            </a:r>
            <a:r>
              <a:rPr sz="1400" spc="-45" dirty="0">
                <a:latin typeface="맑은 고딕"/>
                <a:cs typeface="맑은 고딕"/>
              </a:rPr>
              <a:t> </a:t>
            </a:r>
            <a:r>
              <a:rPr sz="1400" spc="-25" dirty="0">
                <a:latin typeface="맑은 고딕"/>
                <a:cs typeface="맑은 고딕"/>
              </a:rPr>
              <a:t>위해 </a:t>
            </a:r>
            <a:r>
              <a:rPr sz="1400" dirty="0">
                <a:latin typeface="맑은 고딕"/>
                <a:cs typeface="맑은 고딕"/>
              </a:rPr>
              <a:t>감사함과</a:t>
            </a:r>
            <a:r>
              <a:rPr sz="1400" spc="-4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사랑을</a:t>
            </a:r>
            <a:r>
              <a:rPr sz="1400" spc="-2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담은</a:t>
            </a:r>
            <a:r>
              <a:rPr sz="1400" spc="-25" dirty="0">
                <a:latin typeface="맑은 고딕"/>
                <a:cs typeface="맑은 고딕"/>
              </a:rPr>
              <a:t> </a:t>
            </a:r>
            <a:r>
              <a:rPr sz="1400" spc="-10" dirty="0">
                <a:latin typeface="맑은 고딕"/>
                <a:cs typeface="맑은 고딕"/>
              </a:rPr>
              <a:t>와인이다.</a:t>
            </a:r>
            <a:endParaRPr sz="1400">
              <a:latin typeface="맑은 고딕"/>
              <a:cs typeface="맑은 고딕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43983" y="3219957"/>
            <a:ext cx="4289425" cy="1093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맑은 고딕"/>
                <a:cs typeface="맑은 고딕"/>
              </a:rPr>
              <a:t>스위스</a:t>
            </a:r>
            <a:r>
              <a:rPr sz="1400" spc="-1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디자이너와</a:t>
            </a:r>
            <a:r>
              <a:rPr sz="1400" spc="-2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협연하여</a:t>
            </a:r>
            <a:r>
              <a:rPr sz="1400" spc="-25" dirty="0">
                <a:latin typeface="맑은 고딕"/>
                <a:cs typeface="맑은 고딕"/>
              </a:rPr>
              <a:t> </a:t>
            </a:r>
            <a:r>
              <a:rPr sz="1400" spc="-10" dirty="0">
                <a:latin typeface="맑은 고딕"/>
                <a:cs typeface="맑은 고딕"/>
              </a:rPr>
              <a:t>르네상스시대,</a:t>
            </a:r>
            <a:endParaRPr sz="14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900">
              <a:latin typeface="맑은 고딕"/>
              <a:cs typeface="맑은 고딕"/>
            </a:endParaRPr>
          </a:p>
          <a:p>
            <a:pPr algn="ctr">
              <a:lnSpc>
                <a:spcPct val="100000"/>
              </a:lnSpc>
            </a:pPr>
            <a:r>
              <a:rPr sz="1400" dirty="0">
                <a:latin typeface="맑은 고딕"/>
                <a:cs typeface="맑은 고딕"/>
              </a:rPr>
              <a:t>피렌체</a:t>
            </a:r>
            <a:r>
              <a:rPr sz="1400" spc="-3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최고의</a:t>
            </a:r>
            <a:r>
              <a:rPr sz="1400" spc="-4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미인</a:t>
            </a:r>
            <a:r>
              <a:rPr sz="1400" spc="-3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Simonetta</a:t>
            </a:r>
            <a:r>
              <a:rPr sz="1400" spc="-3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(시모네타</a:t>
            </a:r>
            <a:r>
              <a:rPr sz="1400" spc="-40" dirty="0">
                <a:latin typeface="맑은 고딕"/>
                <a:cs typeface="맑은 고딕"/>
              </a:rPr>
              <a:t> </a:t>
            </a:r>
            <a:r>
              <a:rPr sz="1400" spc="-10" dirty="0">
                <a:latin typeface="맑은 고딕"/>
                <a:cs typeface="맑은 고딕"/>
              </a:rPr>
              <a:t>베스푸시)의</a:t>
            </a:r>
            <a:endParaRPr sz="14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900">
              <a:latin typeface="맑은 고딕"/>
              <a:cs typeface="맑은 고딕"/>
            </a:endParaRPr>
          </a:p>
          <a:p>
            <a:pPr marL="635" algn="ctr">
              <a:lnSpc>
                <a:spcPct val="100000"/>
              </a:lnSpc>
            </a:pPr>
            <a:r>
              <a:rPr sz="1400" dirty="0">
                <a:latin typeface="맑은 고딕"/>
                <a:cs typeface="맑은 고딕"/>
              </a:rPr>
              <a:t>초상화를</a:t>
            </a:r>
            <a:r>
              <a:rPr sz="1400" spc="-2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모티브</a:t>
            </a:r>
            <a:r>
              <a:rPr sz="1400" spc="-1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하여</a:t>
            </a:r>
            <a:r>
              <a:rPr sz="1400" spc="-15" dirty="0">
                <a:latin typeface="맑은 고딕"/>
                <a:cs typeface="맑은 고딕"/>
              </a:rPr>
              <a:t> </a:t>
            </a:r>
            <a:r>
              <a:rPr sz="1400" spc="-10" dirty="0">
                <a:latin typeface="맑은 고딕"/>
                <a:cs typeface="맑은 고딕"/>
              </a:rPr>
              <a:t>디자인하였다.</a:t>
            </a:r>
            <a:endParaRPr sz="1400">
              <a:latin typeface="맑은 고딕"/>
              <a:cs typeface="맑은 고딕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55007" y="4927472"/>
            <a:ext cx="4666615" cy="1092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맑은 고딕"/>
                <a:cs typeface="맑은 고딕"/>
              </a:rPr>
              <a:t>20년에</a:t>
            </a:r>
            <a:r>
              <a:rPr sz="1400" spc="-1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출시된</a:t>
            </a:r>
            <a:r>
              <a:rPr sz="1400" spc="-2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벨레</a:t>
            </a:r>
            <a:r>
              <a:rPr sz="1400" spc="-20" dirty="0">
                <a:latin typeface="맑은 고딕"/>
                <a:cs typeface="맑은 고딕"/>
              </a:rPr>
              <a:t> </a:t>
            </a:r>
            <a:r>
              <a:rPr sz="1400" spc="-10" dirty="0">
                <a:latin typeface="맑은 고딕"/>
                <a:cs typeface="맑은 고딕"/>
              </a:rPr>
              <a:t>데이지와인은</a:t>
            </a:r>
            <a:endParaRPr sz="1400">
              <a:latin typeface="맑은 고딕"/>
              <a:cs typeface="맑은 고딕"/>
            </a:endParaRPr>
          </a:p>
          <a:p>
            <a:pPr marL="12065" marR="5080" algn="ctr">
              <a:lnSpc>
                <a:spcPct val="200000"/>
              </a:lnSpc>
            </a:pPr>
            <a:r>
              <a:rPr sz="1400" dirty="0">
                <a:latin typeface="맑은 고딕"/>
                <a:cs typeface="맑은 고딕"/>
              </a:rPr>
              <a:t>뛰어난</a:t>
            </a:r>
            <a:r>
              <a:rPr sz="1400" spc="-1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와인</a:t>
            </a:r>
            <a:r>
              <a:rPr sz="1400" spc="-1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양조의</a:t>
            </a:r>
            <a:r>
              <a:rPr sz="1400" spc="-2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노하우와</a:t>
            </a:r>
            <a:r>
              <a:rPr sz="1400" spc="-1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현대적인</a:t>
            </a:r>
            <a:r>
              <a:rPr sz="1400" spc="-2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레이블</a:t>
            </a:r>
            <a:r>
              <a:rPr sz="1400" spc="-25" dirty="0">
                <a:latin typeface="맑은 고딕"/>
                <a:cs typeface="맑은 고딕"/>
              </a:rPr>
              <a:t> </a:t>
            </a:r>
            <a:r>
              <a:rPr sz="1400" spc="-10" dirty="0">
                <a:latin typeface="맑은 고딕"/>
                <a:cs typeface="맑은 고딕"/>
              </a:rPr>
              <a:t>디자인으로 </a:t>
            </a:r>
            <a:r>
              <a:rPr sz="1400" dirty="0">
                <a:latin typeface="맑은 고딕"/>
                <a:cs typeface="맑은 고딕"/>
              </a:rPr>
              <a:t>전</a:t>
            </a:r>
            <a:r>
              <a:rPr sz="1400" spc="-1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세계</a:t>
            </a:r>
            <a:r>
              <a:rPr sz="1400" spc="-15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와인시장으로부터</a:t>
            </a:r>
            <a:r>
              <a:rPr sz="1400" spc="-4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러브콜을</a:t>
            </a:r>
            <a:r>
              <a:rPr sz="1400" spc="-2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받고</a:t>
            </a:r>
            <a:r>
              <a:rPr sz="1400" spc="-25" dirty="0">
                <a:latin typeface="맑은 고딕"/>
                <a:cs typeface="맑은 고딕"/>
              </a:rPr>
              <a:t> 있다.</a:t>
            </a:r>
            <a:endParaRPr sz="1400">
              <a:latin typeface="맑은 고딕"/>
              <a:cs typeface="맑은 고딕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67436" y="79628"/>
            <a:ext cx="9783445" cy="6699250"/>
            <a:chOff x="67436" y="79628"/>
            <a:chExt cx="9783445" cy="6699250"/>
          </a:xfrm>
        </p:grpSpPr>
        <p:sp>
          <p:nvSpPr>
            <p:cNvPr id="9" name="object 9"/>
            <p:cNvSpPr/>
            <p:nvPr/>
          </p:nvSpPr>
          <p:spPr>
            <a:xfrm>
              <a:off x="76961" y="89153"/>
              <a:ext cx="9764395" cy="6680200"/>
            </a:xfrm>
            <a:custGeom>
              <a:avLst/>
              <a:gdLst/>
              <a:ahLst/>
              <a:cxnLst/>
              <a:rect l="l" t="t" r="r" b="b"/>
              <a:pathLst>
                <a:path w="9764395" h="6680200">
                  <a:moveTo>
                    <a:pt x="0" y="6679692"/>
                  </a:moveTo>
                  <a:lnTo>
                    <a:pt x="9764268" y="6679692"/>
                  </a:lnTo>
                  <a:lnTo>
                    <a:pt x="9764268" y="0"/>
                  </a:lnTo>
                  <a:lnTo>
                    <a:pt x="0" y="0"/>
                  </a:lnTo>
                  <a:lnTo>
                    <a:pt x="0" y="6679692"/>
                  </a:lnTo>
                  <a:close/>
                </a:path>
              </a:pathLst>
            </a:custGeom>
            <a:ln w="19050">
              <a:solidFill>
                <a:srgbClr val="BA9F4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2211" y="768095"/>
              <a:ext cx="3962400" cy="5952744"/>
            </a:xfrm>
            <a:prstGeom prst="rect">
              <a:avLst/>
            </a:prstGeom>
          </p:spPr>
        </p:pic>
      </p:grpSp>
      <p:pic>
        <p:nvPicPr>
          <p:cNvPr id="11" name="그림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2442" y="6096000"/>
            <a:ext cx="1177358" cy="79746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50970" y="3159633"/>
            <a:ext cx="6350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0" dirty="0">
                <a:solidFill>
                  <a:srgbClr val="7E7E7E"/>
                </a:solidFill>
                <a:latin typeface="맑은 고딕"/>
                <a:cs typeface="맑은 고딕"/>
              </a:rPr>
              <a:t>와인양조</a:t>
            </a:r>
            <a:endParaRPr sz="1200">
              <a:latin typeface="맑은 고딕"/>
              <a:cs typeface="맑은 고딕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08882" y="4256913"/>
            <a:ext cx="577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7E7E7E"/>
                </a:solidFill>
                <a:latin typeface="Century Gothic"/>
                <a:cs typeface="Century Gothic"/>
              </a:rPr>
              <a:t>Awards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12641" y="5080253"/>
            <a:ext cx="9740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7E7E7E"/>
                </a:solidFill>
                <a:latin typeface="Century Gothic"/>
                <a:cs typeface="Century Gothic"/>
              </a:rPr>
              <a:t>Appearance</a:t>
            </a:r>
            <a:endParaRPr sz="1200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85665" y="5628538"/>
            <a:ext cx="40068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7E7E7E"/>
                </a:solidFill>
                <a:latin typeface="Century Gothic"/>
                <a:cs typeface="Century Gothic"/>
              </a:rPr>
              <a:t>Taste</a:t>
            </a:r>
            <a:endParaRPr sz="1200" dirty="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04409" y="3063620"/>
            <a:ext cx="430085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1200" spc="-10" dirty="0">
                <a:latin typeface="Century Gothic"/>
                <a:cs typeface="Century Gothic"/>
              </a:rPr>
              <a:t>10-</a:t>
            </a:r>
            <a:r>
              <a:rPr sz="1200" dirty="0">
                <a:latin typeface="Century Gothic"/>
                <a:cs typeface="Century Gothic"/>
              </a:rPr>
              <a:t>20</a:t>
            </a:r>
            <a:r>
              <a:rPr sz="1200" dirty="0">
                <a:latin typeface="맑은 고딕"/>
                <a:cs typeface="맑은 고딕"/>
              </a:rPr>
              <a:t>년</a:t>
            </a:r>
            <a:r>
              <a:rPr sz="1200" spc="-8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수령의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포도나무에서</a:t>
            </a:r>
            <a:r>
              <a:rPr sz="1200" spc="-7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손</a:t>
            </a:r>
            <a:r>
              <a:rPr sz="1200" spc="-8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수확된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포도는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25-</a:t>
            </a:r>
            <a:r>
              <a:rPr sz="1200" dirty="0">
                <a:latin typeface="Century Gothic"/>
                <a:cs typeface="Century Gothic"/>
              </a:rPr>
              <a:t>30</a:t>
            </a:r>
            <a:r>
              <a:rPr sz="1200" dirty="0">
                <a:latin typeface="맑은 고딕"/>
                <a:cs typeface="맑은 고딕"/>
              </a:rPr>
              <a:t>일</a:t>
            </a:r>
            <a:r>
              <a:rPr sz="1200" spc="-70" dirty="0">
                <a:latin typeface="맑은 고딕"/>
                <a:cs typeface="맑은 고딕"/>
              </a:rPr>
              <a:t> </a:t>
            </a:r>
            <a:r>
              <a:rPr sz="1200" spc="-25" dirty="0">
                <a:latin typeface="맑은 고딕"/>
                <a:cs typeface="맑은 고딕"/>
              </a:rPr>
              <a:t>동안의 </a:t>
            </a:r>
            <a:r>
              <a:rPr sz="1200" dirty="0">
                <a:latin typeface="맑은 고딕"/>
                <a:cs typeface="맑은 고딕"/>
              </a:rPr>
              <a:t>긴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침용과정을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통해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과실의</a:t>
            </a:r>
            <a:r>
              <a:rPr sz="1200" spc="-8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응축미와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색깔을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spc="-10" dirty="0">
                <a:latin typeface="맑은 고딕"/>
                <a:cs typeface="맑은 고딕"/>
              </a:rPr>
              <a:t>표현한다</a:t>
            </a:r>
            <a:r>
              <a:rPr sz="1200" spc="-10" dirty="0">
                <a:latin typeface="Century Gothic"/>
                <a:cs typeface="Century Gothic"/>
              </a:rPr>
              <a:t>.</a:t>
            </a:r>
            <a:endParaRPr sz="12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dirty="0">
                <a:latin typeface="맑은 고딕"/>
                <a:cs typeface="맑은 고딕"/>
              </a:rPr>
              <a:t>와인은</a:t>
            </a:r>
            <a:r>
              <a:rPr sz="1200" spc="-95" dirty="0">
                <a:latin typeface="맑은 고딕"/>
                <a:cs typeface="맑은 고딕"/>
              </a:rPr>
              <a:t> </a:t>
            </a:r>
            <a:r>
              <a:rPr sz="1200" dirty="0">
                <a:latin typeface="Century Gothic"/>
                <a:cs typeface="Century Gothic"/>
              </a:rPr>
              <a:t>12</a:t>
            </a:r>
            <a:r>
              <a:rPr sz="1200" dirty="0">
                <a:latin typeface="맑은 고딕"/>
                <a:cs typeface="맑은 고딕"/>
              </a:rPr>
              <a:t>개월동안</a:t>
            </a:r>
            <a:r>
              <a:rPr sz="1200" spc="-7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오크통에서</a:t>
            </a:r>
            <a:r>
              <a:rPr sz="1200" spc="-9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숙성</a:t>
            </a:r>
            <a:r>
              <a:rPr sz="1200" spc="-9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후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출고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spc="-25" dirty="0">
                <a:latin typeface="맑은 고딕"/>
                <a:cs typeface="맑은 고딕"/>
              </a:rPr>
              <a:t>된다</a:t>
            </a:r>
            <a:r>
              <a:rPr sz="1200" spc="-25" dirty="0">
                <a:latin typeface="Century Gothic"/>
                <a:cs typeface="Century Gothic"/>
              </a:rPr>
              <a:t>.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04409" y="4161282"/>
            <a:ext cx="185356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1200" dirty="0">
                <a:latin typeface="Century Gothic"/>
                <a:cs typeface="Century Gothic"/>
              </a:rPr>
              <a:t>Luca</a:t>
            </a:r>
            <a:r>
              <a:rPr sz="1200" spc="-1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Maroni</a:t>
            </a:r>
            <a:r>
              <a:rPr sz="1200" spc="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– 96</a:t>
            </a:r>
            <a:r>
              <a:rPr sz="1200" spc="5" dirty="0">
                <a:latin typeface="Century Gothic"/>
                <a:cs typeface="Century Gothic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points </a:t>
            </a:r>
            <a:r>
              <a:rPr sz="1200" dirty="0">
                <a:latin typeface="Century Gothic"/>
                <a:cs typeface="Century Gothic"/>
              </a:rPr>
              <a:t>Gambero</a:t>
            </a:r>
            <a:r>
              <a:rPr sz="1200" spc="-2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Rosso</a:t>
            </a:r>
            <a:r>
              <a:rPr sz="1200" spc="-1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–</a:t>
            </a:r>
            <a:r>
              <a:rPr sz="1200" spc="-1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1 </a:t>
            </a:r>
            <a:r>
              <a:rPr sz="1200" spc="-20" dirty="0">
                <a:latin typeface="Century Gothic"/>
                <a:cs typeface="Century Gothic"/>
              </a:rPr>
              <a:t>glass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04409" y="5075682"/>
            <a:ext cx="14065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맑은 고딕"/>
                <a:cs typeface="맑은 고딕"/>
              </a:rPr>
              <a:t>루비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퍼플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레드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spc="-25" dirty="0">
                <a:latin typeface="맑은 고딕"/>
                <a:cs typeface="맑은 고딕"/>
              </a:rPr>
              <a:t>컬러</a:t>
            </a:r>
            <a:endParaRPr sz="1200">
              <a:latin typeface="맑은 고딕"/>
              <a:cs typeface="맑은 고딕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04409" y="5533135"/>
            <a:ext cx="458597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1200" dirty="0">
                <a:latin typeface="맑은 고딕"/>
                <a:cs typeface="맑은 고딕"/>
              </a:rPr>
              <a:t>라즈베리,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절인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체리의 붉은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과실과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블루베리,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블랙베리의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spc="-20" dirty="0">
                <a:latin typeface="맑은 고딕"/>
                <a:cs typeface="맑은 고딕"/>
              </a:rPr>
              <a:t>아로마가 </a:t>
            </a:r>
            <a:r>
              <a:rPr sz="1200" dirty="0">
                <a:latin typeface="맑은 고딕"/>
                <a:cs typeface="맑은 고딕"/>
              </a:rPr>
              <a:t>더해진다.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오크숙성에서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오는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바닐라의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복합미가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함께하며 </a:t>
            </a:r>
            <a:r>
              <a:rPr sz="1200" spc="-25" dirty="0">
                <a:latin typeface="맑은 고딕"/>
                <a:cs typeface="맑은 고딕"/>
              </a:rPr>
              <a:t>뛰어난 </a:t>
            </a:r>
            <a:r>
              <a:rPr sz="1200" dirty="0">
                <a:latin typeface="맑은 고딕"/>
                <a:cs typeface="맑은 고딕"/>
              </a:rPr>
              <a:t>밸런스를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보여준다.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모든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붉은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육류와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좋은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페어링을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spc="-25" dirty="0">
                <a:latin typeface="맑은 고딕"/>
                <a:cs typeface="맑은 고딕"/>
              </a:rPr>
              <a:t>보이고</a:t>
            </a:r>
            <a:endParaRPr sz="1200" dirty="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dirty="0">
                <a:latin typeface="맑은 고딕"/>
                <a:cs typeface="맑은 고딕"/>
              </a:rPr>
              <a:t>특히</a:t>
            </a:r>
            <a:r>
              <a:rPr sz="1200" spc="-1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야생고기와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좋은 마리아주를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spc="-20" dirty="0">
                <a:latin typeface="맑은 고딕"/>
                <a:cs typeface="맑은 고딕"/>
              </a:rPr>
              <a:t>이룬다.</a:t>
            </a:r>
            <a:endParaRPr sz="1200" dirty="0">
              <a:latin typeface="맑은 고딕"/>
              <a:cs typeface="맑은 고딕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103370" y="243310"/>
            <a:ext cx="5151120" cy="2576195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 marL="941069">
              <a:lnSpc>
                <a:spcPct val="100000"/>
              </a:lnSpc>
              <a:spcBef>
                <a:spcPts val="1065"/>
              </a:spcBef>
            </a:pPr>
            <a:r>
              <a:rPr sz="1600" b="1" dirty="0">
                <a:latin typeface="Century Gothic"/>
                <a:cs typeface="Century Gothic"/>
              </a:rPr>
              <a:t>Belle</a:t>
            </a:r>
            <a:r>
              <a:rPr sz="1600" b="1" spc="-45" dirty="0">
                <a:latin typeface="Century Gothic"/>
                <a:cs typeface="Century Gothic"/>
              </a:rPr>
              <a:t> </a:t>
            </a:r>
            <a:r>
              <a:rPr sz="1600" b="1" dirty="0">
                <a:latin typeface="Century Gothic"/>
                <a:cs typeface="Century Gothic"/>
              </a:rPr>
              <a:t>Daisy,</a:t>
            </a:r>
            <a:r>
              <a:rPr sz="1600" b="1" spc="-50" dirty="0">
                <a:latin typeface="Century Gothic"/>
                <a:cs typeface="Century Gothic"/>
              </a:rPr>
              <a:t> </a:t>
            </a:r>
            <a:r>
              <a:rPr sz="1600" b="1" dirty="0">
                <a:latin typeface="Century Gothic"/>
                <a:cs typeface="Century Gothic"/>
              </a:rPr>
              <a:t>Chianti</a:t>
            </a:r>
            <a:r>
              <a:rPr sz="1600" b="1" spc="-40" dirty="0">
                <a:latin typeface="Century Gothic"/>
                <a:cs typeface="Century Gothic"/>
              </a:rPr>
              <a:t> </a:t>
            </a:r>
            <a:r>
              <a:rPr sz="1600" b="1" spc="-10" dirty="0">
                <a:latin typeface="Century Gothic"/>
                <a:cs typeface="Century Gothic"/>
              </a:rPr>
              <a:t>Classico</a:t>
            </a:r>
            <a:endParaRPr sz="1600">
              <a:latin typeface="Century Gothic"/>
              <a:cs typeface="Century Gothic"/>
            </a:endParaRPr>
          </a:p>
          <a:p>
            <a:pPr marL="941069">
              <a:lnSpc>
                <a:spcPct val="100000"/>
              </a:lnSpc>
              <a:spcBef>
                <a:spcPts val="960"/>
              </a:spcBef>
            </a:pPr>
            <a:r>
              <a:rPr sz="1600" b="1" spc="-10" dirty="0">
                <a:latin typeface="맑은 고딕"/>
                <a:cs typeface="맑은 고딕"/>
              </a:rPr>
              <a:t>벨레</a:t>
            </a:r>
            <a:r>
              <a:rPr sz="1600" b="1" spc="-135" dirty="0">
                <a:latin typeface="맑은 고딕"/>
                <a:cs typeface="맑은 고딕"/>
              </a:rPr>
              <a:t> </a:t>
            </a:r>
            <a:r>
              <a:rPr sz="1600" b="1" dirty="0">
                <a:latin typeface="맑은 고딕"/>
                <a:cs typeface="맑은 고딕"/>
              </a:rPr>
              <a:t>데이지</a:t>
            </a:r>
            <a:r>
              <a:rPr sz="1600" b="1" dirty="0">
                <a:latin typeface="Century Gothic"/>
                <a:cs typeface="Century Gothic"/>
              </a:rPr>
              <a:t>,</a:t>
            </a:r>
            <a:r>
              <a:rPr sz="1600" b="1" spc="-15" dirty="0">
                <a:latin typeface="Century Gothic"/>
                <a:cs typeface="Century Gothic"/>
              </a:rPr>
              <a:t> </a:t>
            </a:r>
            <a:r>
              <a:rPr sz="1600" b="1" spc="-10" dirty="0">
                <a:latin typeface="맑은 고딕"/>
                <a:cs typeface="맑은 고딕"/>
              </a:rPr>
              <a:t>키안티</a:t>
            </a:r>
            <a:r>
              <a:rPr sz="1600" b="1" spc="-125" dirty="0">
                <a:latin typeface="맑은 고딕"/>
                <a:cs typeface="맑은 고딕"/>
              </a:rPr>
              <a:t> </a:t>
            </a:r>
            <a:r>
              <a:rPr sz="1600" b="1" spc="-20" dirty="0">
                <a:latin typeface="맑은 고딕"/>
                <a:cs typeface="맑은 고딕"/>
              </a:rPr>
              <a:t>클라시코</a:t>
            </a:r>
            <a:endParaRPr sz="16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100">
              <a:latin typeface="맑은 고딕"/>
              <a:cs typeface="맑은 고딕"/>
            </a:endParaRPr>
          </a:p>
          <a:p>
            <a:pPr marL="121920">
              <a:lnSpc>
                <a:spcPct val="100000"/>
              </a:lnSpc>
              <a:tabLst>
                <a:tab pos="713105" algn="l"/>
              </a:tabLst>
            </a:pPr>
            <a:r>
              <a:rPr sz="1200" b="1" dirty="0">
                <a:solidFill>
                  <a:srgbClr val="7E7E7E"/>
                </a:solidFill>
                <a:latin typeface="맑은 고딕"/>
                <a:cs typeface="맑은 고딕"/>
              </a:rPr>
              <a:t>지</a:t>
            </a:r>
            <a:r>
              <a:rPr sz="1200" b="1" spc="-85" dirty="0">
                <a:solidFill>
                  <a:srgbClr val="7E7E7E"/>
                </a:solidFill>
                <a:latin typeface="맑은 고딕"/>
                <a:cs typeface="맑은 고딕"/>
              </a:rPr>
              <a:t> </a:t>
            </a:r>
            <a:r>
              <a:rPr sz="1200" b="1" spc="-50" dirty="0">
                <a:solidFill>
                  <a:srgbClr val="7E7E7E"/>
                </a:solidFill>
                <a:latin typeface="맑은 고딕"/>
                <a:cs typeface="맑은 고딕"/>
              </a:rPr>
              <a:t>역</a:t>
            </a:r>
            <a:r>
              <a:rPr sz="1200" b="1" dirty="0">
                <a:solidFill>
                  <a:srgbClr val="7E7E7E"/>
                </a:solidFill>
                <a:latin typeface="맑은 고딕"/>
                <a:cs typeface="맑은 고딕"/>
              </a:rPr>
              <a:t>	</a:t>
            </a:r>
            <a:r>
              <a:rPr sz="1800" baseline="2314" dirty="0">
                <a:latin typeface="Century Gothic"/>
                <a:cs typeface="Century Gothic"/>
              </a:rPr>
              <a:t>Italy</a:t>
            </a:r>
            <a:r>
              <a:rPr sz="1800" spc="-37" baseline="2314" dirty="0">
                <a:latin typeface="Century Gothic"/>
                <a:cs typeface="Century Gothic"/>
              </a:rPr>
              <a:t> </a:t>
            </a:r>
            <a:r>
              <a:rPr sz="1800" baseline="2314" dirty="0">
                <a:latin typeface="Century Gothic"/>
                <a:cs typeface="Century Gothic"/>
              </a:rPr>
              <a:t>/ Toscana</a:t>
            </a:r>
            <a:r>
              <a:rPr sz="1800" spc="22" baseline="2314" dirty="0">
                <a:latin typeface="Century Gothic"/>
                <a:cs typeface="Century Gothic"/>
              </a:rPr>
              <a:t> </a:t>
            </a:r>
            <a:r>
              <a:rPr sz="1800" baseline="2314" dirty="0">
                <a:latin typeface="Century Gothic"/>
                <a:cs typeface="Century Gothic"/>
              </a:rPr>
              <a:t>/</a:t>
            </a:r>
            <a:r>
              <a:rPr sz="1800" spc="7" baseline="2314" dirty="0">
                <a:latin typeface="Century Gothic"/>
                <a:cs typeface="Century Gothic"/>
              </a:rPr>
              <a:t> </a:t>
            </a:r>
            <a:r>
              <a:rPr sz="1800" spc="-15" baseline="2314" dirty="0">
                <a:latin typeface="Century Gothic"/>
                <a:cs typeface="Century Gothic"/>
              </a:rPr>
              <a:t>Chianti</a:t>
            </a:r>
            <a:endParaRPr sz="1800" baseline="2314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50">
              <a:latin typeface="Century Gothic"/>
              <a:cs typeface="Century Gothic"/>
            </a:endParaRPr>
          </a:p>
          <a:p>
            <a:pPr marL="713105" marR="2340610" indent="-591820">
              <a:lnSpc>
                <a:spcPct val="147700"/>
              </a:lnSpc>
              <a:tabLst>
                <a:tab pos="713105" algn="l"/>
              </a:tabLst>
            </a:pPr>
            <a:r>
              <a:rPr sz="1200" b="1" dirty="0">
                <a:solidFill>
                  <a:srgbClr val="7E7E7E"/>
                </a:solidFill>
                <a:latin typeface="맑은 고딕"/>
                <a:cs typeface="맑은 고딕"/>
              </a:rPr>
              <a:t>품</a:t>
            </a:r>
            <a:r>
              <a:rPr sz="1200" b="1" spc="-85" dirty="0">
                <a:solidFill>
                  <a:srgbClr val="7E7E7E"/>
                </a:solidFill>
                <a:latin typeface="맑은 고딕"/>
                <a:cs typeface="맑은 고딕"/>
              </a:rPr>
              <a:t> </a:t>
            </a:r>
            <a:r>
              <a:rPr sz="1200" b="1" spc="-50" dirty="0">
                <a:solidFill>
                  <a:srgbClr val="7E7E7E"/>
                </a:solidFill>
                <a:latin typeface="맑은 고딕"/>
                <a:cs typeface="맑은 고딕"/>
              </a:rPr>
              <a:t>종</a:t>
            </a:r>
            <a:r>
              <a:rPr sz="1200" b="1" dirty="0">
                <a:solidFill>
                  <a:srgbClr val="7E7E7E"/>
                </a:solidFill>
                <a:latin typeface="맑은 고딕"/>
                <a:cs typeface="맑은 고딕"/>
              </a:rPr>
              <a:t>	</a:t>
            </a:r>
            <a:r>
              <a:rPr sz="1800" baseline="2314" dirty="0">
                <a:latin typeface="Century Gothic"/>
                <a:cs typeface="Century Gothic"/>
              </a:rPr>
              <a:t>80% </a:t>
            </a:r>
            <a:r>
              <a:rPr sz="1800" baseline="2314" dirty="0">
                <a:latin typeface="맑은 고딕"/>
                <a:cs typeface="맑은 고딕"/>
              </a:rPr>
              <a:t>산지오베제</a:t>
            </a:r>
            <a:r>
              <a:rPr sz="1800" spc="-142" baseline="2314" dirty="0">
                <a:latin typeface="맑은 고딕"/>
                <a:cs typeface="맑은 고딕"/>
              </a:rPr>
              <a:t> </a:t>
            </a:r>
            <a:r>
              <a:rPr sz="1800" spc="-15" baseline="2314" dirty="0">
                <a:latin typeface="Century Gothic"/>
                <a:cs typeface="Century Gothic"/>
              </a:rPr>
              <a:t>(Sangiovese) </a:t>
            </a:r>
            <a:r>
              <a:rPr sz="1200" dirty="0">
                <a:latin typeface="Century Gothic"/>
                <a:cs typeface="Century Gothic"/>
              </a:rPr>
              <a:t>20% </a:t>
            </a:r>
            <a:r>
              <a:rPr sz="1200" dirty="0">
                <a:latin typeface="맑은 고딕"/>
                <a:cs typeface="맑은 고딕"/>
              </a:rPr>
              <a:t>메를로</a:t>
            </a:r>
            <a:r>
              <a:rPr sz="1200" spc="-95" dirty="0">
                <a:latin typeface="맑은 고딕"/>
                <a:cs typeface="맑은 고딕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(Merlot)</a:t>
            </a:r>
            <a:endParaRPr sz="12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35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tabLst>
                <a:tab pos="713105" algn="l"/>
              </a:tabLst>
            </a:pPr>
            <a:r>
              <a:rPr sz="1200" b="1" spc="-25" dirty="0">
                <a:solidFill>
                  <a:srgbClr val="7E7E7E"/>
                </a:solidFill>
                <a:latin typeface="맑은 고딕"/>
                <a:cs typeface="맑은 고딕"/>
              </a:rPr>
              <a:t>포도밭</a:t>
            </a:r>
            <a:r>
              <a:rPr sz="1200" b="1" dirty="0">
                <a:solidFill>
                  <a:srgbClr val="7E7E7E"/>
                </a:solidFill>
                <a:latin typeface="맑은 고딕"/>
                <a:cs typeface="맑은 고딕"/>
              </a:rPr>
              <a:t>	</a:t>
            </a:r>
            <a:r>
              <a:rPr sz="1800" baseline="2314" dirty="0">
                <a:latin typeface="맑은 고딕"/>
                <a:cs typeface="맑은 고딕"/>
              </a:rPr>
              <a:t>산</a:t>
            </a:r>
            <a:r>
              <a:rPr sz="1800" spc="-179" baseline="2314" dirty="0">
                <a:latin typeface="맑은 고딕"/>
                <a:cs typeface="맑은 고딕"/>
              </a:rPr>
              <a:t> </a:t>
            </a:r>
            <a:r>
              <a:rPr sz="1800" baseline="2314" dirty="0">
                <a:latin typeface="맑은 고딕"/>
                <a:cs typeface="맑은 고딕"/>
              </a:rPr>
              <a:t>카시아노</a:t>
            </a:r>
            <a:r>
              <a:rPr sz="1800" spc="-157" baseline="2314" dirty="0">
                <a:latin typeface="맑은 고딕"/>
                <a:cs typeface="맑은 고딕"/>
              </a:rPr>
              <a:t> </a:t>
            </a:r>
            <a:r>
              <a:rPr sz="1800" baseline="2314" dirty="0">
                <a:latin typeface="Century Gothic"/>
                <a:cs typeface="Century Gothic"/>
              </a:rPr>
              <a:t>(San</a:t>
            </a:r>
            <a:r>
              <a:rPr sz="1800" spc="22" baseline="2314" dirty="0">
                <a:latin typeface="Century Gothic"/>
                <a:cs typeface="Century Gothic"/>
              </a:rPr>
              <a:t> </a:t>
            </a:r>
            <a:r>
              <a:rPr sz="1800" baseline="2314" dirty="0">
                <a:latin typeface="Century Gothic"/>
                <a:cs typeface="Century Gothic"/>
              </a:rPr>
              <a:t>Casciano)</a:t>
            </a:r>
            <a:r>
              <a:rPr sz="1800" spc="-7" baseline="2314" dirty="0">
                <a:latin typeface="Century Gothic"/>
                <a:cs typeface="Century Gothic"/>
              </a:rPr>
              <a:t> </a:t>
            </a:r>
            <a:r>
              <a:rPr sz="1800" baseline="2314" dirty="0">
                <a:latin typeface="Century Gothic"/>
                <a:cs typeface="Century Gothic"/>
              </a:rPr>
              <a:t>/</a:t>
            </a:r>
            <a:r>
              <a:rPr sz="1800" spc="-15" baseline="2314" dirty="0">
                <a:latin typeface="Century Gothic"/>
                <a:cs typeface="Century Gothic"/>
              </a:rPr>
              <a:t> </a:t>
            </a:r>
            <a:r>
              <a:rPr sz="1800" baseline="2314" dirty="0">
                <a:latin typeface="Century Gothic"/>
                <a:cs typeface="Century Gothic"/>
              </a:rPr>
              <a:t>Clay-limestone,</a:t>
            </a:r>
            <a:r>
              <a:rPr sz="1800" spc="-22" baseline="2314" dirty="0">
                <a:latin typeface="Century Gothic"/>
                <a:cs typeface="Century Gothic"/>
              </a:rPr>
              <a:t> </a:t>
            </a:r>
            <a:r>
              <a:rPr sz="1800" baseline="2314" dirty="0">
                <a:latin typeface="Century Gothic"/>
                <a:cs typeface="Century Gothic"/>
              </a:rPr>
              <a:t>Galestrico</a:t>
            </a:r>
            <a:r>
              <a:rPr sz="1800" spc="-7" baseline="2314" dirty="0">
                <a:latin typeface="Century Gothic"/>
                <a:cs typeface="Century Gothic"/>
              </a:rPr>
              <a:t> </a:t>
            </a:r>
            <a:r>
              <a:rPr sz="1800" spc="-37" baseline="2314" dirty="0">
                <a:latin typeface="맑은 고딕"/>
                <a:cs typeface="맑은 고딕"/>
              </a:rPr>
              <a:t>토양</a:t>
            </a:r>
            <a:endParaRPr sz="1800" baseline="2314">
              <a:latin typeface="맑은 고딕"/>
              <a:cs typeface="맑은 고딕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6961" y="89153"/>
            <a:ext cx="9829800" cy="6680200"/>
            <a:chOff x="76961" y="89153"/>
            <a:chExt cx="9829800" cy="6680200"/>
          </a:xfrm>
        </p:grpSpPr>
        <p:sp>
          <p:nvSpPr>
            <p:cNvPr id="12" name="object 12"/>
            <p:cNvSpPr/>
            <p:nvPr/>
          </p:nvSpPr>
          <p:spPr>
            <a:xfrm>
              <a:off x="4953761" y="1055370"/>
              <a:ext cx="4953000" cy="0"/>
            </a:xfrm>
            <a:custGeom>
              <a:avLst/>
              <a:gdLst/>
              <a:ahLst/>
              <a:cxnLst/>
              <a:rect l="l" t="t" r="r" b="b"/>
              <a:pathLst>
                <a:path w="4953000">
                  <a:moveTo>
                    <a:pt x="0" y="0"/>
                  </a:moveTo>
                  <a:lnTo>
                    <a:pt x="4952999" y="0"/>
                  </a:lnTo>
                </a:path>
              </a:pathLst>
            </a:custGeom>
            <a:ln w="19050">
              <a:solidFill>
                <a:srgbClr val="843B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6663" y="597408"/>
              <a:ext cx="1890064" cy="6123432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76961" y="89153"/>
              <a:ext cx="9764395" cy="6680200"/>
            </a:xfrm>
            <a:custGeom>
              <a:avLst/>
              <a:gdLst/>
              <a:ahLst/>
              <a:cxnLst/>
              <a:rect l="l" t="t" r="r" b="b"/>
              <a:pathLst>
                <a:path w="9764395" h="6680200">
                  <a:moveTo>
                    <a:pt x="0" y="6679692"/>
                  </a:moveTo>
                  <a:lnTo>
                    <a:pt x="9764268" y="6679692"/>
                  </a:lnTo>
                  <a:lnTo>
                    <a:pt x="9764268" y="0"/>
                  </a:lnTo>
                  <a:lnTo>
                    <a:pt x="0" y="0"/>
                  </a:lnTo>
                  <a:lnTo>
                    <a:pt x="0" y="6679692"/>
                  </a:lnTo>
                  <a:close/>
                </a:path>
              </a:pathLst>
            </a:custGeom>
            <a:ln w="19050">
              <a:solidFill>
                <a:srgbClr val="BA9F4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6" name="그림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2442" y="6096000"/>
            <a:ext cx="1177358" cy="79746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13097" y="1180033"/>
            <a:ext cx="37401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7E7E7E"/>
                </a:solidFill>
                <a:latin typeface="맑은 고딕"/>
                <a:cs typeface="맑은 고딕"/>
              </a:rPr>
              <a:t>지</a:t>
            </a:r>
            <a:r>
              <a:rPr sz="1200" b="1" spc="-90" dirty="0">
                <a:solidFill>
                  <a:srgbClr val="7E7E7E"/>
                </a:solidFill>
                <a:latin typeface="맑은 고딕"/>
                <a:cs typeface="맑은 고딕"/>
              </a:rPr>
              <a:t> </a:t>
            </a:r>
            <a:r>
              <a:rPr sz="1200" b="1" spc="-50" dirty="0">
                <a:solidFill>
                  <a:srgbClr val="7E7E7E"/>
                </a:solidFill>
                <a:latin typeface="맑은 고딕"/>
                <a:cs typeface="맑은 고딕"/>
              </a:rPr>
              <a:t>역</a:t>
            </a:r>
            <a:endParaRPr sz="1200">
              <a:latin typeface="맑은 고딕"/>
              <a:cs typeface="맑은 고딕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13097" y="1713991"/>
            <a:ext cx="3733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7E7E7E"/>
                </a:solidFill>
                <a:latin typeface="맑은 고딕"/>
                <a:cs typeface="맑은 고딕"/>
              </a:rPr>
              <a:t>품</a:t>
            </a:r>
            <a:r>
              <a:rPr sz="1200" b="1" spc="-85" dirty="0">
                <a:solidFill>
                  <a:srgbClr val="7E7E7E"/>
                </a:solidFill>
                <a:latin typeface="맑은 고딕"/>
                <a:cs typeface="맑은 고딕"/>
              </a:rPr>
              <a:t> </a:t>
            </a:r>
            <a:r>
              <a:rPr sz="1200" b="1" spc="-50" dirty="0">
                <a:solidFill>
                  <a:srgbClr val="7E7E7E"/>
                </a:solidFill>
                <a:latin typeface="맑은 고딕"/>
                <a:cs typeface="맑은 고딕"/>
              </a:rPr>
              <a:t>종</a:t>
            </a:r>
            <a:endParaRPr sz="1200">
              <a:latin typeface="맑은 고딕"/>
              <a:cs typeface="맑은 고딕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03370" y="2514346"/>
            <a:ext cx="482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7E7E7E"/>
                </a:solidFill>
                <a:latin typeface="맑은 고딕"/>
                <a:cs typeface="맑은 고딕"/>
              </a:rPr>
              <a:t>포도밭</a:t>
            </a:r>
            <a:endParaRPr sz="1200">
              <a:latin typeface="맑은 고딕"/>
              <a:cs typeface="맑은 고딕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50970" y="3047746"/>
            <a:ext cx="6350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0" dirty="0">
                <a:solidFill>
                  <a:srgbClr val="7E7E7E"/>
                </a:solidFill>
                <a:latin typeface="맑은 고딕"/>
                <a:cs typeface="맑은 고딕"/>
              </a:rPr>
              <a:t>와인양조</a:t>
            </a:r>
            <a:endParaRPr sz="1200">
              <a:latin typeface="맑은 고딕"/>
              <a:cs typeface="맑은 고딕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08882" y="4381627"/>
            <a:ext cx="577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7E7E7E"/>
                </a:solidFill>
                <a:latin typeface="Century Gothic"/>
                <a:cs typeface="Century Gothic"/>
              </a:rPr>
              <a:t>Awards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12641" y="5448706"/>
            <a:ext cx="9740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7E7E7E"/>
                </a:solidFill>
                <a:latin typeface="Century Gothic"/>
                <a:cs typeface="Century Gothic"/>
              </a:rPr>
              <a:t>Appearance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85665" y="5982106"/>
            <a:ext cx="4006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7E7E7E"/>
                </a:solidFill>
                <a:latin typeface="Century Gothic"/>
                <a:cs typeface="Century Gothic"/>
              </a:rPr>
              <a:t>Taste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04409" y="1167129"/>
            <a:ext cx="178053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entury Gothic"/>
                <a:cs typeface="Century Gothic"/>
              </a:rPr>
              <a:t>Italy</a:t>
            </a:r>
            <a:r>
              <a:rPr sz="1200" spc="-2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/ Toscana</a:t>
            </a:r>
            <a:r>
              <a:rPr sz="1200" spc="1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/</a:t>
            </a:r>
            <a:r>
              <a:rPr sz="1200" spc="5" dirty="0">
                <a:latin typeface="Century Gothic"/>
                <a:cs typeface="Century Gothic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Chianti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04409" y="1617090"/>
            <a:ext cx="2114550" cy="558800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1200" dirty="0">
                <a:latin typeface="Century Gothic"/>
                <a:cs typeface="Century Gothic"/>
              </a:rPr>
              <a:t>80% </a:t>
            </a:r>
            <a:r>
              <a:rPr sz="1200" dirty="0">
                <a:latin typeface="맑은 고딕"/>
                <a:cs typeface="맑은 고딕"/>
              </a:rPr>
              <a:t>산지오베제</a:t>
            </a:r>
            <a:r>
              <a:rPr sz="1200" spc="-95" dirty="0">
                <a:latin typeface="맑은 고딕"/>
                <a:cs typeface="맑은 고딕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(Sangiovese)</a:t>
            </a:r>
            <a:endParaRPr sz="12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1200" dirty="0">
                <a:latin typeface="Century Gothic"/>
                <a:cs typeface="Century Gothic"/>
              </a:rPr>
              <a:t>20% </a:t>
            </a:r>
            <a:r>
              <a:rPr sz="1200" dirty="0">
                <a:latin typeface="맑은 고딕"/>
                <a:cs typeface="맑은 고딕"/>
              </a:rPr>
              <a:t>메를로</a:t>
            </a:r>
            <a:r>
              <a:rPr sz="1200" spc="-95" dirty="0">
                <a:latin typeface="맑은 고딕"/>
                <a:cs typeface="맑은 고딕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(Merlot)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804409" y="2501010"/>
            <a:ext cx="37725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맑은 고딕"/>
                <a:cs typeface="맑은 고딕"/>
              </a:rPr>
              <a:t>몬테스페르톨리</a:t>
            </a:r>
            <a:r>
              <a:rPr sz="1200" spc="-105" dirty="0">
                <a:latin typeface="맑은 고딕"/>
                <a:cs typeface="맑은 고딕"/>
              </a:rPr>
              <a:t> </a:t>
            </a:r>
            <a:r>
              <a:rPr sz="1200" dirty="0">
                <a:latin typeface="Century Gothic"/>
                <a:cs typeface="Century Gothic"/>
              </a:rPr>
              <a:t>(Montespertoli)</a:t>
            </a:r>
            <a:r>
              <a:rPr sz="1200" spc="2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/</a:t>
            </a:r>
            <a:r>
              <a:rPr sz="1200" spc="-1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Pliocene</a:t>
            </a:r>
            <a:r>
              <a:rPr sz="1200" spc="-3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Clay</a:t>
            </a:r>
            <a:r>
              <a:rPr sz="1200" spc="-25" dirty="0">
                <a:latin typeface="Century Gothic"/>
                <a:cs typeface="Century Gothic"/>
              </a:rPr>
              <a:t> </a:t>
            </a:r>
            <a:r>
              <a:rPr sz="1200" spc="-25" dirty="0">
                <a:latin typeface="맑은 고딕"/>
                <a:cs typeface="맑은 고딕"/>
              </a:rPr>
              <a:t>토양</a:t>
            </a:r>
            <a:endParaRPr sz="1200">
              <a:latin typeface="맑은 고딕"/>
              <a:cs typeface="맑은 고딕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04409" y="2950845"/>
            <a:ext cx="430085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5800"/>
              </a:lnSpc>
              <a:spcBef>
                <a:spcPts val="100"/>
              </a:spcBef>
            </a:pPr>
            <a:r>
              <a:rPr sz="1200" spc="-10" dirty="0">
                <a:latin typeface="Century Gothic"/>
                <a:cs typeface="Century Gothic"/>
              </a:rPr>
              <a:t>10-</a:t>
            </a:r>
            <a:r>
              <a:rPr sz="1200" dirty="0">
                <a:latin typeface="Century Gothic"/>
                <a:cs typeface="Century Gothic"/>
              </a:rPr>
              <a:t>20</a:t>
            </a:r>
            <a:r>
              <a:rPr sz="1200" dirty="0">
                <a:latin typeface="맑은 고딕"/>
                <a:cs typeface="맑은 고딕"/>
              </a:rPr>
              <a:t>년</a:t>
            </a:r>
            <a:r>
              <a:rPr sz="1200" spc="-8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수령의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포도나무에서</a:t>
            </a:r>
            <a:r>
              <a:rPr sz="1200" spc="-7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손</a:t>
            </a:r>
            <a:r>
              <a:rPr sz="1200" spc="-8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수확된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포도는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25-</a:t>
            </a:r>
            <a:r>
              <a:rPr sz="1200" dirty="0">
                <a:latin typeface="Century Gothic"/>
                <a:cs typeface="Century Gothic"/>
              </a:rPr>
              <a:t>30</a:t>
            </a:r>
            <a:r>
              <a:rPr sz="1200" dirty="0">
                <a:latin typeface="맑은 고딕"/>
                <a:cs typeface="맑은 고딕"/>
              </a:rPr>
              <a:t>일</a:t>
            </a:r>
            <a:r>
              <a:rPr sz="1200" spc="-70" dirty="0">
                <a:latin typeface="맑은 고딕"/>
                <a:cs typeface="맑은 고딕"/>
              </a:rPr>
              <a:t> </a:t>
            </a:r>
            <a:r>
              <a:rPr sz="1200" spc="-25" dirty="0">
                <a:latin typeface="맑은 고딕"/>
                <a:cs typeface="맑은 고딕"/>
              </a:rPr>
              <a:t>동안의 </a:t>
            </a:r>
            <a:r>
              <a:rPr sz="1200" dirty="0">
                <a:latin typeface="맑은 고딕"/>
                <a:cs typeface="맑은 고딕"/>
              </a:rPr>
              <a:t>긴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침용과정을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통해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과실의</a:t>
            </a:r>
            <a:r>
              <a:rPr sz="1200" spc="-8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응축미와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색깔을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spc="-10" dirty="0">
                <a:latin typeface="맑은 고딕"/>
                <a:cs typeface="맑은 고딕"/>
              </a:rPr>
              <a:t>표현한다</a:t>
            </a:r>
            <a:r>
              <a:rPr sz="1200" spc="-10" dirty="0">
                <a:latin typeface="Century Gothic"/>
                <a:cs typeface="Century Gothic"/>
              </a:rPr>
              <a:t>.</a:t>
            </a:r>
            <a:endParaRPr sz="1200">
              <a:latin typeface="Century Gothic"/>
              <a:cs typeface="Century Gothic"/>
            </a:endParaRPr>
          </a:p>
          <a:p>
            <a:pPr marL="12700" marR="330835">
              <a:lnSpc>
                <a:spcPct val="145800"/>
              </a:lnSpc>
            </a:pPr>
            <a:r>
              <a:rPr sz="1200" dirty="0">
                <a:latin typeface="맑은 고딕"/>
                <a:cs typeface="맑은 고딕"/>
              </a:rPr>
              <a:t>와인은</a:t>
            </a:r>
            <a:r>
              <a:rPr sz="1200" spc="-95" dirty="0">
                <a:latin typeface="맑은 고딕"/>
                <a:cs typeface="맑은 고딕"/>
              </a:rPr>
              <a:t> </a:t>
            </a:r>
            <a:r>
              <a:rPr sz="1200" dirty="0">
                <a:latin typeface="Century Gothic"/>
                <a:cs typeface="Century Gothic"/>
              </a:rPr>
              <a:t>15</a:t>
            </a:r>
            <a:r>
              <a:rPr sz="1200" dirty="0">
                <a:latin typeface="맑은 고딕"/>
                <a:cs typeface="맑은 고딕"/>
              </a:rPr>
              <a:t>개월동안</a:t>
            </a:r>
            <a:r>
              <a:rPr sz="1200" spc="-7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오크통에서</a:t>
            </a:r>
            <a:r>
              <a:rPr sz="1200" spc="-10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숙성되며</a:t>
            </a:r>
            <a:r>
              <a:rPr sz="1200" dirty="0">
                <a:latin typeface="Century Gothic"/>
                <a:cs typeface="Century Gothic"/>
              </a:rPr>
              <a:t>,</a:t>
            </a:r>
            <a:r>
              <a:rPr sz="1200" spc="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맑은 고딕"/>
                <a:cs typeface="맑은 고딕"/>
              </a:rPr>
              <a:t>이</a:t>
            </a:r>
            <a:r>
              <a:rPr sz="1200" spc="-9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후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Century Gothic"/>
                <a:cs typeface="Century Gothic"/>
              </a:rPr>
              <a:t>5</a:t>
            </a:r>
            <a:r>
              <a:rPr sz="1200" dirty="0">
                <a:latin typeface="맑은 고딕"/>
                <a:cs typeface="맑은 고딕"/>
              </a:rPr>
              <a:t>개월</a:t>
            </a:r>
            <a:r>
              <a:rPr sz="1200" spc="-75" dirty="0">
                <a:latin typeface="맑은 고딕"/>
                <a:cs typeface="맑은 고딕"/>
              </a:rPr>
              <a:t> </a:t>
            </a:r>
            <a:r>
              <a:rPr sz="1200" spc="-25" dirty="0">
                <a:latin typeface="맑은 고딕"/>
                <a:cs typeface="맑은 고딕"/>
              </a:rPr>
              <a:t>동안 </a:t>
            </a:r>
            <a:r>
              <a:rPr sz="1200" dirty="0">
                <a:latin typeface="맑은 고딕"/>
                <a:cs typeface="맑은 고딕"/>
              </a:rPr>
              <a:t>병에서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숙성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후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출고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spc="-25" dirty="0">
                <a:latin typeface="맑은 고딕"/>
                <a:cs typeface="맑은 고딕"/>
              </a:rPr>
              <a:t>된다</a:t>
            </a:r>
            <a:r>
              <a:rPr sz="1200" spc="-25" dirty="0">
                <a:latin typeface="Century Gothic"/>
                <a:cs typeface="Century Gothic"/>
              </a:rPr>
              <a:t>.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804409" y="4284726"/>
            <a:ext cx="1853564" cy="825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5800"/>
              </a:lnSpc>
              <a:spcBef>
                <a:spcPts val="100"/>
              </a:spcBef>
            </a:pPr>
            <a:r>
              <a:rPr sz="1200" dirty="0">
                <a:latin typeface="Century Gothic"/>
                <a:cs typeface="Century Gothic"/>
              </a:rPr>
              <a:t>Luca</a:t>
            </a:r>
            <a:r>
              <a:rPr sz="1200" spc="-1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Maroni</a:t>
            </a:r>
            <a:r>
              <a:rPr sz="1200" spc="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– 97</a:t>
            </a:r>
            <a:r>
              <a:rPr sz="1200" spc="5" dirty="0">
                <a:latin typeface="Century Gothic"/>
                <a:cs typeface="Century Gothic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points </a:t>
            </a:r>
            <a:r>
              <a:rPr sz="1200" dirty="0">
                <a:latin typeface="Century Gothic"/>
                <a:cs typeface="Century Gothic"/>
              </a:rPr>
              <a:t>Gambero</a:t>
            </a:r>
            <a:r>
              <a:rPr sz="1200" spc="-2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Rosso</a:t>
            </a:r>
            <a:r>
              <a:rPr sz="1200" spc="-1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–</a:t>
            </a:r>
            <a:r>
              <a:rPr sz="1200" spc="-1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1 </a:t>
            </a:r>
            <a:r>
              <a:rPr sz="1200" spc="-20" dirty="0">
                <a:latin typeface="Century Gothic"/>
                <a:cs typeface="Century Gothic"/>
              </a:rPr>
              <a:t>glass </a:t>
            </a:r>
            <a:r>
              <a:rPr sz="1200" dirty="0">
                <a:latin typeface="Century Gothic"/>
                <a:cs typeface="Century Gothic"/>
              </a:rPr>
              <a:t>Decanter</a:t>
            </a:r>
            <a:r>
              <a:rPr sz="1200" spc="1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-</a:t>
            </a:r>
            <a:r>
              <a:rPr sz="1200" spc="-15" dirty="0">
                <a:latin typeface="Century Gothic"/>
                <a:cs typeface="Century Gothic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Bronze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804409" y="5435600"/>
            <a:ext cx="10483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맑은 고딕"/>
                <a:cs typeface="맑은 고딕"/>
              </a:rPr>
              <a:t>루비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레드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spc="-25" dirty="0">
                <a:latin typeface="맑은 고딕"/>
                <a:cs typeface="맑은 고딕"/>
              </a:rPr>
              <a:t>컬러</a:t>
            </a:r>
            <a:endParaRPr sz="1200">
              <a:latin typeface="맑은 고딕"/>
              <a:cs typeface="맑은 고딕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804409" y="5885179"/>
            <a:ext cx="4139565" cy="825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45800"/>
              </a:lnSpc>
              <a:spcBef>
                <a:spcPts val="100"/>
              </a:spcBef>
            </a:pPr>
            <a:r>
              <a:rPr sz="1200" dirty="0">
                <a:latin typeface="맑은 고딕"/>
                <a:cs typeface="맑은 고딕"/>
              </a:rPr>
              <a:t>레드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커런트,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라즈베리,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블루베리,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블랙베리의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과실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spc="-20" dirty="0">
                <a:latin typeface="맑은 고딕"/>
                <a:cs typeface="맑은 고딕"/>
              </a:rPr>
              <a:t>아로마와 </a:t>
            </a:r>
            <a:r>
              <a:rPr sz="1200" dirty="0">
                <a:latin typeface="맑은 고딕"/>
                <a:cs typeface="맑은 고딕"/>
              </a:rPr>
              <a:t>스파이시함이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더해진다.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숙성에서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완성되는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부드러운 </a:t>
            </a:r>
            <a:r>
              <a:rPr sz="1200" spc="-25" dirty="0">
                <a:latin typeface="맑은 고딕"/>
                <a:cs typeface="맑은 고딕"/>
              </a:rPr>
              <a:t>탄닌과 </a:t>
            </a:r>
            <a:r>
              <a:rPr sz="1200" dirty="0">
                <a:latin typeface="맑은 고딕"/>
                <a:cs typeface="맑은 고딕"/>
              </a:rPr>
              <a:t>밸런스가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우아한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미감을 </a:t>
            </a:r>
            <a:r>
              <a:rPr sz="1200" spc="-10" dirty="0">
                <a:latin typeface="맑은 고딕"/>
                <a:cs typeface="맑은 고딕"/>
              </a:rPr>
              <a:t>완성한다.</a:t>
            </a:r>
            <a:endParaRPr sz="1200">
              <a:latin typeface="맑은 고딕"/>
              <a:cs typeface="맑은 고딕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67436" y="79628"/>
            <a:ext cx="9848850" cy="6699250"/>
            <a:chOff x="67436" y="79628"/>
            <a:chExt cx="9848850" cy="6699250"/>
          </a:xfrm>
        </p:grpSpPr>
        <p:sp>
          <p:nvSpPr>
            <p:cNvPr id="17" name="object 17"/>
            <p:cNvSpPr/>
            <p:nvPr/>
          </p:nvSpPr>
          <p:spPr>
            <a:xfrm>
              <a:off x="4953761" y="1055370"/>
              <a:ext cx="4953000" cy="0"/>
            </a:xfrm>
            <a:custGeom>
              <a:avLst/>
              <a:gdLst/>
              <a:ahLst/>
              <a:cxnLst/>
              <a:rect l="l" t="t" r="r" b="b"/>
              <a:pathLst>
                <a:path w="4953000">
                  <a:moveTo>
                    <a:pt x="0" y="0"/>
                  </a:moveTo>
                  <a:lnTo>
                    <a:pt x="4952999" y="0"/>
                  </a:lnTo>
                </a:path>
              </a:pathLst>
            </a:custGeom>
            <a:ln w="19050">
              <a:solidFill>
                <a:srgbClr val="843B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6961" y="89153"/>
              <a:ext cx="9764395" cy="6680200"/>
            </a:xfrm>
            <a:custGeom>
              <a:avLst/>
              <a:gdLst/>
              <a:ahLst/>
              <a:cxnLst/>
              <a:rect l="l" t="t" r="r" b="b"/>
              <a:pathLst>
                <a:path w="9764395" h="6680200">
                  <a:moveTo>
                    <a:pt x="0" y="6679692"/>
                  </a:moveTo>
                  <a:lnTo>
                    <a:pt x="9764268" y="6679692"/>
                  </a:lnTo>
                  <a:lnTo>
                    <a:pt x="9764268" y="0"/>
                  </a:lnTo>
                  <a:lnTo>
                    <a:pt x="0" y="0"/>
                  </a:lnTo>
                  <a:lnTo>
                    <a:pt x="0" y="6679692"/>
                  </a:lnTo>
                  <a:close/>
                </a:path>
              </a:pathLst>
            </a:custGeom>
            <a:ln w="19050">
              <a:solidFill>
                <a:srgbClr val="BA9F4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5032375" y="243310"/>
            <a:ext cx="2691130" cy="758190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sz="1600" b="1" dirty="0">
                <a:latin typeface="Century Gothic"/>
                <a:cs typeface="Century Gothic"/>
              </a:rPr>
              <a:t>Belle</a:t>
            </a:r>
            <a:r>
              <a:rPr sz="1600" b="1" spc="-45" dirty="0">
                <a:latin typeface="Century Gothic"/>
                <a:cs typeface="Century Gothic"/>
              </a:rPr>
              <a:t> </a:t>
            </a:r>
            <a:r>
              <a:rPr sz="1600" b="1" dirty="0">
                <a:latin typeface="Century Gothic"/>
                <a:cs typeface="Century Gothic"/>
              </a:rPr>
              <a:t>Daisy,</a:t>
            </a:r>
            <a:r>
              <a:rPr sz="1600" b="1" spc="-50" dirty="0">
                <a:latin typeface="Century Gothic"/>
                <a:cs typeface="Century Gothic"/>
              </a:rPr>
              <a:t> </a:t>
            </a:r>
            <a:r>
              <a:rPr sz="1600" b="1" dirty="0">
                <a:latin typeface="Century Gothic"/>
                <a:cs typeface="Century Gothic"/>
              </a:rPr>
              <a:t>Chianti</a:t>
            </a:r>
            <a:r>
              <a:rPr sz="1600" b="1" spc="-40" dirty="0">
                <a:latin typeface="Century Gothic"/>
                <a:cs typeface="Century Gothic"/>
              </a:rPr>
              <a:t> </a:t>
            </a:r>
            <a:r>
              <a:rPr sz="1600" b="1" spc="-10" dirty="0">
                <a:latin typeface="Century Gothic"/>
                <a:cs typeface="Century Gothic"/>
              </a:rPr>
              <a:t>Riserva</a:t>
            </a:r>
            <a:endParaRPr sz="16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1600" b="1" spc="-10" dirty="0">
                <a:latin typeface="맑은 고딕"/>
                <a:cs typeface="맑은 고딕"/>
              </a:rPr>
              <a:t>벨레</a:t>
            </a:r>
            <a:r>
              <a:rPr sz="1600" b="1" spc="-135" dirty="0">
                <a:latin typeface="맑은 고딕"/>
                <a:cs typeface="맑은 고딕"/>
              </a:rPr>
              <a:t> </a:t>
            </a:r>
            <a:r>
              <a:rPr sz="1600" b="1" dirty="0">
                <a:latin typeface="맑은 고딕"/>
                <a:cs typeface="맑은 고딕"/>
              </a:rPr>
              <a:t>데이지</a:t>
            </a:r>
            <a:r>
              <a:rPr sz="1600" b="1" dirty="0">
                <a:latin typeface="Century Gothic"/>
                <a:cs typeface="Century Gothic"/>
              </a:rPr>
              <a:t>,</a:t>
            </a:r>
            <a:r>
              <a:rPr sz="1600" b="1" spc="-15" dirty="0">
                <a:latin typeface="Century Gothic"/>
                <a:cs typeface="Century Gothic"/>
              </a:rPr>
              <a:t> </a:t>
            </a:r>
            <a:r>
              <a:rPr sz="1600" b="1" spc="-10" dirty="0">
                <a:latin typeface="맑은 고딕"/>
                <a:cs typeface="맑은 고딕"/>
              </a:rPr>
              <a:t>키안티</a:t>
            </a:r>
            <a:r>
              <a:rPr sz="1600" b="1" spc="-125" dirty="0">
                <a:latin typeface="맑은 고딕"/>
                <a:cs typeface="맑은 고딕"/>
              </a:rPr>
              <a:t> </a:t>
            </a:r>
            <a:r>
              <a:rPr sz="1600" b="1" spc="-20" dirty="0">
                <a:latin typeface="맑은 고딕"/>
                <a:cs typeface="맑은 고딕"/>
              </a:rPr>
              <a:t>리제르바</a:t>
            </a:r>
            <a:endParaRPr sz="1600">
              <a:latin typeface="맑은 고딕"/>
              <a:cs typeface="맑은 고딕"/>
            </a:endParaRPr>
          </a:p>
        </p:txBody>
      </p:sp>
      <p:pic>
        <p:nvPicPr>
          <p:cNvPr id="21" name="object 2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9639" y="550163"/>
            <a:ext cx="1623060" cy="6143244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2442" y="6096000"/>
            <a:ext cx="1177358" cy="79746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50970" y="3769232"/>
            <a:ext cx="6350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0" dirty="0">
                <a:solidFill>
                  <a:srgbClr val="7E7E7E"/>
                </a:solidFill>
                <a:latin typeface="맑은 고딕"/>
                <a:cs typeface="맑은 고딕"/>
              </a:rPr>
              <a:t>와인양조</a:t>
            </a:r>
            <a:endParaRPr sz="1200">
              <a:latin typeface="맑은 고딕"/>
              <a:cs typeface="맑은 고딕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12641" y="4866894"/>
            <a:ext cx="9740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7E7E7E"/>
                </a:solidFill>
                <a:latin typeface="Century Gothic"/>
                <a:cs typeface="Century Gothic"/>
              </a:rPr>
              <a:t>Appearance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85665" y="5415533"/>
            <a:ext cx="4006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7E7E7E"/>
                </a:solidFill>
                <a:latin typeface="Century Gothic"/>
                <a:cs typeface="Century Gothic"/>
              </a:rPr>
              <a:t>Taste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82058" y="3677792"/>
            <a:ext cx="430085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1200" spc="-10" dirty="0">
                <a:latin typeface="Century Gothic"/>
                <a:cs typeface="Century Gothic"/>
              </a:rPr>
              <a:t>10-</a:t>
            </a:r>
            <a:r>
              <a:rPr sz="1200" dirty="0">
                <a:latin typeface="Century Gothic"/>
                <a:cs typeface="Century Gothic"/>
              </a:rPr>
              <a:t>20</a:t>
            </a:r>
            <a:r>
              <a:rPr sz="1200" dirty="0">
                <a:latin typeface="맑은 고딕"/>
                <a:cs typeface="맑은 고딕"/>
              </a:rPr>
              <a:t>년</a:t>
            </a:r>
            <a:r>
              <a:rPr sz="1200" spc="-8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수령의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포도나무에서</a:t>
            </a:r>
            <a:r>
              <a:rPr sz="1200" spc="-7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손</a:t>
            </a:r>
            <a:r>
              <a:rPr sz="1200" spc="-8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수확된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포도는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25-</a:t>
            </a:r>
            <a:r>
              <a:rPr sz="1200" dirty="0">
                <a:latin typeface="Century Gothic"/>
                <a:cs typeface="Century Gothic"/>
              </a:rPr>
              <a:t>30</a:t>
            </a:r>
            <a:r>
              <a:rPr sz="1200" dirty="0">
                <a:latin typeface="맑은 고딕"/>
                <a:cs typeface="맑은 고딕"/>
              </a:rPr>
              <a:t>일</a:t>
            </a:r>
            <a:r>
              <a:rPr sz="1200" spc="-70" dirty="0">
                <a:latin typeface="맑은 고딕"/>
                <a:cs typeface="맑은 고딕"/>
              </a:rPr>
              <a:t> </a:t>
            </a:r>
            <a:r>
              <a:rPr sz="1200" spc="-25" dirty="0">
                <a:latin typeface="맑은 고딕"/>
                <a:cs typeface="맑은 고딕"/>
              </a:rPr>
              <a:t>동안의 </a:t>
            </a:r>
            <a:r>
              <a:rPr sz="1200" dirty="0">
                <a:latin typeface="맑은 고딕"/>
                <a:cs typeface="맑은 고딕"/>
              </a:rPr>
              <a:t>긴</a:t>
            </a:r>
            <a:r>
              <a:rPr sz="1200" spc="-8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침용과정을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통해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과실의</a:t>
            </a:r>
            <a:r>
              <a:rPr sz="1200" spc="-7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응축미와</a:t>
            </a:r>
            <a:r>
              <a:rPr sz="1200" spc="-8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색깔을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spc="-10" dirty="0">
                <a:latin typeface="맑은 고딕"/>
                <a:cs typeface="맑은 고딕"/>
              </a:rPr>
              <a:t>표현한다</a:t>
            </a:r>
            <a:r>
              <a:rPr sz="1200" spc="-10" dirty="0">
                <a:latin typeface="Century Gothic"/>
                <a:cs typeface="Century Gothic"/>
              </a:rPr>
              <a:t>.</a:t>
            </a:r>
            <a:endParaRPr sz="12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dirty="0">
                <a:latin typeface="맑은 고딕"/>
                <a:cs typeface="맑은 고딕"/>
              </a:rPr>
              <a:t>와인은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6</a:t>
            </a:r>
            <a:r>
              <a:rPr sz="1200" spc="-10" dirty="0">
                <a:latin typeface="맑은 고딕"/>
                <a:cs typeface="맑은 고딕"/>
              </a:rPr>
              <a:t>개월동안</a:t>
            </a:r>
            <a:r>
              <a:rPr sz="1200" spc="-80" dirty="0">
                <a:latin typeface="맑은 고딕"/>
                <a:cs typeface="맑은 고딕"/>
              </a:rPr>
              <a:t> </a:t>
            </a:r>
            <a:r>
              <a:rPr sz="1200" spc="-10" dirty="0">
                <a:latin typeface="맑은 고딕"/>
                <a:cs typeface="맑은 고딕"/>
              </a:rPr>
              <a:t>스테인리스통에서</a:t>
            </a:r>
            <a:r>
              <a:rPr sz="1200" spc="-6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숙성</a:t>
            </a:r>
            <a:r>
              <a:rPr sz="1200" spc="-8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후</a:t>
            </a:r>
            <a:r>
              <a:rPr sz="1200" spc="-8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출고</a:t>
            </a:r>
            <a:r>
              <a:rPr sz="1200" spc="-80" dirty="0">
                <a:latin typeface="맑은 고딕"/>
                <a:cs typeface="맑은 고딕"/>
              </a:rPr>
              <a:t> </a:t>
            </a:r>
            <a:r>
              <a:rPr sz="1200" spc="-25" dirty="0">
                <a:latin typeface="맑은 고딕"/>
                <a:cs typeface="맑은 고딕"/>
              </a:rPr>
              <a:t>된다</a:t>
            </a:r>
            <a:r>
              <a:rPr sz="1200" spc="-25" dirty="0">
                <a:latin typeface="Century Gothic"/>
                <a:cs typeface="Century Gothic"/>
              </a:rPr>
              <a:t>.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82058" y="4866894"/>
            <a:ext cx="10483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맑은 고딕"/>
                <a:cs typeface="맑은 고딕"/>
              </a:rPr>
              <a:t>루비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레드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spc="-25" dirty="0">
                <a:latin typeface="맑은 고딕"/>
                <a:cs typeface="맑은 고딕"/>
              </a:rPr>
              <a:t>컬러</a:t>
            </a:r>
            <a:endParaRPr sz="1200">
              <a:latin typeface="맑은 고딕"/>
              <a:cs typeface="맑은 고딕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82058" y="5323839"/>
            <a:ext cx="461962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100"/>
              </a:lnSpc>
              <a:spcBef>
                <a:spcPts val="100"/>
              </a:spcBef>
            </a:pPr>
            <a:r>
              <a:rPr sz="1200" dirty="0">
                <a:latin typeface="맑은 고딕"/>
                <a:cs typeface="맑은 고딕"/>
              </a:rPr>
              <a:t>라즈베리,</a:t>
            </a:r>
            <a:r>
              <a:rPr sz="1200" spc="-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딸기,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체리의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집중도 있는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붉은과실이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집중되며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spc="-10" dirty="0">
                <a:latin typeface="맑은 고딕"/>
                <a:cs typeface="맑은 고딕"/>
              </a:rPr>
              <a:t>블랙베리, </a:t>
            </a:r>
            <a:r>
              <a:rPr sz="1200" dirty="0">
                <a:latin typeface="맑은 고딕"/>
                <a:cs typeface="맑은 고딕"/>
              </a:rPr>
              <a:t>블루베리가</a:t>
            </a:r>
            <a:r>
              <a:rPr sz="1200" spc="-10" dirty="0">
                <a:latin typeface="맑은 고딕"/>
                <a:cs typeface="맑은 고딕"/>
              </a:rPr>
              <a:t> 어우러진다.</a:t>
            </a:r>
            <a:endParaRPr sz="1200">
              <a:latin typeface="맑은 고딕"/>
              <a:cs typeface="맑은 고딕"/>
            </a:endParaRPr>
          </a:p>
          <a:p>
            <a:pPr marL="12700" marR="127000">
              <a:lnSpc>
                <a:spcPct val="150000"/>
              </a:lnSpc>
            </a:pPr>
            <a:r>
              <a:rPr sz="1200" dirty="0">
                <a:latin typeface="맑은 고딕"/>
                <a:cs typeface="맑은 고딕"/>
              </a:rPr>
              <a:t>뒤로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이어지는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바이올렛,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아이리스의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플로랄이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우아하게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spc="-20" dirty="0">
                <a:latin typeface="맑은 고딕"/>
                <a:cs typeface="맑은 고딕"/>
              </a:rPr>
              <a:t>표현되며 </a:t>
            </a:r>
            <a:r>
              <a:rPr sz="1200" dirty="0">
                <a:latin typeface="맑은 고딕"/>
                <a:cs typeface="맑은 고딕"/>
              </a:rPr>
              <a:t>그릴된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고기,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가금류,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치즈와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좋은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매칭을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spc="-20" dirty="0">
                <a:latin typeface="맑은 고딕"/>
                <a:cs typeface="맑은 고딕"/>
              </a:rPr>
              <a:t>이룬다.</a:t>
            </a:r>
            <a:endParaRPr sz="1200">
              <a:latin typeface="맑은 고딕"/>
              <a:cs typeface="맑은 고딕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03370" y="243310"/>
            <a:ext cx="4605020" cy="3185795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 marL="941069">
              <a:lnSpc>
                <a:spcPct val="100000"/>
              </a:lnSpc>
              <a:spcBef>
                <a:spcPts val="1065"/>
              </a:spcBef>
            </a:pPr>
            <a:r>
              <a:rPr sz="1600" b="1" dirty="0">
                <a:latin typeface="Century Gothic"/>
                <a:cs typeface="Century Gothic"/>
              </a:rPr>
              <a:t>Belle</a:t>
            </a:r>
            <a:r>
              <a:rPr sz="1600" b="1" spc="-45" dirty="0">
                <a:latin typeface="Century Gothic"/>
                <a:cs typeface="Century Gothic"/>
              </a:rPr>
              <a:t> </a:t>
            </a:r>
            <a:r>
              <a:rPr sz="1600" b="1" dirty="0">
                <a:latin typeface="Century Gothic"/>
                <a:cs typeface="Century Gothic"/>
              </a:rPr>
              <a:t>Daisy,</a:t>
            </a:r>
            <a:r>
              <a:rPr sz="1600" b="1" spc="-45" dirty="0">
                <a:latin typeface="Century Gothic"/>
                <a:cs typeface="Century Gothic"/>
              </a:rPr>
              <a:t> </a:t>
            </a:r>
            <a:r>
              <a:rPr sz="1600" b="1" spc="-10" dirty="0">
                <a:latin typeface="Century Gothic"/>
                <a:cs typeface="Century Gothic"/>
              </a:rPr>
              <a:t>Chianti</a:t>
            </a:r>
            <a:endParaRPr sz="1600">
              <a:latin typeface="Century Gothic"/>
              <a:cs typeface="Century Gothic"/>
            </a:endParaRPr>
          </a:p>
          <a:p>
            <a:pPr marL="941069">
              <a:lnSpc>
                <a:spcPct val="100000"/>
              </a:lnSpc>
              <a:spcBef>
                <a:spcPts val="960"/>
              </a:spcBef>
            </a:pPr>
            <a:r>
              <a:rPr sz="1600" b="1" spc="-10" dirty="0">
                <a:latin typeface="맑은 고딕"/>
                <a:cs typeface="맑은 고딕"/>
              </a:rPr>
              <a:t>벨레</a:t>
            </a:r>
            <a:r>
              <a:rPr sz="1600" b="1" spc="-135" dirty="0">
                <a:latin typeface="맑은 고딕"/>
                <a:cs typeface="맑은 고딕"/>
              </a:rPr>
              <a:t> </a:t>
            </a:r>
            <a:r>
              <a:rPr sz="1600" b="1" dirty="0">
                <a:latin typeface="맑은 고딕"/>
                <a:cs typeface="맑은 고딕"/>
              </a:rPr>
              <a:t>데이지</a:t>
            </a:r>
            <a:r>
              <a:rPr sz="1600" b="1" dirty="0">
                <a:latin typeface="Century Gothic"/>
                <a:cs typeface="Century Gothic"/>
              </a:rPr>
              <a:t>,</a:t>
            </a:r>
            <a:r>
              <a:rPr sz="1600" b="1" spc="-25" dirty="0">
                <a:latin typeface="Century Gothic"/>
                <a:cs typeface="Century Gothic"/>
              </a:rPr>
              <a:t> </a:t>
            </a:r>
            <a:r>
              <a:rPr sz="1600" b="1" spc="-25" dirty="0">
                <a:latin typeface="맑은 고딕"/>
                <a:cs typeface="맑은 고딕"/>
              </a:rPr>
              <a:t>키안티</a:t>
            </a:r>
            <a:endParaRPr sz="16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맑은 고딕"/>
              <a:cs typeface="맑은 고딕"/>
            </a:endParaRPr>
          </a:p>
          <a:p>
            <a:pPr marL="121920">
              <a:lnSpc>
                <a:spcPct val="100000"/>
              </a:lnSpc>
              <a:spcBef>
                <a:spcPts val="5"/>
              </a:spcBef>
              <a:tabLst>
                <a:tab pos="690880" algn="l"/>
              </a:tabLst>
            </a:pPr>
            <a:r>
              <a:rPr sz="1200" b="1" dirty="0">
                <a:solidFill>
                  <a:srgbClr val="7E7E7E"/>
                </a:solidFill>
                <a:latin typeface="맑은 고딕"/>
                <a:cs typeface="맑은 고딕"/>
              </a:rPr>
              <a:t>지</a:t>
            </a:r>
            <a:r>
              <a:rPr sz="1200" b="1" spc="-85" dirty="0">
                <a:solidFill>
                  <a:srgbClr val="7E7E7E"/>
                </a:solidFill>
                <a:latin typeface="맑은 고딕"/>
                <a:cs typeface="맑은 고딕"/>
              </a:rPr>
              <a:t> </a:t>
            </a:r>
            <a:r>
              <a:rPr sz="1200" b="1" spc="-50" dirty="0">
                <a:solidFill>
                  <a:srgbClr val="7E7E7E"/>
                </a:solidFill>
                <a:latin typeface="맑은 고딕"/>
                <a:cs typeface="맑은 고딕"/>
              </a:rPr>
              <a:t>역</a:t>
            </a:r>
            <a:r>
              <a:rPr sz="1200" b="1" dirty="0">
                <a:solidFill>
                  <a:srgbClr val="7E7E7E"/>
                </a:solidFill>
                <a:latin typeface="맑은 고딕"/>
                <a:cs typeface="맑은 고딕"/>
              </a:rPr>
              <a:t>	</a:t>
            </a:r>
            <a:r>
              <a:rPr sz="1200" dirty="0">
                <a:latin typeface="Century Gothic"/>
                <a:cs typeface="Century Gothic"/>
              </a:rPr>
              <a:t>Italy</a:t>
            </a:r>
            <a:r>
              <a:rPr sz="1200" spc="-2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/ Toscana</a:t>
            </a:r>
            <a:r>
              <a:rPr sz="1200" spc="1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/</a:t>
            </a:r>
            <a:r>
              <a:rPr sz="1200" spc="5" dirty="0">
                <a:latin typeface="Century Gothic"/>
                <a:cs typeface="Century Gothic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Chianti</a:t>
            </a:r>
            <a:endParaRPr sz="12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300">
              <a:latin typeface="Century Gothic"/>
              <a:cs typeface="Century Gothic"/>
            </a:endParaRPr>
          </a:p>
          <a:p>
            <a:pPr marL="121920">
              <a:lnSpc>
                <a:spcPct val="100000"/>
              </a:lnSpc>
              <a:spcBef>
                <a:spcPts val="5"/>
              </a:spcBef>
              <a:tabLst>
                <a:tab pos="690880" algn="l"/>
              </a:tabLst>
            </a:pPr>
            <a:r>
              <a:rPr sz="1200" b="1" dirty="0">
                <a:solidFill>
                  <a:srgbClr val="7E7E7E"/>
                </a:solidFill>
                <a:latin typeface="맑은 고딕"/>
                <a:cs typeface="맑은 고딕"/>
              </a:rPr>
              <a:t>품</a:t>
            </a:r>
            <a:r>
              <a:rPr sz="1200" b="1" spc="-90" dirty="0">
                <a:solidFill>
                  <a:srgbClr val="7E7E7E"/>
                </a:solidFill>
                <a:latin typeface="맑은 고딕"/>
                <a:cs typeface="맑은 고딕"/>
              </a:rPr>
              <a:t> </a:t>
            </a:r>
            <a:r>
              <a:rPr sz="1200" b="1" spc="-50" dirty="0">
                <a:solidFill>
                  <a:srgbClr val="7E7E7E"/>
                </a:solidFill>
                <a:latin typeface="맑은 고딕"/>
                <a:cs typeface="맑은 고딕"/>
              </a:rPr>
              <a:t>종</a:t>
            </a:r>
            <a:r>
              <a:rPr sz="1200" b="1" dirty="0">
                <a:solidFill>
                  <a:srgbClr val="7E7E7E"/>
                </a:solidFill>
                <a:latin typeface="맑은 고딕"/>
                <a:cs typeface="맑은 고딕"/>
              </a:rPr>
              <a:t>	</a:t>
            </a:r>
            <a:r>
              <a:rPr sz="1200" dirty="0">
                <a:latin typeface="Century Gothic"/>
                <a:cs typeface="Century Gothic"/>
              </a:rPr>
              <a:t>70%</a:t>
            </a:r>
            <a:r>
              <a:rPr sz="1200" spc="15" dirty="0">
                <a:latin typeface="Century Gothic"/>
                <a:cs typeface="Century Gothic"/>
              </a:rPr>
              <a:t> </a:t>
            </a:r>
            <a:r>
              <a:rPr sz="1200" spc="-10" dirty="0">
                <a:latin typeface="맑은 고딕"/>
                <a:cs typeface="맑은 고딕"/>
              </a:rPr>
              <a:t>산지오베제</a:t>
            </a:r>
            <a:r>
              <a:rPr sz="1200" spc="-85" dirty="0">
                <a:latin typeface="맑은 고딕"/>
                <a:cs typeface="맑은 고딕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(Sangiovese)</a:t>
            </a:r>
            <a:endParaRPr sz="1200">
              <a:latin typeface="Century Gothic"/>
              <a:cs typeface="Century Gothic"/>
            </a:endParaRPr>
          </a:p>
          <a:p>
            <a:pPr marL="690880">
              <a:lnSpc>
                <a:spcPct val="100000"/>
              </a:lnSpc>
              <a:spcBef>
                <a:spcPts val="720"/>
              </a:spcBef>
            </a:pPr>
            <a:r>
              <a:rPr sz="1200" dirty="0">
                <a:latin typeface="Century Gothic"/>
                <a:cs typeface="Century Gothic"/>
              </a:rPr>
              <a:t>15% </a:t>
            </a:r>
            <a:r>
              <a:rPr sz="1200" dirty="0">
                <a:latin typeface="맑은 고딕"/>
                <a:cs typeface="맑은 고딕"/>
              </a:rPr>
              <a:t>까나이올로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(Canaiolo)</a:t>
            </a:r>
            <a:endParaRPr sz="1200">
              <a:latin typeface="Century Gothic"/>
              <a:cs typeface="Century Gothic"/>
            </a:endParaRPr>
          </a:p>
          <a:p>
            <a:pPr marL="690880">
              <a:lnSpc>
                <a:spcPct val="100000"/>
              </a:lnSpc>
              <a:spcBef>
                <a:spcPts val="720"/>
              </a:spcBef>
            </a:pPr>
            <a:r>
              <a:rPr sz="1200" dirty="0">
                <a:latin typeface="Century Gothic"/>
                <a:cs typeface="Century Gothic"/>
              </a:rPr>
              <a:t>5%</a:t>
            </a:r>
            <a:r>
              <a:rPr sz="1200" spc="-1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맑은 고딕"/>
                <a:cs typeface="맑은 고딕"/>
              </a:rPr>
              <a:t>말바지아</a:t>
            </a:r>
            <a:r>
              <a:rPr sz="1200" spc="-8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네라</a:t>
            </a:r>
            <a:r>
              <a:rPr sz="1200" spc="-95" dirty="0">
                <a:latin typeface="맑은 고딕"/>
                <a:cs typeface="맑은 고딕"/>
              </a:rPr>
              <a:t> </a:t>
            </a:r>
            <a:r>
              <a:rPr sz="1200" dirty="0">
                <a:latin typeface="Century Gothic"/>
                <a:cs typeface="Century Gothic"/>
              </a:rPr>
              <a:t>(Malvasia</a:t>
            </a:r>
            <a:r>
              <a:rPr sz="1200" spc="-5" dirty="0">
                <a:latin typeface="Century Gothic"/>
                <a:cs typeface="Century Gothic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Nera)</a:t>
            </a:r>
            <a:endParaRPr sz="1200">
              <a:latin typeface="Century Gothic"/>
              <a:cs typeface="Century Gothic"/>
            </a:endParaRPr>
          </a:p>
          <a:p>
            <a:pPr marL="690880">
              <a:lnSpc>
                <a:spcPct val="100000"/>
              </a:lnSpc>
              <a:spcBef>
                <a:spcPts val="720"/>
              </a:spcBef>
            </a:pPr>
            <a:r>
              <a:rPr sz="1200" dirty="0">
                <a:latin typeface="Century Gothic"/>
                <a:cs typeface="Century Gothic"/>
              </a:rPr>
              <a:t>5%</a:t>
            </a:r>
            <a:r>
              <a:rPr sz="1200" spc="-1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맑은 고딕"/>
                <a:cs typeface="맑은 고딕"/>
              </a:rPr>
              <a:t>메를로</a:t>
            </a:r>
            <a:r>
              <a:rPr sz="1200" spc="-85" dirty="0">
                <a:latin typeface="맑은 고딕"/>
                <a:cs typeface="맑은 고딕"/>
              </a:rPr>
              <a:t> </a:t>
            </a:r>
            <a:r>
              <a:rPr sz="1200" dirty="0">
                <a:latin typeface="Century Gothic"/>
                <a:cs typeface="Century Gothic"/>
              </a:rPr>
              <a:t>(Merlot),</a:t>
            </a:r>
            <a:r>
              <a:rPr sz="1200" spc="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5%</a:t>
            </a:r>
            <a:r>
              <a:rPr sz="1200" spc="-1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맑은 고딕"/>
                <a:cs typeface="맑은 고딕"/>
              </a:rPr>
              <a:t>콜로리노</a:t>
            </a:r>
            <a:r>
              <a:rPr sz="1200" spc="-85" dirty="0">
                <a:latin typeface="맑은 고딕"/>
                <a:cs typeface="맑은 고딕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(Colorino)</a:t>
            </a:r>
            <a:endParaRPr sz="12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235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tabLst>
                <a:tab pos="690880" algn="l"/>
              </a:tabLst>
            </a:pPr>
            <a:r>
              <a:rPr sz="1200" b="1" spc="-25" dirty="0">
                <a:solidFill>
                  <a:srgbClr val="7E7E7E"/>
                </a:solidFill>
                <a:latin typeface="맑은 고딕"/>
                <a:cs typeface="맑은 고딕"/>
              </a:rPr>
              <a:t>포도밭</a:t>
            </a:r>
            <a:r>
              <a:rPr sz="1200" b="1" dirty="0">
                <a:solidFill>
                  <a:srgbClr val="7E7E7E"/>
                </a:solidFill>
                <a:latin typeface="맑은 고딕"/>
                <a:cs typeface="맑은 고딕"/>
              </a:rPr>
              <a:t>	</a:t>
            </a:r>
            <a:r>
              <a:rPr sz="1200" dirty="0">
                <a:latin typeface="Century Gothic"/>
                <a:cs typeface="Century Gothic"/>
              </a:rPr>
              <a:t>Montespertoli,</a:t>
            </a:r>
            <a:r>
              <a:rPr sz="1200" spc="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Gambassi</a:t>
            </a:r>
            <a:r>
              <a:rPr sz="1200" spc="-2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Terme</a:t>
            </a:r>
            <a:r>
              <a:rPr sz="1200" spc="-2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/ Pliocene</a:t>
            </a:r>
            <a:r>
              <a:rPr sz="1200" spc="-3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Clays</a:t>
            </a:r>
            <a:r>
              <a:rPr sz="1200" spc="-20" dirty="0">
                <a:latin typeface="Century Gothic"/>
                <a:cs typeface="Century Gothic"/>
              </a:rPr>
              <a:t> </a:t>
            </a:r>
            <a:r>
              <a:rPr sz="1200" spc="-25" dirty="0">
                <a:latin typeface="맑은 고딕"/>
                <a:cs typeface="맑은 고딕"/>
              </a:rPr>
              <a:t>토양</a:t>
            </a:r>
            <a:endParaRPr sz="1200">
              <a:latin typeface="맑은 고딕"/>
              <a:cs typeface="맑은 고딕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76961" y="89153"/>
            <a:ext cx="9829800" cy="6680200"/>
            <a:chOff x="76961" y="89153"/>
            <a:chExt cx="9829800" cy="6680200"/>
          </a:xfrm>
        </p:grpSpPr>
        <p:sp>
          <p:nvSpPr>
            <p:cNvPr id="10" name="object 10"/>
            <p:cNvSpPr/>
            <p:nvPr/>
          </p:nvSpPr>
          <p:spPr>
            <a:xfrm>
              <a:off x="4953761" y="1055370"/>
              <a:ext cx="4953000" cy="0"/>
            </a:xfrm>
            <a:custGeom>
              <a:avLst/>
              <a:gdLst/>
              <a:ahLst/>
              <a:cxnLst/>
              <a:rect l="l" t="t" r="r" b="b"/>
              <a:pathLst>
                <a:path w="4953000">
                  <a:moveTo>
                    <a:pt x="0" y="0"/>
                  </a:moveTo>
                  <a:lnTo>
                    <a:pt x="4952999" y="0"/>
                  </a:lnTo>
                </a:path>
              </a:pathLst>
            </a:custGeom>
            <a:ln w="19050">
              <a:solidFill>
                <a:srgbClr val="843B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6961" y="89153"/>
              <a:ext cx="9764395" cy="6680200"/>
            </a:xfrm>
            <a:custGeom>
              <a:avLst/>
              <a:gdLst/>
              <a:ahLst/>
              <a:cxnLst/>
              <a:rect l="l" t="t" r="r" b="b"/>
              <a:pathLst>
                <a:path w="9764395" h="6680200">
                  <a:moveTo>
                    <a:pt x="0" y="6679692"/>
                  </a:moveTo>
                  <a:lnTo>
                    <a:pt x="9764268" y="6679692"/>
                  </a:lnTo>
                  <a:lnTo>
                    <a:pt x="9764268" y="0"/>
                  </a:lnTo>
                  <a:lnTo>
                    <a:pt x="0" y="0"/>
                  </a:lnTo>
                  <a:lnTo>
                    <a:pt x="0" y="6679692"/>
                  </a:lnTo>
                  <a:close/>
                </a:path>
              </a:pathLst>
            </a:custGeom>
            <a:ln w="19050">
              <a:solidFill>
                <a:srgbClr val="BA9F4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92480" y="597408"/>
              <a:ext cx="1848612" cy="6047232"/>
            </a:xfrm>
            <a:prstGeom prst="rect">
              <a:avLst/>
            </a:prstGeom>
          </p:spPr>
        </p:pic>
      </p:grpSp>
      <p:pic>
        <p:nvPicPr>
          <p:cNvPr id="14" name="그림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2442" y="6096000"/>
            <a:ext cx="1177358" cy="79746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9409" y="685020"/>
            <a:ext cx="1573940" cy="591727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950970" y="2946019"/>
            <a:ext cx="6350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0" dirty="0">
                <a:solidFill>
                  <a:srgbClr val="7E7E7E"/>
                </a:solidFill>
                <a:latin typeface="맑은 고딕"/>
                <a:cs typeface="맑은 고딕"/>
              </a:rPr>
              <a:t>와인양조</a:t>
            </a:r>
            <a:endParaRPr sz="1200">
              <a:latin typeface="맑은 고딕"/>
              <a:cs typeface="맑은 고딕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82058" y="2854325"/>
            <a:ext cx="483044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100"/>
              </a:lnSpc>
              <a:spcBef>
                <a:spcPts val="100"/>
              </a:spcBef>
            </a:pPr>
            <a:r>
              <a:rPr sz="1200" dirty="0">
                <a:latin typeface="맑은 고딕"/>
                <a:cs typeface="맑은 고딕"/>
              </a:rPr>
              <a:t>산간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지역에서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자란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5-</a:t>
            </a:r>
            <a:r>
              <a:rPr sz="1200" dirty="0">
                <a:latin typeface="Century Gothic"/>
                <a:cs typeface="Century Gothic"/>
              </a:rPr>
              <a:t>10</a:t>
            </a:r>
            <a:r>
              <a:rPr sz="1200" dirty="0">
                <a:latin typeface="맑은 고딕"/>
                <a:cs typeface="맑은 고딕"/>
              </a:rPr>
              <a:t>년</a:t>
            </a:r>
            <a:r>
              <a:rPr sz="1200" spc="-7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수령의</a:t>
            </a:r>
            <a:r>
              <a:rPr sz="1200" spc="-7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포도나무에서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손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수확된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포도는</a:t>
            </a:r>
            <a:r>
              <a:rPr sz="1200" spc="-85" dirty="0">
                <a:latin typeface="맑은 고딕"/>
                <a:cs typeface="맑은 고딕"/>
              </a:rPr>
              <a:t> </a:t>
            </a:r>
            <a:r>
              <a:rPr sz="1200" spc="-25" dirty="0">
                <a:latin typeface="맑은 고딕"/>
                <a:cs typeface="맑은 고딕"/>
              </a:rPr>
              <a:t>낮은 </a:t>
            </a:r>
            <a:r>
              <a:rPr sz="1200" dirty="0">
                <a:latin typeface="맑은 고딕"/>
                <a:cs typeface="맑은 고딕"/>
              </a:rPr>
              <a:t>온도에서</a:t>
            </a:r>
            <a:r>
              <a:rPr sz="1200" spc="-9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양조되어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화이트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와인의</a:t>
            </a:r>
            <a:r>
              <a:rPr sz="1200" spc="-7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신선함과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아로마를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잘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유지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spc="-50" dirty="0">
                <a:latin typeface="맑은 고딕"/>
                <a:cs typeface="맑은 고딕"/>
              </a:rPr>
              <a:t>및</a:t>
            </a:r>
            <a:endParaRPr sz="12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spc="-10" dirty="0">
                <a:latin typeface="맑은 고딕"/>
                <a:cs typeface="맑은 고딕"/>
              </a:rPr>
              <a:t>표현한다</a:t>
            </a:r>
            <a:r>
              <a:rPr sz="1200" spc="-10" dirty="0">
                <a:latin typeface="Century Gothic"/>
                <a:cs typeface="Century Gothic"/>
              </a:rPr>
              <a:t>.</a:t>
            </a:r>
            <a:endParaRPr sz="12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dirty="0">
                <a:latin typeface="맑은 고딕"/>
                <a:cs typeface="맑은 고딕"/>
              </a:rPr>
              <a:t>와인은</a:t>
            </a:r>
            <a:r>
              <a:rPr sz="1200" spc="-95" dirty="0">
                <a:latin typeface="맑은 고딕"/>
                <a:cs typeface="맑은 고딕"/>
              </a:rPr>
              <a:t> </a:t>
            </a:r>
            <a:r>
              <a:rPr sz="1200" dirty="0">
                <a:latin typeface="Century Gothic"/>
                <a:cs typeface="Century Gothic"/>
              </a:rPr>
              <a:t>4</a:t>
            </a:r>
            <a:r>
              <a:rPr sz="1200" dirty="0">
                <a:latin typeface="맑은 고딕"/>
                <a:cs typeface="맑은 고딕"/>
              </a:rPr>
              <a:t>개월동안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스테인리스통에서</a:t>
            </a:r>
            <a:r>
              <a:rPr sz="1200" spc="-7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숙성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후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출고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spc="-25" dirty="0">
                <a:latin typeface="맑은 고딕"/>
                <a:cs typeface="맑은 고딕"/>
              </a:rPr>
              <a:t>된다</a:t>
            </a:r>
            <a:r>
              <a:rPr sz="1200" spc="-25" dirty="0">
                <a:latin typeface="Century Gothic"/>
                <a:cs typeface="Century Gothic"/>
              </a:rPr>
              <a:t>.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81400" y="4274142"/>
            <a:ext cx="5943600" cy="1697260"/>
          </a:xfrm>
          <a:prstGeom prst="rect">
            <a:avLst/>
          </a:prstGeom>
        </p:spPr>
        <p:txBody>
          <a:bodyPr vert="horz" wrap="square" lIns="0" tIns="103505" rIns="0" bIns="0" rtlCol="0">
            <a:spAutoFit/>
          </a:bodyPr>
          <a:lstStyle/>
          <a:p>
            <a:pPr marL="1181735">
              <a:lnSpc>
                <a:spcPct val="100000"/>
              </a:lnSpc>
              <a:spcBef>
                <a:spcPts val="720"/>
              </a:spcBef>
            </a:pPr>
            <a:r>
              <a:rPr sz="1200" dirty="0" err="1" smtClean="0">
                <a:latin typeface="맑은 고딕"/>
                <a:cs typeface="맑은 고딕"/>
              </a:rPr>
              <a:t>라이트한</a:t>
            </a:r>
            <a:r>
              <a:rPr sz="1200" spc="-15" dirty="0" smtClean="0">
                <a:latin typeface="맑은 고딕"/>
                <a:cs typeface="맑은 고딕"/>
              </a:rPr>
              <a:t> </a:t>
            </a:r>
            <a:r>
              <a:rPr sz="1200" dirty="0" err="1" smtClean="0">
                <a:latin typeface="맑은 고딕"/>
                <a:cs typeface="맑은 고딕"/>
              </a:rPr>
              <a:t>옐로우</a:t>
            </a:r>
            <a:r>
              <a:rPr sz="1200" dirty="0" smtClean="0">
                <a:latin typeface="맑은 고딕"/>
                <a:cs typeface="맑은 고딕"/>
              </a:rPr>
              <a:t> </a:t>
            </a:r>
            <a:r>
              <a:rPr sz="1200" spc="-25" dirty="0" err="1" smtClean="0">
                <a:latin typeface="맑은 고딕"/>
                <a:cs typeface="맑은 고딕"/>
              </a:rPr>
              <a:t>컬러</a:t>
            </a:r>
            <a:endParaRPr sz="1200" dirty="0" smtClean="0">
              <a:latin typeface="맑은 고딕"/>
              <a:cs typeface="맑은 고딕"/>
            </a:endParaRPr>
          </a:p>
          <a:p>
            <a:pPr marL="1181735" marR="5080">
              <a:lnSpc>
                <a:spcPct val="150000"/>
              </a:lnSpc>
            </a:pPr>
            <a:endParaRPr lang="en-US" sz="1200" b="1" spc="-10" dirty="0">
              <a:solidFill>
                <a:srgbClr val="7E7E7E"/>
              </a:solidFill>
              <a:latin typeface="Century Gothic"/>
              <a:cs typeface="맑은 고딕"/>
            </a:endParaRPr>
          </a:p>
          <a:p>
            <a:pPr marL="1181735" marR="5080">
              <a:lnSpc>
                <a:spcPct val="150000"/>
              </a:lnSpc>
            </a:pPr>
            <a:r>
              <a:rPr sz="1200" dirty="0" err="1" smtClean="0">
                <a:latin typeface="맑은 고딕"/>
                <a:cs typeface="맑은 고딕"/>
              </a:rPr>
              <a:t>노란</a:t>
            </a:r>
            <a:r>
              <a:rPr sz="1200" spc="-10" dirty="0" smtClean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복숭아와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같은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과실향이</a:t>
            </a:r>
            <a:r>
              <a:rPr sz="1200" spc="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풍부하다.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미네럴함과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구조감이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spc="-20" dirty="0">
                <a:latin typeface="맑은 고딕"/>
                <a:cs typeface="맑은 고딕"/>
              </a:rPr>
              <a:t>돋보이며 </a:t>
            </a:r>
            <a:r>
              <a:rPr sz="1200" dirty="0">
                <a:latin typeface="맑은 고딕"/>
                <a:cs typeface="맑은 고딕"/>
              </a:rPr>
              <a:t>텍스쳐는</a:t>
            </a:r>
            <a:r>
              <a:rPr sz="1200" spc="-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부드럽다.</a:t>
            </a:r>
            <a:r>
              <a:rPr sz="1200" spc="42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생선베이스의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수프,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구운생선,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해산물과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spc="-50" dirty="0">
                <a:latin typeface="맑은 고딕"/>
                <a:cs typeface="맑은 고딕"/>
              </a:rPr>
              <a:t>잘</a:t>
            </a:r>
            <a:endParaRPr sz="1200" dirty="0">
              <a:latin typeface="맑은 고딕"/>
              <a:cs typeface="맑은 고딕"/>
            </a:endParaRPr>
          </a:p>
          <a:p>
            <a:pPr marL="1181735" marR="614680">
              <a:lnSpc>
                <a:spcPts val="2160"/>
              </a:lnSpc>
              <a:spcBef>
                <a:spcPts val="100"/>
              </a:spcBef>
            </a:pPr>
            <a:r>
              <a:rPr sz="1200" dirty="0">
                <a:latin typeface="맑은 고딕"/>
                <a:cs typeface="맑은 고딕"/>
              </a:rPr>
              <a:t>어울리며</a:t>
            </a:r>
            <a:r>
              <a:rPr sz="1200" spc="-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야채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위주의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파스타와도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페어링이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잘</a:t>
            </a:r>
            <a:r>
              <a:rPr sz="1200" spc="10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맞다.</a:t>
            </a:r>
            <a:r>
              <a:rPr sz="1200" spc="-5" dirty="0">
                <a:latin typeface="맑은 고딕"/>
                <a:cs typeface="맑은 고딕"/>
              </a:rPr>
              <a:t> </a:t>
            </a:r>
            <a:r>
              <a:rPr sz="1200" spc="-20" dirty="0">
                <a:latin typeface="맑은 고딕"/>
                <a:cs typeface="맑은 고딕"/>
              </a:rPr>
              <a:t>식전주로 </a:t>
            </a:r>
            <a:r>
              <a:rPr sz="1200" dirty="0">
                <a:latin typeface="맑은 고딕"/>
                <a:cs typeface="맑은 고딕"/>
              </a:rPr>
              <a:t>즐기기에도</a:t>
            </a:r>
            <a:r>
              <a:rPr sz="1200" spc="-10" dirty="0">
                <a:latin typeface="맑은 고딕"/>
                <a:cs typeface="맑은 고딕"/>
              </a:rPr>
              <a:t> </a:t>
            </a:r>
            <a:r>
              <a:rPr sz="1200" spc="-25" dirty="0">
                <a:latin typeface="맑은 고딕"/>
                <a:cs typeface="맑은 고딕"/>
              </a:rPr>
              <a:t>좋다.</a:t>
            </a:r>
            <a:endParaRPr sz="1200" dirty="0">
              <a:latin typeface="맑은 고딕"/>
              <a:cs typeface="맑은 고딕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03370" y="243310"/>
            <a:ext cx="4160520" cy="2362835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 marL="941069">
              <a:lnSpc>
                <a:spcPct val="100000"/>
              </a:lnSpc>
              <a:spcBef>
                <a:spcPts val="1065"/>
              </a:spcBef>
            </a:pPr>
            <a:r>
              <a:rPr sz="1600" b="1" dirty="0">
                <a:latin typeface="Century Gothic"/>
                <a:cs typeface="Century Gothic"/>
              </a:rPr>
              <a:t>Belle</a:t>
            </a:r>
            <a:r>
              <a:rPr sz="1600" b="1" spc="-70" dirty="0">
                <a:latin typeface="Century Gothic"/>
                <a:cs typeface="Century Gothic"/>
              </a:rPr>
              <a:t> </a:t>
            </a:r>
            <a:r>
              <a:rPr sz="1600" b="1" dirty="0">
                <a:latin typeface="Century Gothic"/>
                <a:cs typeface="Century Gothic"/>
              </a:rPr>
              <a:t>Daisy,</a:t>
            </a:r>
            <a:r>
              <a:rPr sz="1600" b="1" spc="-70" dirty="0">
                <a:latin typeface="Century Gothic"/>
                <a:cs typeface="Century Gothic"/>
              </a:rPr>
              <a:t> </a:t>
            </a:r>
            <a:r>
              <a:rPr sz="1600" b="1" dirty="0">
                <a:latin typeface="Century Gothic"/>
                <a:cs typeface="Century Gothic"/>
              </a:rPr>
              <a:t>Vermentino</a:t>
            </a:r>
            <a:r>
              <a:rPr sz="1600" b="1" spc="-60" dirty="0">
                <a:latin typeface="Century Gothic"/>
                <a:cs typeface="Century Gothic"/>
              </a:rPr>
              <a:t> </a:t>
            </a:r>
            <a:r>
              <a:rPr sz="1600" b="1" spc="-10" dirty="0">
                <a:latin typeface="Century Gothic"/>
                <a:cs typeface="Century Gothic"/>
              </a:rPr>
              <a:t>Toscana</a:t>
            </a:r>
            <a:endParaRPr sz="1600" dirty="0">
              <a:latin typeface="Century Gothic"/>
              <a:cs typeface="Century Gothic"/>
            </a:endParaRPr>
          </a:p>
          <a:p>
            <a:pPr marL="941069">
              <a:lnSpc>
                <a:spcPct val="100000"/>
              </a:lnSpc>
              <a:spcBef>
                <a:spcPts val="960"/>
              </a:spcBef>
            </a:pPr>
            <a:r>
              <a:rPr sz="1600" b="1" spc="-10" dirty="0">
                <a:latin typeface="맑은 고딕"/>
                <a:cs typeface="맑은 고딕"/>
              </a:rPr>
              <a:t>벨레</a:t>
            </a:r>
            <a:r>
              <a:rPr sz="1600" b="1" spc="-135" dirty="0">
                <a:latin typeface="맑은 고딕"/>
                <a:cs typeface="맑은 고딕"/>
              </a:rPr>
              <a:t> </a:t>
            </a:r>
            <a:r>
              <a:rPr sz="1600" b="1" dirty="0">
                <a:latin typeface="맑은 고딕"/>
                <a:cs typeface="맑은 고딕"/>
              </a:rPr>
              <a:t>데이지</a:t>
            </a:r>
            <a:r>
              <a:rPr sz="1600" b="1" dirty="0">
                <a:latin typeface="Century Gothic"/>
                <a:cs typeface="Century Gothic"/>
              </a:rPr>
              <a:t>,</a:t>
            </a:r>
            <a:r>
              <a:rPr sz="1600" b="1" spc="-25" dirty="0">
                <a:latin typeface="Century Gothic"/>
                <a:cs typeface="Century Gothic"/>
              </a:rPr>
              <a:t> </a:t>
            </a:r>
            <a:r>
              <a:rPr sz="1600" b="1" spc="-10" dirty="0">
                <a:latin typeface="맑은 고딕"/>
                <a:cs typeface="맑은 고딕"/>
              </a:rPr>
              <a:t>베르멘티노</a:t>
            </a:r>
            <a:r>
              <a:rPr sz="1600" b="1" spc="-125" dirty="0">
                <a:latin typeface="맑은 고딕"/>
                <a:cs typeface="맑은 고딕"/>
              </a:rPr>
              <a:t> </a:t>
            </a:r>
            <a:r>
              <a:rPr sz="1600" b="1" spc="-20" dirty="0">
                <a:latin typeface="맑은 고딕"/>
                <a:cs typeface="맑은 고딕"/>
              </a:rPr>
              <a:t>토스카나</a:t>
            </a:r>
            <a:endParaRPr sz="1600" dirty="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 dirty="0">
              <a:latin typeface="맑은 고딕"/>
              <a:cs typeface="맑은 고딕"/>
            </a:endParaRPr>
          </a:p>
          <a:p>
            <a:pPr marL="121920">
              <a:lnSpc>
                <a:spcPct val="100000"/>
              </a:lnSpc>
              <a:spcBef>
                <a:spcPts val="5"/>
              </a:spcBef>
              <a:tabLst>
                <a:tab pos="690880" algn="l"/>
              </a:tabLst>
            </a:pPr>
            <a:r>
              <a:rPr sz="1200" b="1" dirty="0">
                <a:solidFill>
                  <a:srgbClr val="7E7E7E"/>
                </a:solidFill>
                <a:latin typeface="맑은 고딕"/>
                <a:cs typeface="맑은 고딕"/>
              </a:rPr>
              <a:t>지</a:t>
            </a:r>
            <a:r>
              <a:rPr sz="1200" b="1" spc="-85" dirty="0">
                <a:solidFill>
                  <a:srgbClr val="7E7E7E"/>
                </a:solidFill>
                <a:latin typeface="맑은 고딕"/>
                <a:cs typeface="맑은 고딕"/>
              </a:rPr>
              <a:t> </a:t>
            </a:r>
            <a:r>
              <a:rPr sz="1200" b="1" spc="-50" dirty="0">
                <a:solidFill>
                  <a:srgbClr val="7E7E7E"/>
                </a:solidFill>
                <a:latin typeface="맑은 고딕"/>
                <a:cs typeface="맑은 고딕"/>
              </a:rPr>
              <a:t>역</a:t>
            </a:r>
            <a:r>
              <a:rPr sz="1200" b="1" dirty="0">
                <a:solidFill>
                  <a:srgbClr val="7E7E7E"/>
                </a:solidFill>
                <a:latin typeface="맑은 고딕"/>
                <a:cs typeface="맑은 고딕"/>
              </a:rPr>
              <a:t>	</a:t>
            </a:r>
            <a:r>
              <a:rPr sz="1200" dirty="0">
                <a:latin typeface="Century Gothic"/>
                <a:cs typeface="Century Gothic"/>
              </a:rPr>
              <a:t>Italy</a:t>
            </a:r>
            <a:r>
              <a:rPr sz="1200" spc="-1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/</a:t>
            </a:r>
            <a:r>
              <a:rPr sz="1200" spc="15" dirty="0">
                <a:latin typeface="Century Gothic"/>
                <a:cs typeface="Century Gothic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Toscana</a:t>
            </a:r>
            <a:endParaRPr sz="12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300" dirty="0">
              <a:latin typeface="Century Gothic"/>
              <a:cs typeface="Century Gothic"/>
            </a:endParaRPr>
          </a:p>
          <a:p>
            <a:pPr marL="121920">
              <a:lnSpc>
                <a:spcPct val="100000"/>
              </a:lnSpc>
              <a:spcBef>
                <a:spcPts val="5"/>
              </a:spcBef>
              <a:tabLst>
                <a:tab pos="690880" algn="l"/>
              </a:tabLst>
            </a:pPr>
            <a:r>
              <a:rPr sz="1200" b="1" dirty="0">
                <a:solidFill>
                  <a:srgbClr val="7E7E7E"/>
                </a:solidFill>
                <a:latin typeface="맑은 고딕"/>
                <a:cs typeface="맑은 고딕"/>
              </a:rPr>
              <a:t>품</a:t>
            </a:r>
            <a:r>
              <a:rPr sz="1200" b="1" spc="-90" dirty="0">
                <a:solidFill>
                  <a:srgbClr val="7E7E7E"/>
                </a:solidFill>
                <a:latin typeface="맑은 고딕"/>
                <a:cs typeface="맑은 고딕"/>
              </a:rPr>
              <a:t> </a:t>
            </a:r>
            <a:r>
              <a:rPr sz="1200" b="1" spc="-50" dirty="0">
                <a:solidFill>
                  <a:srgbClr val="7E7E7E"/>
                </a:solidFill>
                <a:latin typeface="맑은 고딕"/>
                <a:cs typeface="맑은 고딕"/>
              </a:rPr>
              <a:t>종</a:t>
            </a:r>
            <a:r>
              <a:rPr sz="1200" b="1" dirty="0">
                <a:solidFill>
                  <a:srgbClr val="7E7E7E"/>
                </a:solidFill>
                <a:latin typeface="맑은 고딕"/>
                <a:cs typeface="맑은 고딕"/>
              </a:rPr>
              <a:t>	</a:t>
            </a:r>
            <a:r>
              <a:rPr sz="1200" dirty="0">
                <a:latin typeface="Century Gothic"/>
                <a:cs typeface="Century Gothic"/>
              </a:rPr>
              <a:t>100%</a:t>
            </a:r>
            <a:r>
              <a:rPr sz="1200" spc="10" dirty="0">
                <a:latin typeface="Century Gothic"/>
                <a:cs typeface="Century Gothic"/>
              </a:rPr>
              <a:t> </a:t>
            </a:r>
            <a:r>
              <a:rPr sz="1200" spc="-10" dirty="0">
                <a:latin typeface="맑은 고딕"/>
                <a:cs typeface="맑은 고딕"/>
              </a:rPr>
              <a:t>베르멘티노</a:t>
            </a:r>
            <a:r>
              <a:rPr sz="1200" spc="-90" dirty="0">
                <a:latin typeface="맑은 고딕"/>
                <a:cs typeface="맑은 고딕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(Vermentino)</a:t>
            </a:r>
            <a:endParaRPr sz="12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235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tabLst>
                <a:tab pos="690880" algn="l"/>
              </a:tabLst>
            </a:pPr>
            <a:r>
              <a:rPr sz="1200" b="1" spc="-25" dirty="0">
                <a:solidFill>
                  <a:srgbClr val="7E7E7E"/>
                </a:solidFill>
                <a:latin typeface="맑은 고딕"/>
                <a:cs typeface="맑은 고딕"/>
              </a:rPr>
              <a:t>포도밭</a:t>
            </a:r>
            <a:r>
              <a:rPr sz="1200" b="1" dirty="0">
                <a:solidFill>
                  <a:srgbClr val="7E7E7E"/>
                </a:solidFill>
                <a:latin typeface="맑은 고딕"/>
                <a:cs typeface="맑은 고딕"/>
              </a:rPr>
              <a:t>	</a:t>
            </a:r>
            <a:r>
              <a:rPr sz="1200" dirty="0">
                <a:latin typeface="Century Gothic"/>
                <a:cs typeface="Century Gothic"/>
              </a:rPr>
              <a:t>Montespertoli,</a:t>
            </a:r>
            <a:r>
              <a:rPr sz="1200" spc="-1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Gambassi</a:t>
            </a:r>
            <a:r>
              <a:rPr sz="1200" spc="-35" dirty="0">
                <a:latin typeface="Century Gothic"/>
                <a:cs typeface="Century Gothic"/>
              </a:rPr>
              <a:t> </a:t>
            </a:r>
            <a:r>
              <a:rPr sz="1200" spc="-20" dirty="0">
                <a:latin typeface="Century Gothic"/>
                <a:cs typeface="Century Gothic"/>
              </a:rPr>
              <a:t>Terme</a:t>
            </a:r>
            <a:endParaRPr sz="1200" dirty="0">
              <a:latin typeface="Century Gothic"/>
              <a:cs typeface="Century Gothic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6961" y="89153"/>
            <a:ext cx="9829800" cy="6680200"/>
            <a:chOff x="76961" y="89153"/>
            <a:chExt cx="9829800" cy="6680200"/>
          </a:xfrm>
        </p:grpSpPr>
        <p:sp>
          <p:nvSpPr>
            <p:cNvPr id="8" name="object 8"/>
            <p:cNvSpPr/>
            <p:nvPr/>
          </p:nvSpPr>
          <p:spPr>
            <a:xfrm>
              <a:off x="4953761" y="1055370"/>
              <a:ext cx="4953000" cy="0"/>
            </a:xfrm>
            <a:custGeom>
              <a:avLst/>
              <a:gdLst/>
              <a:ahLst/>
              <a:cxnLst/>
              <a:rect l="l" t="t" r="r" b="b"/>
              <a:pathLst>
                <a:path w="4953000">
                  <a:moveTo>
                    <a:pt x="0" y="0"/>
                  </a:moveTo>
                  <a:lnTo>
                    <a:pt x="4952999" y="0"/>
                  </a:lnTo>
                </a:path>
              </a:pathLst>
            </a:custGeom>
            <a:ln w="19050">
              <a:solidFill>
                <a:srgbClr val="843B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6961" y="89153"/>
              <a:ext cx="9764395" cy="6680200"/>
            </a:xfrm>
            <a:custGeom>
              <a:avLst/>
              <a:gdLst/>
              <a:ahLst/>
              <a:cxnLst/>
              <a:rect l="l" t="t" r="r" b="b"/>
              <a:pathLst>
                <a:path w="9764395" h="6680200">
                  <a:moveTo>
                    <a:pt x="0" y="6679692"/>
                  </a:moveTo>
                  <a:lnTo>
                    <a:pt x="9764268" y="6679692"/>
                  </a:lnTo>
                  <a:lnTo>
                    <a:pt x="9764268" y="0"/>
                  </a:lnTo>
                  <a:lnTo>
                    <a:pt x="0" y="0"/>
                  </a:lnTo>
                  <a:lnTo>
                    <a:pt x="0" y="6679692"/>
                  </a:lnTo>
                  <a:close/>
                </a:path>
              </a:pathLst>
            </a:custGeom>
            <a:ln w="19050">
              <a:solidFill>
                <a:srgbClr val="BA9F4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1" name="그림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2442" y="6096000"/>
            <a:ext cx="1177358" cy="79746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505200" y="4295001"/>
            <a:ext cx="11576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Appearance</a:t>
            </a:r>
            <a:endParaRPr lang="ko-KR" altLang="en-US" sz="1200" b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38600" y="4876800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Taste</a:t>
            </a:r>
            <a:endParaRPr lang="ko-KR" altLang="en-US" sz="1200" b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483</Words>
  <Application>Microsoft Office PowerPoint</Application>
  <PresentationFormat>A4 용지(210x297mm)</PresentationFormat>
  <Paragraphs>87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1" baseType="lpstr">
      <vt:lpstr>맑은 고딕</vt:lpstr>
      <vt:lpstr>Calibri</vt:lpstr>
      <vt:lpstr>Century Gothic</vt:lpstr>
      <vt:lpstr>Office Theme</vt:lpstr>
      <vt:lpstr>PowerPoint 프레젠테이션</vt:lpstr>
      <vt:lpstr>About Valvirginio</vt:lpstr>
      <vt:lpstr>STORY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Yang</dc:creator>
  <cp:lastModifiedBy>KIM YOONJAE</cp:lastModifiedBy>
  <cp:revision>1</cp:revision>
  <dcterms:created xsi:type="dcterms:W3CDTF">2026-04-01T00:37:24Z</dcterms:created>
  <dcterms:modified xsi:type="dcterms:W3CDTF">2026-04-01T00:53:28Z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2023-11-16T00:00:00Z</vt:filetime>
  </property>
  <property fmtid="{D5CDD505-2E9C-101B-9397-08002B2CF9AE}" pid="3" name="Creator">
    <vt:lpwstr>Microsoft® PowerPoint® Microsoft 365용</vt:lpwstr>
  </property>
  <property fmtid="{D5CDD505-2E9C-101B-9397-08002B2CF9AE}" pid="4" name="LastSaved">
    <vt:filetime>2026-04-01T00:00:00Z</vt:filetime>
  </property>
  <property fmtid="{D5CDD505-2E9C-101B-9397-08002B2CF9AE}" pid="5" name="Producer">
    <vt:lpwstr>Microsoft® PowerPoint® Microsoft 365용</vt:lpwstr>
  </property>
</Properties>
</file>