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19" r:id="rId2"/>
    <p:sldId id="307" r:id="rId3"/>
    <p:sldId id="310" r:id="rId4"/>
    <p:sldId id="311" r:id="rId5"/>
    <p:sldId id="323" r:id="rId6"/>
    <p:sldId id="313" r:id="rId7"/>
    <p:sldId id="314" r:id="rId8"/>
    <p:sldId id="295" r:id="rId9"/>
    <p:sldId id="315" r:id="rId10"/>
    <p:sldId id="316" r:id="rId11"/>
    <p:sldId id="317" r:id="rId12"/>
    <p:sldId id="324" r:id="rId13"/>
  </p:sldIdLst>
  <p:sldSz cx="10693400" cy="7562850"/>
  <p:notesSz cx="10693400" cy="75628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50" userDrawn="1">
          <p15:clr>
            <a:srgbClr val="A4A3A4"/>
          </p15:clr>
        </p15:guide>
        <p15:guide id="2" pos="776" userDrawn="1">
          <p15:clr>
            <a:srgbClr val="A4A3A4"/>
          </p15:clr>
        </p15:guide>
        <p15:guide id="3" orient="horz" pos="2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18155" initials="T" lastIdx="1" clrIdx="0">
    <p:extLst>
      <p:ext uri="{19B8F6BF-5375-455C-9EA6-DF929625EA0E}">
        <p15:presenceInfo xmlns:p15="http://schemas.microsoft.com/office/powerpoint/2012/main" userId="S::TH18155@office365.beer::97d14103-87c3-4c90-9490-e3e1ee3c38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2539" autoAdjust="0"/>
  </p:normalViewPr>
  <p:slideViewPr>
    <p:cSldViewPr>
      <p:cViewPr varScale="1">
        <p:scale>
          <a:sx n="89" d="100"/>
          <a:sy n="89" d="100"/>
        </p:scale>
        <p:origin x="90" y="948"/>
      </p:cViewPr>
      <p:guideLst>
        <p:guide orient="horz" pos="4350"/>
        <p:guide pos="776"/>
        <p:guide orient="horz" pos="2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CFF29-F9A5-4025-A1D7-9D328C330329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F97C1-964F-4B88-AF77-2162281047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55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9996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8170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358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7382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795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62A99-A438-40EB-871F-8A0FB802915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9602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8780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5207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531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0201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145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2712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10679303" y="0"/>
                </a:moveTo>
                <a:lnTo>
                  <a:pt x="0" y="0"/>
                </a:lnTo>
                <a:lnTo>
                  <a:pt x="0" y="7547292"/>
                </a:lnTo>
                <a:lnTo>
                  <a:pt x="10679303" y="7547292"/>
                </a:lnTo>
                <a:lnTo>
                  <a:pt x="10679303" y="0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631670"/>
            <a:ext cx="10679430" cy="5928360"/>
          </a:xfrm>
          <a:custGeom>
            <a:avLst/>
            <a:gdLst/>
            <a:ahLst/>
            <a:cxnLst/>
            <a:rect l="l" t="t" r="r" b="b"/>
            <a:pathLst>
              <a:path w="10679430" h="5928359">
                <a:moveTo>
                  <a:pt x="0" y="5928334"/>
                </a:moveTo>
                <a:lnTo>
                  <a:pt x="10679303" y="5928334"/>
                </a:lnTo>
                <a:lnTo>
                  <a:pt x="10679303" y="0"/>
                </a:lnTo>
                <a:lnTo>
                  <a:pt x="0" y="0"/>
                </a:lnTo>
                <a:lnTo>
                  <a:pt x="0" y="5928334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350" y="6362"/>
            <a:ext cx="10679430" cy="1625600"/>
          </a:xfrm>
          <a:custGeom>
            <a:avLst/>
            <a:gdLst/>
            <a:ahLst/>
            <a:cxnLst/>
            <a:rect l="l" t="t" r="r" b="b"/>
            <a:pathLst>
              <a:path w="10679430" h="1625600">
                <a:moveTo>
                  <a:pt x="10679290" y="0"/>
                </a:moveTo>
                <a:lnTo>
                  <a:pt x="0" y="0"/>
                </a:lnTo>
                <a:lnTo>
                  <a:pt x="0" y="1625307"/>
                </a:lnTo>
                <a:lnTo>
                  <a:pt x="10679290" y="1625307"/>
                </a:lnTo>
                <a:lnTo>
                  <a:pt x="10679290" y="0"/>
                </a:lnTo>
                <a:close/>
              </a:path>
            </a:pathLst>
          </a:custGeom>
          <a:solidFill>
            <a:srgbClr val="A7C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2712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10679303" y="0"/>
                </a:moveTo>
                <a:lnTo>
                  <a:pt x="0" y="0"/>
                </a:lnTo>
                <a:lnTo>
                  <a:pt x="0" y="7547292"/>
                </a:lnTo>
                <a:lnTo>
                  <a:pt x="10679303" y="7547292"/>
                </a:lnTo>
                <a:lnTo>
                  <a:pt x="10679303" y="0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625307"/>
            <a:ext cx="10679430" cy="5934710"/>
          </a:xfrm>
          <a:custGeom>
            <a:avLst/>
            <a:gdLst/>
            <a:ahLst/>
            <a:cxnLst/>
            <a:rect l="l" t="t" r="r" b="b"/>
            <a:pathLst>
              <a:path w="10679430" h="5934709">
                <a:moveTo>
                  <a:pt x="0" y="5934697"/>
                </a:moveTo>
                <a:lnTo>
                  <a:pt x="10679303" y="5934697"/>
                </a:lnTo>
                <a:lnTo>
                  <a:pt x="10679303" y="0"/>
                </a:lnTo>
                <a:lnTo>
                  <a:pt x="0" y="0"/>
                </a:lnTo>
                <a:lnTo>
                  <a:pt x="0" y="5934697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0250" y="269011"/>
            <a:ext cx="9492899" cy="194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9420" y="1795022"/>
            <a:ext cx="9814560" cy="5154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57D53C6C-C230-C470-0B11-F8EB8E54A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0" y="272653"/>
            <a:ext cx="2667000" cy="2209404"/>
          </a:xfrm>
          <a:prstGeom prst="rect">
            <a:avLst/>
          </a:prstGeom>
        </p:spPr>
      </p:pic>
      <p:pic>
        <p:nvPicPr>
          <p:cNvPr id="10" name="그림 9" descr="음료, 알코올 음료, 바웨어, 스템웨어이(가) 표시된 사진&#10;&#10;자동 생성된 설명">
            <a:extLst>
              <a:ext uri="{FF2B5EF4-FFF2-40B4-BE49-F238E27FC236}">
                <a16:creationId xmlns:a16="http://schemas.microsoft.com/office/drawing/2014/main" xmlns="" id="{D22BDD5D-FD30-7D5D-7385-679B8A99C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4625"/>
            <a:ext cx="10693400" cy="3744416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6B80B2C8-CF99-36FF-C13A-C3439B194309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96" y="6753225"/>
            <a:ext cx="112500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6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음료, 음식, 알코올, 병이(가) 표시된 사진&#10;&#10;자동 생성된 설명">
            <a:extLst>
              <a:ext uri="{FF2B5EF4-FFF2-40B4-BE49-F238E27FC236}">
                <a16:creationId xmlns:a16="http://schemas.microsoft.com/office/drawing/2014/main" xmlns="" id="{0926AB4B-BD32-2829-FFB0-8F296499A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5" y="253417"/>
            <a:ext cx="3192930" cy="65839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9E8BF9-24B7-4AD6-B6E6-9A453C9F4467}"/>
              </a:ext>
            </a:extLst>
          </p:cNvPr>
          <p:cNvSpPr txBox="1"/>
          <p:nvPr/>
        </p:nvSpPr>
        <p:spPr>
          <a:xfrm>
            <a:off x="3662137" y="504825"/>
            <a:ext cx="3898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Cuv</a:t>
            </a:r>
            <a:r>
              <a:rPr lang="fr-FR" altLang="ko-KR" sz="16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é</a:t>
            </a:r>
            <a:r>
              <a:rPr lang="en-US" altLang="ko-KR" sz="16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e R Blanc de Blancs Premier Cru</a:t>
            </a:r>
            <a:endParaRPr lang="ko-KR" altLang="en-US" sz="1600" dirty="0"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CF7408-C137-4C1B-A27B-7861B616D9A0}"/>
              </a:ext>
            </a:extLst>
          </p:cNvPr>
          <p:cNvSpPr txBox="1"/>
          <p:nvPr/>
        </p:nvSpPr>
        <p:spPr>
          <a:xfrm>
            <a:off x="3662137" y="907586"/>
            <a:ext cx="4124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큐베</a:t>
            </a:r>
            <a:r>
              <a:rPr lang="ko-KR" altLang="en-US" sz="20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알 </a:t>
            </a:r>
            <a:r>
              <a:rPr lang="ko-KR" altLang="en-US" sz="20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블랑</a:t>
            </a:r>
            <a:r>
              <a:rPr lang="ko-KR" altLang="en-US" sz="20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드</a:t>
            </a:r>
            <a:r>
              <a:rPr lang="ko-KR" altLang="en-US" sz="20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블랑</a:t>
            </a:r>
            <a:r>
              <a:rPr lang="ko-KR" altLang="en-US" sz="20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프르미에</a:t>
            </a:r>
            <a:r>
              <a:rPr lang="ko-KR" altLang="en-US" sz="20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크뤼</a:t>
            </a:r>
            <a:endParaRPr lang="ko-KR" altLang="en-US" sz="2000" dirty="0"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함초롬돋움" panose="020B0604000101010101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814537" y="5271245"/>
            <a:ext cx="5259489" cy="1187644"/>
            <a:chOff x="3601331" y="3837300"/>
            <a:chExt cx="4769310" cy="10769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2A5330-5247-4062-ACCE-FDFDDB62482A}"/>
                </a:ext>
              </a:extLst>
            </p:cNvPr>
            <p:cNvSpPr txBox="1"/>
            <p:nvPr/>
          </p:nvSpPr>
          <p:spPr>
            <a:xfrm>
              <a:off x="3754401" y="4224259"/>
              <a:ext cx="4616240" cy="68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감귤류와 같은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과실미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토스트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유제품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복합미와 구조감이 돋보이는 와인으로 긴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피니쉬에서는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토스티한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뉘앙스와 유질감이 느껴지고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화이트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트러플이나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흰생선구이와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완벽한 페어링을 보임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DB8D4B-F2CD-4195-AC88-64510E7A15DA}"/>
                </a:ext>
              </a:extLst>
            </p:cNvPr>
            <p:cNvSpPr txBox="1"/>
            <p:nvPr/>
          </p:nvSpPr>
          <p:spPr>
            <a:xfrm>
              <a:off x="3601331" y="3837300"/>
              <a:ext cx="1126834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u="sng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323" u="sng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814537" y="1577084"/>
            <a:ext cx="5259489" cy="3148747"/>
            <a:chOff x="3601331" y="1965389"/>
            <a:chExt cx="4769310" cy="28552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8"/>
              <a:ext cx="4616240" cy="257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지역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France &gt; Champagne &gt; Côte des Blancs &gt; Vertus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빈티지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연속된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2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개의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빈티지를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블랜딩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와인종류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Champagne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포도품종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100% </a:t>
              </a:r>
              <a:r>
                <a:rPr lang="ko-KR" altLang="en-US" sz="993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샤도네이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(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Chardonnay)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포도나무연령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평균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50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년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토양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백악 위의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렌진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양조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00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0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이 와인은 창립자 중 한 명인 </a:t>
              </a:r>
              <a:r>
                <a:rPr lang="en-US" altLang="ko-KR" sz="990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Roger </a:t>
              </a:r>
              <a:r>
                <a:rPr lang="ko-KR" altLang="en-US" sz="990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를 </a:t>
              </a:r>
              <a:r>
                <a:rPr lang="ko-KR" altLang="en-US" sz="990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기리기 위해 그의 이름의 이니셜을 따 “</a:t>
              </a:r>
              <a:r>
                <a:rPr lang="en-US" altLang="ko-KR" sz="990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Cuvée</a:t>
              </a:r>
              <a:r>
                <a:rPr lang="en-US" altLang="ko-KR" sz="990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 R”</a:t>
              </a:r>
              <a:r>
                <a:rPr lang="ko-KR" altLang="en-US" sz="990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로 </a:t>
              </a:r>
              <a:r>
                <a:rPr lang="ko-KR" altLang="en-US" sz="990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명명되었다</a:t>
              </a:r>
              <a:r>
                <a:rPr lang="en-US" altLang="ko-KR" sz="990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.</a:t>
              </a:r>
              <a:r>
                <a:rPr lang="ko-KR" altLang="en-US" sz="990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 소형 </a:t>
              </a:r>
              <a:r>
                <a:rPr lang="ko-KR" altLang="en-US" sz="990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오크</a:t>
              </a:r>
              <a:r>
                <a:rPr lang="ko-KR" altLang="en-US" sz="990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 </a:t>
              </a:r>
              <a:r>
                <a:rPr lang="ko-KR" altLang="en-US" sz="990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캐스크에서</a:t>
              </a:r>
              <a:r>
                <a:rPr lang="ko-KR" altLang="en-US" sz="990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 </a:t>
              </a:r>
              <a:r>
                <a:rPr lang="en-US" altLang="ko-KR" sz="990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18</a:t>
              </a:r>
              <a:r>
                <a:rPr lang="ko-KR" altLang="en-US" sz="990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개월간 리 숙성을 거쳐 </a:t>
              </a:r>
              <a:r>
                <a:rPr lang="en-US" altLang="ko-KR" sz="990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100% </a:t>
              </a:r>
              <a:r>
                <a:rPr lang="ko-KR" altLang="en-US" sz="990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오크</a:t>
              </a:r>
              <a:r>
                <a:rPr lang="ko-KR" altLang="en-US" sz="990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 발효가 이루어진다</a:t>
              </a:r>
              <a:r>
                <a:rPr lang="en-US" altLang="ko-KR" sz="990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. </a:t>
              </a:r>
              <a:r>
                <a:rPr lang="ko-KR" altLang="en-US" sz="990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또한 </a:t>
              </a:r>
              <a:r>
                <a:rPr lang="ko-KR" altLang="en-US" sz="990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필터링을</a:t>
              </a:r>
              <a:r>
                <a:rPr lang="ko-KR" altLang="en-US" sz="990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 </a:t>
              </a:r>
              <a:r>
                <a:rPr lang="ko-KR" altLang="en-US" sz="990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하지않아</a:t>
              </a:r>
              <a:r>
                <a:rPr lang="en-US" altLang="ko-KR" sz="990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,</a:t>
              </a:r>
              <a:r>
                <a:rPr lang="ko-KR" altLang="en-US" sz="990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 </a:t>
              </a:r>
              <a:r>
                <a:rPr lang="ko-KR" altLang="en-US" sz="990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와인의 순수한 개성을 유지한다</a:t>
              </a:r>
              <a:r>
                <a:rPr lang="en-US" altLang="ko-KR" sz="990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.</a:t>
              </a:r>
              <a:br>
                <a:rPr lang="en-US" altLang="ko-KR" sz="990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</a:br>
              <a:r>
                <a:rPr lang="ko-KR" altLang="en-US" sz="990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이후 낮고 일정한 온도의 셀러에서 최소 </a:t>
              </a:r>
              <a:r>
                <a:rPr lang="en-US" altLang="ko-KR" sz="990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50</a:t>
              </a:r>
              <a:r>
                <a:rPr lang="ko-KR" altLang="en-US" sz="990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개월 </a:t>
              </a:r>
              <a:r>
                <a:rPr lang="ko-KR" altLang="en-US" sz="990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</a:rPr>
                <a:t>이상 병 숙성을 거친 후 출시된다</a:t>
              </a:r>
              <a:r>
                <a:rPr lang="en-US" altLang="ko-KR" sz="1000" dirty="0" smtClean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데고르주망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2024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년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2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월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도사쥬</a:t>
              </a: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3-4g / Liter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u="sng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0255166C-A80A-3FD7-2252-1A1BA20016A3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xmlns="" id="{4874AD9E-0D22-116F-573E-E08DF7052307}"/>
              </a:ext>
            </a:extLst>
          </p:cNvPr>
          <p:cNvSpPr/>
          <p:nvPr/>
        </p:nvSpPr>
        <p:spPr>
          <a:xfrm>
            <a:off x="3822700" y="5986000"/>
            <a:ext cx="228505" cy="277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xmlns="" id="{DA4D73E6-CD42-E824-BDAB-9A401CD98094}"/>
              </a:ext>
            </a:extLst>
          </p:cNvPr>
          <p:cNvSpPr/>
          <p:nvPr/>
        </p:nvSpPr>
        <p:spPr>
          <a:xfrm>
            <a:off x="3791946" y="5791580"/>
            <a:ext cx="25935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96" y="6677025"/>
            <a:ext cx="112500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9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9E8BF9-24B7-4AD6-B6E6-9A453C9F4467}"/>
              </a:ext>
            </a:extLst>
          </p:cNvPr>
          <p:cNvSpPr txBox="1"/>
          <p:nvPr/>
        </p:nvSpPr>
        <p:spPr>
          <a:xfrm>
            <a:off x="3662137" y="504825"/>
            <a:ext cx="3632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Monts</a:t>
            </a:r>
            <a:r>
              <a:rPr lang="en-US" altLang="ko-KR" sz="16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de </a:t>
            </a:r>
            <a:r>
              <a:rPr lang="en-US" altLang="ko-KR" sz="16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Vertus</a:t>
            </a:r>
            <a:r>
              <a:rPr lang="en-US" altLang="ko-KR" sz="16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</a:t>
            </a:r>
            <a:r>
              <a:rPr lang="en-US" altLang="ko-KR" sz="16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2017 </a:t>
            </a:r>
            <a:r>
              <a:rPr lang="en-US" altLang="ko-KR" sz="16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Premier Cru</a:t>
            </a:r>
            <a:endParaRPr lang="ko-KR" altLang="en-US" sz="1600" dirty="0"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CF7408-C137-4C1B-A27B-7861B616D9A0}"/>
              </a:ext>
            </a:extLst>
          </p:cNvPr>
          <p:cNvSpPr txBox="1"/>
          <p:nvPr/>
        </p:nvSpPr>
        <p:spPr>
          <a:xfrm>
            <a:off x="3662137" y="907586"/>
            <a:ext cx="4166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몽</a:t>
            </a:r>
            <a:r>
              <a:rPr lang="ko-KR" altLang="en-US" sz="20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드</a:t>
            </a:r>
            <a:r>
              <a:rPr lang="ko-KR" altLang="en-US" sz="20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베르투스</a:t>
            </a:r>
            <a:r>
              <a:rPr lang="ko-KR" altLang="en-US" sz="20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</a:t>
            </a:r>
            <a:r>
              <a:rPr lang="en-US" altLang="ko-KR" sz="20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2017 </a:t>
            </a:r>
            <a:r>
              <a:rPr lang="ko-KR" altLang="en-US" sz="20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프르미에</a:t>
            </a:r>
            <a:r>
              <a:rPr lang="ko-KR" altLang="en-US" sz="20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크뤼</a:t>
            </a:r>
            <a:endParaRPr lang="ko-KR" altLang="en-US" sz="2000" dirty="0"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함초롬돋움" panose="020B0604000101010101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814537" y="5271246"/>
            <a:ext cx="5259489" cy="1435981"/>
            <a:chOff x="3601331" y="3837300"/>
            <a:chExt cx="4769310" cy="13021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2A5330-5247-4062-ACCE-FDFDDB62482A}"/>
                </a:ext>
              </a:extLst>
            </p:cNvPr>
            <p:cNvSpPr txBox="1"/>
            <p:nvPr/>
          </p:nvSpPr>
          <p:spPr>
            <a:xfrm>
              <a:off x="3754401" y="4224259"/>
              <a:ext cx="4616240" cy="915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아카시아 등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플로랄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뉘앙스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열대 과실 뉘앙스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꿀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,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사과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타르트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미네랄이 풍부하고 </a:t>
              </a:r>
              <a:r>
                <a:rPr lang="ko-KR" altLang="en-US" sz="993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염미가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느껴짐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바디감이 탄탄하며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토스티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한 뉘앙스가 보임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장기 숙성하기에도 좋은 와인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DB8D4B-F2CD-4195-AC88-64510E7A15DA}"/>
                </a:ext>
              </a:extLst>
            </p:cNvPr>
            <p:cNvSpPr txBox="1"/>
            <p:nvPr/>
          </p:nvSpPr>
          <p:spPr>
            <a:xfrm>
              <a:off x="3601331" y="3837300"/>
              <a:ext cx="1126834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u="sng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323" u="sng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814537" y="1577084"/>
            <a:ext cx="5342163" cy="3377784"/>
            <a:chOff x="3601331" y="1965389"/>
            <a:chExt cx="4844279" cy="30629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8"/>
              <a:ext cx="4691209" cy="278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지역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France &gt; Champagne &gt; Côte des Blancs &gt; Vertus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빈티지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2017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와인종류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Champagne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포도품종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100% </a:t>
              </a:r>
              <a:r>
                <a:rPr lang="ko-KR" altLang="en-US" sz="993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샤도네이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(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Chardonnay)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포도나무연령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평균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50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년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이상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토양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석회암 기반 </a:t>
              </a:r>
              <a:r>
                <a:rPr lang="ko-KR" altLang="en-US" sz="993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렌지나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토양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양조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993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Vertus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프르미에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크뤼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밭에서 수확된 </a:t>
              </a:r>
              <a:r>
                <a:rPr lang="ko-KR" altLang="en-US" sz="993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올드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바인 </a:t>
              </a:r>
              <a:r>
                <a:rPr lang="ko-KR" altLang="en-US" sz="993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샤도네이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로만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,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만들어지며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석회질이 드러난 언덕 중간 경사면에서 재배된 포도로 구성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이는 장기숙성 가능하며 매우 순수한 </a:t>
              </a:r>
              <a:endParaRPr lang="en-US" altLang="ko-KR" sz="993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미네랄리티와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염미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(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짭짤한 느낌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)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가 돋보이는 스타일을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형성한다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. 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7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개월동안 스테인리스 양조통에서 양조 및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쉬르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리 숙성되며 필터링을 거치지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않으며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최소 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60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개월 이상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병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숙성을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거친다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장기숙성에도 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CORK TAINT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이 발생하지 않도록 보장된 마개를 사용한다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.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데고르주망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2025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년 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6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월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도사쥬</a:t>
              </a: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3g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/ Liter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u="sng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0255166C-A80A-3FD7-2252-1A1BA20016A3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xmlns="" id="{4874AD9E-0D22-116F-573E-E08DF7052307}"/>
              </a:ext>
            </a:extLst>
          </p:cNvPr>
          <p:cNvSpPr/>
          <p:nvPr/>
        </p:nvSpPr>
        <p:spPr>
          <a:xfrm>
            <a:off x="3822700" y="5986000"/>
            <a:ext cx="228505" cy="277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xmlns="" id="{DA4D73E6-CD42-E824-BDAB-9A401CD98094}"/>
              </a:ext>
            </a:extLst>
          </p:cNvPr>
          <p:cNvSpPr/>
          <p:nvPr/>
        </p:nvSpPr>
        <p:spPr>
          <a:xfrm>
            <a:off x="3791946" y="5791580"/>
            <a:ext cx="25935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D6A25971-1435-F3AB-8ED9-C335B2A95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96" y="6677025"/>
            <a:ext cx="1125004" cy="7620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2" r="10507"/>
          <a:stretch/>
        </p:blipFill>
        <p:spPr>
          <a:xfrm>
            <a:off x="656216" y="200025"/>
            <a:ext cx="3829723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78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9E8BF9-24B7-4AD6-B6E6-9A453C9F4467}"/>
              </a:ext>
            </a:extLst>
          </p:cNvPr>
          <p:cNvSpPr txBox="1"/>
          <p:nvPr/>
        </p:nvSpPr>
        <p:spPr>
          <a:xfrm>
            <a:off x="3662137" y="504825"/>
            <a:ext cx="4721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Clos </a:t>
            </a:r>
            <a:r>
              <a:rPr lang="en-US" altLang="ko-KR" sz="16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Faubourg</a:t>
            </a:r>
            <a:r>
              <a:rPr lang="en-US" altLang="ko-KR" sz="16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de Notre-Dame 2014</a:t>
            </a:r>
          </a:p>
          <a:p>
            <a:r>
              <a:rPr lang="en-US" altLang="ko-KR" sz="16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</a:t>
            </a:r>
            <a:r>
              <a:rPr lang="en-US" altLang="ko-KR" sz="16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       Blanc de </a:t>
            </a:r>
            <a:r>
              <a:rPr lang="en-US" altLang="ko-KR" sz="16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Blancs</a:t>
            </a:r>
            <a:r>
              <a:rPr lang="en-US" altLang="ko-KR" sz="16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Extra Brut Premier Cru</a:t>
            </a:r>
            <a:endParaRPr lang="ko-KR" altLang="en-US" sz="1600" dirty="0"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CF7408-C137-4C1B-A27B-7861B616D9A0}"/>
              </a:ext>
            </a:extLst>
          </p:cNvPr>
          <p:cNvSpPr txBox="1"/>
          <p:nvPr/>
        </p:nvSpPr>
        <p:spPr>
          <a:xfrm>
            <a:off x="3662137" y="1095315"/>
            <a:ext cx="3281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클로</a:t>
            </a:r>
            <a:r>
              <a:rPr lang="ko-KR" altLang="en-US" sz="20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포부르</a:t>
            </a:r>
            <a:r>
              <a:rPr lang="ko-KR" altLang="en-US" sz="20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노트르담</a:t>
            </a:r>
            <a:r>
              <a:rPr lang="ko-KR" altLang="en-US" sz="20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</a:t>
            </a:r>
            <a:r>
              <a:rPr lang="en-US" altLang="ko-KR" sz="20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2014</a:t>
            </a:r>
            <a:endParaRPr lang="ko-KR" altLang="en-US" sz="2000" dirty="0"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함초롬돋움" panose="020B0604000101010101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814537" y="5271246"/>
            <a:ext cx="5259489" cy="1435981"/>
            <a:chOff x="3601331" y="3837300"/>
            <a:chExt cx="4769310" cy="13021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2A5330-5247-4062-ACCE-FDFDDB62482A}"/>
                </a:ext>
              </a:extLst>
            </p:cNvPr>
            <p:cNvSpPr txBox="1"/>
            <p:nvPr/>
          </p:nvSpPr>
          <p:spPr>
            <a:xfrm>
              <a:off x="3754401" y="4224259"/>
              <a:ext cx="4616240" cy="915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아카시아 등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플로랄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뉘앙스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꿀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,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사과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타르트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미네랄이 풍부하고 고목에서 오는 복합미가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느껴짐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바디감이 탄탄하며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토스티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한 뉘앙스가 보임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장기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숙성 와인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DB8D4B-F2CD-4195-AC88-64510E7A15DA}"/>
                </a:ext>
              </a:extLst>
            </p:cNvPr>
            <p:cNvSpPr txBox="1"/>
            <p:nvPr/>
          </p:nvSpPr>
          <p:spPr>
            <a:xfrm>
              <a:off x="3601331" y="3837300"/>
              <a:ext cx="1126834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u="sng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323" u="sng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814537" y="1699040"/>
            <a:ext cx="5259489" cy="3607013"/>
            <a:chOff x="3601331" y="1965389"/>
            <a:chExt cx="4769310" cy="327084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8"/>
              <a:ext cx="4616240" cy="2993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지역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France &gt; Champagne &gt; Côte des Blancs &gt; Vertus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빈티지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2014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와인종류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Champagne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포도품종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100% </a:t>
              </a:r>
              <a:r>
                <a:rPr lang="ko-KR" altLang="en-US" sz="993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샤도네이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(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Chardonnay)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포도나무연령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평균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6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0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년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토양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석회암 위 </a:t>
              </a:r>
              <a:r>
                <a:rPr lang="ko-KR" altLang="en-US" sz="993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렌지나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토양</a:t>
              </a:r>
              <a:endParaRPr lang="en-US" altLang="ko-KR" sz="993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양조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993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Vertus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프리미에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크뤼에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위치한 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0.29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헥타르 규모의 </a:t>
              </a:r>
              <a:r>
                <a:rPr lang="ko-KR" altLang="en-US" sz="993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클로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(Clos)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포도밭은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샴페인 지역에서 매우 희귀한 포도밭으로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샴페인에서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가장 </a:t>
              </a:r>
              <a:r>
                <a:rPr lang="ko-KR" altLang="en-US" sz="993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권위있는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클로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(Clos)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포도밭 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10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곳 중 하나로 평가됨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발효는 </a:t>
              </a:r>
              <a:r>
                <a:rPr lang="ko-KR" altLang="en-US" sz="993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오크통에서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진행되고 </a:t>
              </a:r>
              <a:r>
                <a:rPr lang="ko-KR" altLang="en-US" sz="993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병입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전 약 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7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개월 동안 효모와 함께 숙성을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거친다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.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이후 </a:t>
              </a:r>
              <a:r>
                <a:rPr lang="ko-KR" altLang="en-US" sz="993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병입된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와인은 낮고 일정한 온도가 유지되는 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19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세기 셀러에서 최소 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9</a:t>
              </a:r>
              <a:r>
                <a:rPr lang="ko-KR" altLang="en-US" sz="993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년이상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효모와 함께 숙성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되며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단  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100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병에서 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300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병 가량 소량 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한정 생산된다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데고르주망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2024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년 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5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월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도사쥬</a:t>
              </a: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3g / Liter</a:t>
              </a:r>
            </a:p>
            <a:p>
              <a:pPr>
                <a:lnSpc>
                  <a:spcPct val="150000"/>
                </a:lnSpc>
              </a:pPr>
              <a:endParaRPr lang="en-US" altLang="ko-KR" sz="993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u="sng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0255166C-A80A-3FD7-2252-1A1BA20016A3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xmlns="" id="{4874AD9E-0D22-116F-573E-E08DF7052307}"/>
              </a:ext>
            </a:extLst>
          </p:cNvPr>
          <p:cNvSpPr/>
          <p:nvPr/>
        </p:nvSpPr>
        <p:spPr>
          <a:xfrm>
            <a:off x="3822700" y="5986000"/>
            <a:ext cx="228505" cy="277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xmlns="" id="{DA4D73E6-CD42-E824-BDAB-9A401CD98094}"/>
              </a:ext>
            </a:extLst>
          </p:cNvPr>
          <p:cNvSpPr/>
          <p:nvPr/>
        </p:nvSpPr>
        <p:spPr>
          <a:xfrm>
            <a:off x="3791946" y="5791580"/>
            <a:ext cx="25935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D6A25971-1435-F3AB-8ED9-C335B2A95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96" y="6677025"/>
            <a:ext cx="1125004" cy="762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1" t="3934" r="16923" b="3054"/>
          <a:stretch/>
        </p:blipFill>
        <p:spPr>
          <a:xfrm>
            <a:off x="816834" y="258184"/>
            <a:ext cx="3539266" cy="677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3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9A8169-98B2-6627-B39B-B8A78F7A2A62}"/>
              </a:ext>
            </a:extLst>
          </p:cNvPr>
          <p:cNvSpPr txBox="1"/>
          <p:nvPr/>
        </p:nvSpPr>
        <p:spPr>
          <a:xfrm>
            <a:off x="357890" y="1421665"/>
            <a:ext cx="6923720" cy="545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Côte des Blancs(</a:t>
            </a: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꼬뜨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데 </a:t>
            </a: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블랑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) 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지역의 남쪽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, </a:t>
            </a: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프리미에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크뤼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Vertus(</a:t>
            </a: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베르투스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) 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마을에 </a:t>
            </a:r>
            <a:endParaRPr lang="en-US" altLang="ko-KR" sz="13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위치한 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Veuve </a:t>
            </a:r>
            <a:r>
              <a:rPr lang="en-US" altLang="ko-KR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Fourny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(</a:t>
            </a: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뵈브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푸루니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) 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샴페인 하우스는 </a:t>
            </a:r>
            <a:endParaRPr lang="en-US" altLang="ko-KR" sz="13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훌륭한 </a:t>
            </a: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떼루아와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장인정신을 담아 샴페인을 생산하고 있습니다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en-US" altLang="ko-KR" sz="13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할아버지인 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Albert(</a:t>
            </a: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알베르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), 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아들 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Roger(</a:t>
            </a: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호제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) 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그리고 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Veuve </a:t>
            </a:r>
            <a:r>
              <a:rPr lang="en-US" altLang="ko-KR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Fourny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부인을 시작으로 </a:t>
            </a:r>
            <a:endParaRPr lang="en-US" altLang="ko-KR" sz="13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1865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년 부터 가족 경영을 해 왔으며 </a:t>
            </a: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그들로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부터 전통적인 노하우를 물려받으며 </a:t>
            </a:r>
            <a:endParaRPr lang="en-US" altLang="ko-KR" sz="13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현재 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5</a:t>
            </a: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대째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운영되는 </a:t>
            </a: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와이너리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입니다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그들은 노하우 뿐 아니라 </a:t>
            </a: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샹파뉴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지역에서는 찾아보기 힘든 </a:t>
            </a:r>
            <a:endParaRPr lang="en-US" altLang="ko-KR" sz="13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Clos Faubourg de Notre-Dame(</a:t>
            </a: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클로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포부르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드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노트르담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)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의 오래된 포도나무도 </a:t>
            </a:r>
            <a:endParaRPr lang="en-US" altLang="ko-KR" sz="13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물려 받았습니다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1930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년 부터는 이 밭을 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Monopole(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독점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)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으로 가지고 있습니다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en-US" altLang="ko-KR" sz="13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1993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년 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Emmanuel(</a:t>
            </a: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엠마뉴엘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)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과 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Charles </a:t>
            </a:r>
            <a:r>
              <a:rPr lang="en-US" altLang="ko-KR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Fourny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(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샤를 </a:t>
            </a: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푸루니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) 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형제가 </a:t>
            </a:r>
            <a:endParaRPr lang="en-US" altLang="ko-KR" sz="13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샴페인 하우스를 운영하기 맡기 시작했고 두 형제는 서로 다른 개인적인 경험과 성격을 통해 </a:t>
            </a:r>
            <a:endParaRPr lang="en-US" altLang="ko-KR" sz="13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서로를 보완해 주며 샴페인 스타일을 함께 결정하고 있습니다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en-US" altLang="ko-KR" sz="13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Veuve </a:t>
            </a:r>
            <a:r>
              <a:rPr lang="en-US" altLang="ko-KR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Fourny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의 샴페인들은 세련된 스타일로 우아함과 신선함을 강조합니다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또한 그들은 포도밭에서 부터 양조장 까지 포도품종 및 </a:t>
            </a: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떼루아의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특징을 가장 잘 표현하기 위해 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dosage(</a:t>
            </a: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도사쥬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)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를 최소화한 샴페인들도 소개 하고 있습니다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</a:t>
            </a:r>
            <a:endParaRPr lang="ko-KR" altLang="en-US" sz="13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4E3E268D-828C-DDFD-7042-6698A94CA65E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8EBCCE-6990-F661-D279-E2C6EA59389D}"/>
              </a:ext>
            </a:extLst>
          </p:cNvPr>
          <p:cNvSpPr txBox="1"/>
          <p:nvPr/>
        </p:nvSpPr>
        <p:spPr>
          <a:xfrm>
            <a:off x="1384300" y="511135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Britannic Bold" panose="020B0903060703020204" pitchFamily="34" charset="0"/>
                <a:cs typeface="Aldhabi" panose="020F0502020204030204" pitchFamily="2" charset="-78"/>
              </a:rPr>
              <a:t>History</a:t>
            </a:r>
            <a:endParaRPr lang="ko-KR" altLang="en-US" sz="2800" dirty="0">
              <a:latin typeface="Britannic Bold" panose="020B0903060703020204" pitchFamily="34" charset="0"/>
              <a:cs typeface="Aldhabi" panose="020F0502020204030204" pitchFamily="2" charset="-78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6BDBA39-E14E-A9D1-EDE9-065D6748F0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02" t="13956" r="31620" b="39037"/>
          <a:stretch/>
        </p:blipFill>
        <p:spPr>
          <a:xfrm>
            <a:off x="307395" y="236707"/>
            <a:ext cx="1027920" cy="1032268"/>
          </a:xfrm>
          <a:prstGeom prst="rect">
            <a:avLst/>
          </a:prstGeom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5A2DA6D6-2422-852F-0FDF-56C9CE96C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643" y="4158343"/>
            <a:ext cx="3088800" cy="308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xmlns="" id="{34239B7E-869D-B05D-1E9F-F7E541C42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12315"/>
          <a:stretch/>
        </p:blipFill>
        <p:spPr bwMode="auto">
          <a:xfrm>
            <a:off x="7360028" y="236707"/>
            <a:ext cx="3089854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96" y="6753225"/>
            <a:ext cx="112500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7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9A8169-98B2-6627-B39B-B8A78F7A2A62}"/>
              </a:ext>
            </a:extLst>
          </p:cNvPr>
          <p:cNvSpPr txBox="1"/>
          <p:nvPr/>
        </p:nvSpPr>
        <p:spPr>
          <a:xfrm>
            <a:off x="241300" y="1421665"/>
            <a:ext cx="7106810" cy="605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Vertus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의 토양은 지질학적으로 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"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완전한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" 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땅입니다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석회암 토양이 주를 이루는 토양은 아주 조금 점토질을 띄고 있으며 순수한 백악층이 있는 지역입니다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이 곳은 크게 백악 위의 갈색토양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, 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백악위의 </a:t>
            </a: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렌진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토양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, 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백악 자갈 위의 갈색토양과 같이 </a:t>
            </a:r>
            <a:endParaRPr lang="en-US" altLang="ko-KR" sz="13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3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가지 토양으로 구별됩니다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햇빛의 방향 또한 토양의 다양성을 결정합니다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Vertus 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마을은 남향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, 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남동향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, 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동향으로 햇빛이 비추고 있습니다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en-US" altLang="ko-KR" sz="13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Veuve </a:t>
            </a:r>
            <a:r>
              <a:rPr lang="en-US" altLang="ko-KR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Fourny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는 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40 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여개의 </a:t>
            </a:r>
            <a:r>
              <a:rPr lang="en-US" altLang="ko-KR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lieux-dits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(</a:t>
            </a: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리우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디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)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가 있는 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Vertus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의 포도 밭에서 </a:t>
            </a:r>
            <a:endParaRPr lang="en-US" altLang="ko-KR" sz="13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구획 별로 알맞게 익은 포도를 선택하여 양조를 합니다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이러한 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＂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모자이크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＂ 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표현은 샴페인을 </a:t>
            </a:r>
            <a:endParaRPr lang="en-US" altLang="ko-KR" sz="13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블렌딩할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때 개성과 정체성을 부여 합니다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en-US" altLang="ko-KR" sz="13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그들의 포도밭은 평균연령이 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40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년이 넘으며 이러한 포도나무의 나이는 포도의 잠재력을 </a:t>
            </a:r>
            <a:endParaRPr lang="en-US" altLang="ko-KR" sz="13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표현할 수 있는 가장 이상적인 나이입니다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또한 그들의 포도밭은 대부분 할아버지인 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Albert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가 </a:t>
            </a:r>
            <a:endParaRPr lang="en-US" altLang="ko-KR" sz="13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1930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년 부터  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Selection </a:t>
            </a:r>
            <a:r>
              <a:rPr lang="en-US" altLang="ko-KR" sz="13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massale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* 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을 통해 일군 산물입니다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 </a:t>
            </a:r>
          </a:p>
          <a:p>
            <a:pPr algn="ctr">
              <a:lnSpc>
                <a:spcPct val="150000"/>
              </a:lnSpc>
            </a:pP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이는 와인의 밸런스와 복합미를 부여합니다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</a:t>
            </a: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그들의 포도밭을 보존하기 위해 땅을 퇴비를 사용하여 </a:t>
            </a:r>
            <a:endParaRPr lang="en-US" altLang="ko-KR" sz="13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관리하고 있으며  일부 구역은 경작을 하고 일부 구역은 풀을 자라게  합니다</a:t>
            </a: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sz="13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ko-KR" sz="1200" b="1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*</a:t>
            </a:r>
            <a:r>
              <a:rPr lang="ko-KR" altLang="en-US" sz="1200" b="1" dirty="0" err="1">
                <a:highlight>
                  <a:srgbClr val="C0C0C0"/>
                </a:highlight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셀렉션</a:t>
            </a:r>
            <a:r>
              <a:rPr lang="ko-KR" altLang="en-US" sz="1200" b="1" dirty="0">
                <a:highlight>
                  <a:srgbClr val="C0C0C0"/>
                </a:highlight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1200" b="1" dirty="0" err="1">
                <a:highlight>
                  <a:srgbClr val="C0C0C0"/>
                </a:highlight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마살</a:t>
            </a:r>
            <a:r>
              <a:rPr lang="en-US" altLang="ko-KR" sz="1200" b="1" dirty="0">
                <a:highlight>
                  <a:srgbClr val="C0C0C0"/>
                </a:highlight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(selection </a:t>
            </a:r>
            <a:r>
              <a:rPr lang="en-US" altLang="ko-KR" sz="1200" b="1" dirty="0" err="1">
                <a:highlight>
                  <a:srgbClr val="C0C0C0"/>
                </a:highlight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massale</a:t>
            </a:r>
            <a:r>
              <a:rPr lang="en-US" altLang="ko-KR" sz="1200" b="1" dirty="0">
                <a:highlight>
                  <a:srgbClr val="C0C0C0"/>
                </a:highlight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): </a:t>
            </a:r>
            <a:r>
              <a:rPr lang="ko-KR" altLang="en-US" sz="12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기존 밭의 건강한 포도나무를 골라 묘목으로 하여 새로운 밭을 </a:t>
            </a:r>
            <a:endParaRPr lang="en-US" altLang="ko-KR" sz="12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조성하는 것으로 건강하고 이상적인 성격의 개체를 증식하고 생산하는 와인의 일관성 유지에 유효</a:t>
            </a:r>
            <a:r>
              <a:rPr lang="en-US" altLang="ko-KR" sz="12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US" altLang="ko-KR" sz="13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ko-KR" altLang="en-US" sz="13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4E3E268D-828C-DDFD-7042-6698A94CA65E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8EBCCE-6990-F661-D279-E2C6EA59389D}"/>
              </a:ext>
            </a:extLst>
          </p:cNvPr>
          <p:cNvSpPr txBox="1"/>
          <p:nvPr/>
        </p:nvSpPr>
        <p:spPr>
          <a:xfrm>
            <a:off x="1384300" y="51113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>
                <a:latin typeface="Britannic Bold" panose="020B0903060703020204" pitchFamily="34" charset="0"/>
                <a:cs typeface="Aldhabi" panose="020F0502020204030204" pitchFamily="2" charset="-78"/>
              </a:rPr>
              <a:t>Vineyard</a:t>
            </a:r>
            <a:endParaRPr lang="ko-KR" altLang="en-US" sz="2800" dirty="0">
              <a:latin typeface="Britannic Bold" panose="020B0903060703020204" pitchFamily="34" charset="0"/>
              <a:cs typeface="Aldhabi" panose="020F0502020204030204" pitchFamily="2" charset="-78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6BDBA39-E14E-A9D1-EDE9-065D6748F0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02" t="13956" r="31620" b="39037"/>
          <a:stretch/>
        </p:blipFill>
        <p:spPr>
          <a:xfrm>
            <a:off x="307395" y="236707"/>
            <a:ext cx="1027920" cy="103226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F5C0CC4A-97EA-F7A9-B047-B17A6940F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543" y="1023282"/>
            <a:ext cx="3094161" cy="309416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A384DF62-1DE5-6D8D-F12E-4B42C5998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045" y="4192463"/>
            <a:ext cx="3094161" cy="309416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96" y="6753225"/>
            <a:ext cx="112500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7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9A8169-98B2-6627-B39B-B8A78F7A2A62}"/>
              </a:ext>
            </a:extLst>
          </p:cNvPr>
          <p:cNvSpPr txBox="1"/>
          <p:nvPr/>
        </p:nvSpPr>
        <p:spPr>
          <a:xfrm>
            <a:off x="317500" y="4589606"/>
            <a:ext cx="10009668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Veuve </a:t>
            </a:r>
            <a:r>
              <a:rPr lang="en-US" altLang="ko-KR" sz="14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Fourny</a:t>
            </a:r>
            <a:r>
              <a:rPr lang="ko-KR" altLang="en-US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는 그들의 </a:t>
            </a:r>
            <a:r>
              <a:rPr lang="ko-KR" altLang="en-US" sz="14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떼루아를</a:t>
            </a:r>
            <a:r>
              <a:rPr lang="ko-KR" altLang="en-US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존중합니다</a:t>
            </a:r>
            <a:r>
              <a:rPr lang="en-US" altLang="ko-KR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그들은 밸런스 있는 와인을 만들기 위해 참을성 있게 </a:t>
            </a:r>
            <a:endParaRPr lang="en-US" altLang="ko-KR" sz="14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그들의 </a:t>
            </a:r>
            <a:r>
              <a:rPr lang="en-US" altLang="ko-KR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Chardonnay</a:t>
            </a:r>
            <a:r>
              <a:rPr lang="ko-KR" altLang="en-US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와 </a:t>
            </a:r>
            <a:r>
              <a:rPr lang="en-US" altLang="ko-KR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Pinot Noir</a:t>
            </a:r>
            <a:r>
              <a:rPr lang="ko-KR" altLang="en-US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가 최적으로 숙성되기를 기다립니다</a:t>
            </a:r>
            <a:r>
              <a:rPr lang="en-US" altLang="ko-KR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수확은 구역을 나눠 손 수확으로 진행되며 수확된 포도들은 섬세한 처리를 통해 압착됩니다</a:t>
            </a:r>
            <a:r>
              <a:rPr lang="en-US" altLang="ko-KR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이 과정에서 품질이 좋은 주스만 와인으로 생산합니다</a:t>
            </a:r>
            <a:r>
              <a:rPr lang="en-US" altLang="ko-KR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ko-KR" sz="14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그들은 양조 과정에서 최소한의 개입만을 하려고 노력하며 와인이 시간을 가지고 숙성되기를 원합니다</a:t>
            </a:r>
            <a:r>
              <a:rPr lang="en-US" altLang="ko-KR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첫 알콜 발효 후 최소 </a:t>
            </a:r>
            <a:r>
              <a:rPr lang="en-US" altLang="ko-KR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6</a:t>
            </a:r>
            <a:r>
              <a:rPr lang="ko-KR" altLang="en-US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개월 이상의 </a:t>
            </a:r>
            <a:r>
              <a:rPr lang="en-US" altLang="ko-KR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Sur lie(</a:t>
            </a:r>
            <a:r>
              <a:rPr lang="ko-KR" altLang="en-US" sz="14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쉬르</a:t>
            </a:r>
            <a:r>
              <a:rPr lang="ko-KR" altLang="en-US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리</a:t>
            </a:r>
            <a:r>
              <a:rPr lang="en-US" altLang="ko-KR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) </a:t>
            </a:r>
            <a:r>
              <a:rPr lang="ko-KR" altLang="en-US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숙성이 진행됩니다</a:t>
            </a:r>
            <a:r>
              <a:rPr lang="en-US" altLang="ko-KR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이 기간 동안 샴페인은 그들의 잠재적인 아로마와 </a:t>
            </a:r>
            <a:endParaRPr lang="en-US" altLang="ko-KR" sz="14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복합미를 충분히 내보일 수 있습니다</a:t>
            </a:r>
            <a:r>
              <a:rPr lang="en-US" altLang="ko-KR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또한 </a:t>
            </a:r>
            <a:r>
              <a:rPr lang="en-US" altLang="ko-KR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Collage(</a:t>
            </a:r>
            <a:r>
              <a:rPr lang="ko-KR" altLang="en-US" sz="1400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꼴라쥬</a:t>
            </a:r>
            <a:r>
              <a:rPr lang="en-US" altLang="ko-KR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)</a:t>
            </a:r>
            <a:r>
              <a:rPr lang="ko-KR" altLang="en-US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를 하지 않으며 대부분의 경우 필터링도 하지 않습니다</a:t>
            </a:r>
            <a:r>
              <a:rPr lang="en-US" altLang="ko-KR" sz="1400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</a:t>
            </a:r>
            <a:endParaRPr lang="ko-KR" altLang="en-US" sz="1400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4E3E268D-828C-DDFD-7042-6698A94CA65E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8EBCCE-6990-F661-D279-E2C6EA59389D}"/>
              </a:ext>
            </a:extLst>
          </p:cNvPr>
          <p:cNvSpPr txBox="1"/>
          <p:nvPr/>
        </p:nvSpPr>
        <p:spPr>
          <a:xfrm>
            <a:off x="1384300" y="51113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>
                <a:latin typeface="Britannic Bold" panose="020B0903060703020204" pitchFamily="34" charset="0"/>
                <a:cs typeface="Aldhabi" panose="020F0502020204030204" pitchFamily="2" charset="-78"/>
              </a:rPr>
              <a:t>Vinification</a:t>
            </a:r>
            <a:endParaRPr lang="ko-KR" altLang="en-US" sz="2800" dirty="0">
              <a:latin typeface="Britannic Bold" panose="020B0903060703020204" pitchFamily="34" charset="0"/>
              <a:cs typeface="Aldhabi" panose="020F0502020204030204" pitchFamily="2" charset="-78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6BDBA39-E14E-A9D1-EDE9-065D6748F0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02" t="13956" r="31620" b="39037"/>
          <a:stretch/>
        </p:blipFill>
        <p:spPr>
          <a:xfrm>
            <a:off x="307395" y="236707"/>
            <a:ext cx="1027920" cy="1032268"/>
          </a:xfrm>
          <a:prstGeom prst="rect">
            <a:avLst/>
          </a:prstGeom>
        </p:spPr>
      </p:pic>
      <p:pic>
        <p:nvPicPr>
          <p:cNvPr id="2" name="Picture 8" descr="Un Style - Champagne Veuve Fourny &amp; Fils">
            <a:extLst>
              <a:ext uri="{FF2B5EF4-FFF2-40B4-BE49-F238E27FC236}">
                <a16:creationId xmlns:a16="http://schemas.microsoft.com/office/drawing/2014/main" xmlns="" id="{C4C273B8-5654-01F9-2639-0A923B70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419225"/>
            <a:ext cx="461886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xmlns="" id="{351DB8A8-E45C-2EC9-DCE5-C7992AF76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533" y="1419225"/>
            <a:ext cx="225163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D5DD734F-CC8A-70EB-39A5-A9753702D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698" y="1419225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96" y="6753225"/>
            <a:ext cx="112500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1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케치, 폰트, 그림이(가) 표시된 사진&#10;&#10;자동 생성된 설명">
            <a:extLst>
              <a:ext uri="{FF2B5EF4-FFF2-40B4-BE49-F238E27FC236}">
                <a16:creationId xmlns:a16="http://schemas.microsoft.com/office/drawing/2014/main" xmlns="" id="{28B2600A-3FCA-E46A-79B7-9842265339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"/>
          <a:stretch/>
        </p:blipFill>
        <p:spPr>
          <a:xfrm>
            <a:off x="502569" y="1117676"/>
            <a:ext cx="4305804" cy="5824614"/>
          </a:xfrm>
          <a:prstGeom prst="rect">
            <a:avLst/>
          </a:prstGeom>
        </p:spPr>
      </p:pic>
      <p:pic>
        <p:nvPicPr>
          <p:cNvPr id="12" name="그림 11" descr="원이(가) 표시된 사진&#10;&#10;자동 생성된 설명">
            <a:extLst>
              <a:ext uri="{FF2B5EF4-FFF2-40B4-BE49-F238E27FC236}">
                <a16:creationId xmlns:a16="http://schemas.microsoft.com/office/drawing/2014/main" xmlns="" id="{5EA7A0DA-7020-DBBF-7ACD-398227116B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22" y="4528379"/>
            <a:ext cx="1929696" cy="197373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D8F9F803-8C36-1388-B1BB-504041DF5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5030" y="1464254"/>
            <a:ext cx="3317160" cy="26141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9BAD53-64D0-60E4-4BF6-133349560F27}"/>
              </a:ext>
            </a:extLst>
          </p:cNvPr>
          <p:cNvSpPr txBox="1"/>
          <p:nvPr/>
        </p:nvSpPr>
        <p:spPr>
          <a:xfrm>
            <a:off x="5890098" y="4227476"/>
            <a:ext cx="4204764" cy="2375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44" b="1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PASSION CHARDONNAY </a:t>
            </a:r>
          </a:p>
          <a:p>
            <a:pPr>
              <a:lnSpc>
                <a:spcPct val="150000"/>
              </a:lnSpc>
            </a:pPr>
            <a:r>
              <a:rPr lang="en-US" altLang="ko-KR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Passion Chardonnay</a:t>
            </a:r>
            <a:r>
              <a:rPr lang="ko-KR" altLang="en-US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는</a:t>
            </a:r>
            <a:r>
              <a:rPr lang="en-US" altLang="ko-KR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1213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샹파뉴에서</a:t>
            </a:r>
            <a:r>
              <a:rPr lang="ko-KR" altLang="en-US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1213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샤르도네에</a:t>
            </a:r>
            <a:r>
              <a:rPr lang="ko-KR" altLang="en-US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자신들의 </a:t>
            </a:r>
            <a:r>
              <a:rPr lang="ko-KR" altLang="en-US" sz="1213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떼루아를</a:t>
            </a:r>
            <a:r>
              <a:rPr lang="ko-KR" altLang="en-US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가장 잘 담는 </a:t>
            </a:r>
            <a:r>
              <a:rPr lang="en-US" altLang="ko-KR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10</a:t>
            </a:r>
            <a:r>
              <a:rPr lang="ko-KR" altLang="en-US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개의 샴페인 하우스를 선정합니다</a:t>
            </a:r>
            <a:r>
              <a:rPr lang="en-US" altLang="ko-KR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</a:t>
            </a:r>
            <a:r>
              <a:rPr lang="ko-KR" altLang="en-US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</a:t>
            </a:r>
            <a:endParaRPr lang="en-US" altLang="ko-KR" sz="1213" dirty="0">
              <a:latin typeface="광양햇살체 Regular" pitchFamily="2" charset="-127"/>
              <a:ea typeface="광양햇살체 Regular" pitchFamily="2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여기에 선정된 와인 재배자들은 샴페인을 통해 각자의 </a:t>
            </a:r>
            <a:r>
              <a:rPr lang="ko-KR" altLang="en-US" sz="1213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테루아</a:t>
            </a:r>
            <a:r>
              <a:rPr lang="en-US" altLang="ko-KR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(</a:t>
            </a:r>
            <a:r>
              <a:rPr lang="en-US" altLang="ko-KR" sz="1213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Avize</a:t>
            </a:r>
            <a:r>
              <a:rPr lang="en-US" altLang="ko-KR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, </a:t>
            </a:r>
            <a:r>
              <a:rPr lang="en-US" altLang="ko-KR" sz="1213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Bassuet</a:t>
            </a:r>
            <a:r>
              <a:rPr lang="en-US" altLang="ko-KR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, </a:t>
            </a:r>
            <a:r>
              <a:rPr lang="en-US" altLang="ko-KR" sz="1213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Chouilly</a:t>
            </a:r>
            <a:r>
              <a:rPr lang="en-US" altLang="ko-KR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, </a:t>
            </a:r>
            <a:r>
              <a:rPr lang="en-US" altLang="ko-KR" sz="1213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Cramant</a:t>
            </a:r>
            <a:r>
              <a:rPr lang="en-US" altLang="ko-KR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, Le Mesnil-Sur-</a:t>
            </a:r>
            <a:r>
              <a:rPr lang="en-US" altLang="ko-KR" sz="1213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Oger</a:t>
            </a:r>
            <a:r>
              <a:rPr lang="en-US" altLang="ko-KR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, </a:t>
            </a:r>
            <a:r>
              <a:rPr lang="en-US" altLang="ko-KR" sz="1213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Montgueux</a:t>
            </a:r>
            <a:r>
              <a:rPr lang="en-US" altLang="ko-KR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, </a:t>
            </a:r>
            <a:r>
              <a:rPr lang="en-US" altLang="ko-KR" sz="1213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Oger</a:t>
            </a:r>
            <a:r>
              <a:rPr lang="en-US" altLang="ko-KR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, </a:t>
            </a:r>
            <a:r>
              <a:rPr lang="en-US" altLang="ko-KR" sz="1213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Trépail</a:t>
            </a:r>
            <a:r>
              <a:rPr lang="en-US" altLang="ko-KR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및 </a:t>
            </a:r>
            <a:r>
              <a:rPr lang="en-US" altLang="ko-KR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Vertus)</a:t>
            </a:r>
            <a:r>
              <a:rPr lang="ko-KR" altLang="en-US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의 특징을 자신의 노하우와 그들의 포도재배 방식</a:t>
            </a:r>
            <a:r>
              <a:rPr lang="en-US" altLang="ko-KR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, </a:t>
            </a:r>
            <a:r>
              <a:rPr lang="ko-KR" altLang="en-US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양조방식과 </a:t>
            </a:r>
            <a:r>
              <a:rPr lang="ko-KR" altLang="en-US" sz="1213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융화시켜</a:t>
            </a:r>
            <a:r>
              <a:rPr lang="ko-KR" altLang="en-US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강조합니다</a:t>
            </a:r>
            <a:r>
              <a:rPr lang="en-US" altLang="ko-KR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</a:t>
            </a:r>
            <a:r>
              <a:rPr lang="ko-KR" altLang="en-US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따라서 이들은 </a:t>
            </a:r>
            <a:r>
              <a:rPr lang="ko-KR" altLang="en-US" sz="1213" dirty="0" err="1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샤르도네가</a:t>
            </a:r>
            <a:r>
              <a:rPr lang="ko-KR" altLang="en-US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 다양한 표현을 할 수 있도록 합니다</a:t>
            </a:r>
            <a:r>
              <a:rPr lang="en-US" altLang="ko-KR" sz="1213" dirty="0">
                <a:latin typeface="광양햇살체 Regular" pitchFamily="2" charset="-127"/>
                <a:ea typeface="광양햇살체 Regular" pitchFamily="2" charset="-127"/>
                <a:cs typeface="함초롬돋움" panose="020B0604000101010101" pitchFamily="50" charset="-127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48CF36-9EB5-6E52-5880-6C304F6F40C5}"/>
              </a:ext>
            </a:extLst>
          </p:cNvPr>
          <p:cNvSpPr txBox="1"/>
          <p:nvPr/>
        </p:nvSpPr>
        <p:spPr>
          <a:xfrm>
            <a:off x="1384300" y="51113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Britannic Bold" panose="020B0903060703020204" pitchFamily="34" charset="0"/>
                <a:cs typeface="Aldhabi" panose="020F0502020204030204" pitchFamily="2" charset="-78"/>
              </a:rPr>
              <a:t>Media</a:t>
            </a:r>
            <a:endParaRPr lang="ko-KR" altLang="en-US" sz="2800" dirty="0">
              <a:latin typeface="Britannic Bold" panose="020B0903060703020204" pitchFamily="34" charset="0"/>
              <a:cs typeface="Aldhabi" panose="020F0502020204030204" pitchFamily="2" charset="-78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5FDB3A53-7B4E-4EF8-6898-D9D39BB8D3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602" t="13956" r="31620" b="39037"/>
          <a:stretch/>
        </p:blipFill>
        <p:spPr>
          <a:xfrm>
            <a:off x="307395" y="236707"/>
            <a:ext cx="1027920" cy="10322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6E6CDE-FA25-0EC0-9743-DBE9371C2053}"/>
              </a:ext>
            </a:extLst>
          </p:cNvPr>
          <p:cNvSpPr txBox="1"/>
          <p:nvPr/>
        </p:nvSpPr>
        <p:spPr>
          <a:xfrm>
            <a:off x="698500" y="6939806"/>
            <a:ext cx="4500307" cy="31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- </a:t>
            </a:r>
            <a:r>
              <a:rPr lang="ko-KR" altLang="en-US" sz="105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수년 동안 세계에서 가장 사랑받는 와인브랜드 리스트로 선정</a:t>
            </a:r>
            <a:endParaRPr lang="en-US" altLang="ko-KR" sz="1050" dirty="0"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함초롬돋움" panose="020B0604000101010101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A3442F64-F953-1997-D2A9-7744D42CFDF2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96" y="6753225"/>
            <a:ext cx="112500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7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4E3E268D-828C-DDFD-7042-6698A94CA65E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8EBCCE-6990-F661-D279-E2C6EA59389D}"/>
              </a:ext>
            </a:extLst>
          </p:cNvPr>
          <p:cNvSpPr txBox="1"/>
          <p:nvPr/>
        </p:nvSpPr>
        <p:spPr>
          <a:xfrm>
            <a:off x="1384300" y="51113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Britannic Bold" panose="020B0903060703020204" pitchFamily="34" charset="0"/>
                <a:cs typeface="Aldhabi" panose="020F0502020204030204" pitchFamily="2" charset="-78"/>
              </a:rPr>
              <a:t>Media</a:t>
            </a:r>
            <a:endParaRPr lang="ko-KR" altLang="en-US" sz="2800" dirty="0">
              <a:latin typeface="Britannic Bold" panose="020B0903060703020204" pitchFamily="34" charset="0"/>
              <a:cs typeface="Aldhabi" panose="020F0502020204030204" pitchFamily="2" charset="-78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6BDBA39-E14E-A9D1-EDE9-065D6748F0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02" t="13956" r="31620" b="39037"/>
          <a:stretch/>
        </p:blipFill>
        <p:spPr>
          <a:xfrm>
            <a:off x="307395" y="236707"/>
            <a:ext cx="1027920" cy="103226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07BA21A6-EB36-AB64-D751-ACDA1729B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1290659"/>
            <a:ext cx="4511685" cy="399041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AEF9365F-CE60-84D9-7CBA-6BC5B8BCC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591" y="240788"/>
            <a:ext cx="4653709" cy="499240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F0C51130-812B-8D0E-2C4F-0661673D30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1792"/>
          <a:stretch/>
        </p:blipFill>
        <p:spPr>
          <a:xfrm>
            <a:off x="2989692" y="5181046"/>
            <a:ext cx="3881008" cy="214509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3487A0DE-F80F-E143-AD69-8BC29B34DB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029"/>
          <a:stretch/>
        </p:blipFill>
        <p:spPr>
          <a:xfrm>
            <a:off x="6571093" y="5120945"/>
            <a:ext cx="3881008" cy="22235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9A8169-98B2-6627-B39B-B8A78F7A2A62}"/>
              </a:ext>
            </a:extLst>
          </p:cNvPr>
          <p:cNvSpPr txBox="1"/>
          <p:nvPr/>
        </p:nvSpPr>
        <p:spPr>
          <a:xfrm>
            <a:off x="166911" y="6513461"/>
            <a:ext cx="4038600" cy="79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- </a:t>
            </a:r>
            <a:r>
              <a:rPr lang="ko-KR" altLang="en-US" sz="105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프랑스</a:t>
            </a:r>
            <a:r>
              <a:rPr lang="en-US" altLang="ko-KR" sz="105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‘</a:t>
            </a:r>
            <a:r>
              <a:rPr lang="ko-KR" altLang="en-US" sz="105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최고의 와인</a:t>
            </a:r>
            <a:r>
              <a:rPr lang="en-US" altLang="ko-KR" sz="105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’</a:t>
            </a:r>
            <a:r>
              <a:rPr lang="ko-KR" altLang="en-US" sz="105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가이드에 선정</a:t>
            </a:r>
            <a:endParaRPr lang="en-US" altLang="ko-KR" sz="1050" dirty="0"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- </a:t>
            </a:r>
            <a:r>
              <a:rPr lang="ko-KR" altLang="en-US" sz="105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와인전문 잡지 </a:t>
            </a:r>
            <a:r>
              <a:rPr lang="en-US" altLang="ko-KR" sz="105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‘</a:t>
            </a:r>
            <a:r>
              <a:rPr lang="ko-KR" altLang="en-US" sz="105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크리스마스에 어울리는 와인</a:t>
            </a:r>
            <a:r>
              <a:rPr lang="en-US" altLang="ko-KR" sz="105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’</a:t>
            </a:r>
            <a:r>
              <a:rPr lang="ko-KR" altLang="en-US" sz="105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선정</a:t>
            </a:r>
            <a:endParaRPr lang="en-US" altLang="ko-KR" sz="1050" dirty="0"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- </a:t>
            </a:r>
            <a:r>
              <a:rPr lang="ko-KR" altLang="en-US" sz="105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와인전문 잡지 </a:t>
            </a:r>
            <a:r>
              <a:rPr lang="en-US" altLang="ko-KR" sz="105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‘</a:t>
            </a:r>
            <a:r>
              <a:rPr lang="ko-KR" altLang="en-US" sz="105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스페셜 샴페인</a:t>
            </a:r>
            <a:r>
              <a:rPr lang="en-US" altLang="ko-KR" sz="105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'</a:t>
            </a:r>
            <a:r>
              <a:rPr lang="ko-KR" altLang="en-US" sz="105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으로 선정</a:t>
            </a:r>
          </a:p>
        </p:txBody>
      </p:sp>
    </p:spTree>
    <p:extLst>
      <p:ext uri="{BB962C8B-B14F-4D97-AF65-F5344CB8AC3E}">
        <p14:creationId xmlns:p14="http://schemas.microsoft.com/office/powerpoint/2010/main" val="1358095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4E3E268D-828C-DDFD-7042-6698A94CA65E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8EBCCE-6990-F661-D279-E2C6EA59389D}"/>
              </a:ext>
            </a:extLst>
          </p:cNvPr>
          <p:cNvSpPr txBox="1"/>
          <p:nvPr/>
        </p:nvSpPr>
        <p:spPr>
          <a:xfrm>
            <a:off x="1384300" y="51113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Britannic Bold" panose="020B0903060703020204" pitchFamily="34" charset="0"/>
                <a:cs typeface="Aldhabi" panose="020F0502020204030204" pitchFamily="2" charset="-78"/>
              </a:rPr>
              <a:t>Media</a:t>
            </a:r>
            <a:endParaRPr lang="ko-KR" altLang="en-US" sz="2800" dirty="0">
              <a:latin typeface="Britannic Bold" panose="020B0903060703020204" pitchFamily="34" charset="0"/>
              <a:cs typeface="Aldhabi" panose="020F0502020204030204" pitchFamily="2" charset="-78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6BDBA39-E14E-A9D1-EDE9-065D6748F0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02" t="13956" r="31620" b="39037"/>
          <a:stretch/>
        </p:blipFill>
        <p:spPr>
          <a:xfrm>
            <a:off x="307395" y="236707"/>
            <a:ext cx="1027920" cy="103226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7F1CB79E-EEB1-48B0-0262-C29D34117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900" y="1012958"/>
            <a:ext cx="5006774" cy="568501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296DB970-00F1-E99A-2CB7-99ADE9A50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566" y="1412217"/>
            <a:ext cx="4549534" cy="5014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82D91B-D1DF-11D1-B3A8-D81690B8C98F}"/>
              </a:ext>
            </a:extLst>
          </p:cNvPr>
          <p:cNvSpPr txBox="1"/>
          <p:nvPr/>
        </p:nvSpPr>
        <p:spPr>
          <a:xfrm>
            <a:off x="307395" y="6900359"/>
            <a:ext cx="4038600" cy="31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- </a:t>
            </a:r>
            <a:r>
              <a:rPr lang="ko-KR" altLang="en-US" sz="105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프랑스</a:t>
            </a:r>
            <a:r>
              <a:rPr lang="en-US" altLang="ko-KR" sz="105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105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와인책에서 최고의 와인들로 소개</a:t>
            </a:r>
            <a:endParaRPr lang="en-US" altLang="ko-KR" sz="1050" dirty="0"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함초롬돋움" panose="020B0604000101010101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96" y="6753225"/>
            <a:ext cx="112500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음식, 음료, 유리병, 병이(가) 표시된 사진&#10;&#10;자동 생성된 설명">
            <a:extLst>
              <a:ext uri="{FF2B5EF4-FFF2-40B4-BE49-F238E27FC236}">
                <a16:creationId xmlns:a16="http://schemas.microsoft.com/office/drawing/2014/main" xmlns="" id="{9A932CDB-931B-92AF-8552-0833595275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" b="6310"/>
          <a:stretch/>
        </p:blipFill>
        <p:spPr>
          <a:xfrm>
            <a:off x="774700" y="279059"/>
            <a:ext cx="3441358" cy="67027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9E8BF9-24B7-4AD6-B6E6-9A453C9F4467}"/>
              </a:ext>
            </a:extLst>
          </p:cNvPr>
          <p:cNvSpPr txBox="1"/>
          <p:nvPr/>
        </p:nvSpPr>
        <p:spPr>
          <a:xfrm>
            <a:off x="3662137" y="504825"/>
            <a:ext cx="3544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Grands Terroirs Brut Premier Cru</a:t>
            </a:r>
            <a:endParaRPr lang="ko-KR" altLang="en-US" sz="1600" dirty="0"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CF7408-C137-4C1B-A27B-7861B616D9A0}"/>
              </a:ext>
            </a:extLst>
          </p:cNvPr>
          <p:cNvSpPr txBox="1"/>
          <p:nvPr/>
        </p:nvSpPr>
        <p:spPr>
          <a:xfrm>
            <a:off x="3662137" y="907586"/>
            <a:ext cx="3722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그랑</a:t>
            </a:r>
            <a:r>
              <a:rPr lang="ko-KR" altLang="en-US" sz="20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떼루아</a:t>
            </a:r>
            <a:r>
              <a:rPr lang="ko-KR" altLang="en-US" sz="20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브뤼</a:t>
            </a:r>
            <a:r>
              <a:rPr lang="ko-KR" altLang="en-US" sz="20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프르미에</a:t>
            </a:r>
            <a:r>
              <a:rPr lang="ko-KR" altLang="en-US" sz="20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크뤼</a:t>
            </a:r>
            <a:endParaRPr lang="ko-KR" altLang="en-US" sz="2000" dirty="0"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함초롬돋움" panose="020B0604000101010101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814537" y="5271245"/>
            <a:ext cx="5259489" cy="1187644"/>
            <a:chOff x="3601331" y="3837300"/>
            <a:chExt cx="4769310" cy="10769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2A5330-5247-4062-ACCE-FDFDDB62482A}"/>
                </a:ext>
              </a:extLst>
            </p:cNvPr>
            <p:cNvSpPr txBox="1"/>
            <p:nvPr/>
          </p:nvSpPr>
          <p:spPr>
            <a:xfrm>
              <a:off x="3754401" y="4224259"/>
              <a:ext cx="4616240" cy="68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초록 사과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배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시트러스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브리오슈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토스트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꿀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약간의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헤이즐넛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뉘앙스와 미세한 바닐라 터치를 가지고 있으며 적당한 산도와 과실미는 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입안에서의 둥글둥글함과 톡톡 튀는 매력을 조화롭게 만듦 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DB8D4B-F2CD-4195-AC88-64510E7A15DA}"/>
                </a:ext>
              </a:extLst>
            </p:cNvPr>
            <p:cNvSpPr txBox="1"/>
            <p:nvPr/>
          </p:nvSpPr>
          <p:spPr>
            <a:xfrm>
              <a:off x="3601331" y="3837300"/>
              <a:ext cx="1126834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u="sng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323" u="sng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814537" y="1577084"/>
            <a:ext cx="5259489" cy="3377785"/>
            <a:chOff x="3601331" y="1965389"/>
            <a:chExt cx="4769310" cy="306297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8"/>
              <a:ext cx="4616240" cy="2785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지역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France &gt; Champagne &gt; Côte des Blancs &gt; Vertus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빈티지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60%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연속된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3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개의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빈티지를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블랜딩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, 40%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오크통에서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보관된 리저브 와인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와인종류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Champagne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포도품종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80% </a:t>
              </a:r>
              <a:r>
                <a:rPr lang="ko-KR" altLang="en-US" sz="993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샤도네이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(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Chardonnay), 20%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피노누아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(Pinot Noir)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포도나무연령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평균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30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년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토양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백악 위의 갈색 토양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양조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Côte des Blancs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의 가장 좋은 곳 들에서 손 수확된 포도로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80%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는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Vertus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의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프르미에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크뤼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밭에서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나머지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20%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는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그랑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크뤼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밭에서 수확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작은 오크 통에 보관된  리저브 와인은 이 와인의 복합미를 발산하는데 도움을 줌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. 7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개월 동안 이산화황 첨가 없이 스테인리스 양조통과 오크 통에서 양조 및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쉬르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리 숙성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그 후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30-36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개월 동안 낮은 변화 없는 온도에서 병 숙성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데고르주망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2023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년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4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월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도사쥬</a:t>
              </a: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6g / Liter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u="sng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0255166C-A80A-3FD7-2252-1A1BA20016A3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xmlns="" id="{4874AD9E-0D22-116F-573E-E08DF7052307}"/>
              </a:ext>
            </a:extLst>
          </p:cNvPr>
          <p:cNvSpPr/>
          <p:nvPr/>
        </p:nvSpPr>
        <p:spPr>
          <a:xfrm>
            <a:off x="3822700" y="5986000"/>
            <a:ext cx="228505" cy="277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xmlns="" id="{DA4D73E6-CD42-E824-BDAB-9A401CD98094}"/>
              </a:ext>
            </a:extLst>
          </p:cNvPr>
          <p:cNvSpPr/>
          <p:nvPr/>
        </p:nvSpPr>
        <p:spPr>
          <a:xfrm>
            <a:off x="3791946" y="5791580"/>
            <a:ext cx="25935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96" y="6677025"/>
            <a:ext cx="112500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4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음료, 알코올, 유리병, 음식이(가) 표시된 사진&#10;&#10;자동 생성된 설명">
            <a:extLst>
              <a:ext uri="{FF2B5EF4-FFF2-40B4-BE49-F238E27FC236}">
                <a16:creationId xmlns:a16="http://schemas.microsoft.com/office/drawing/2014/main" xmlns="" id="{11F43DC6-B7AB-E8CB-6DE3-CB7116606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" y="276225"/>
            <a:ext cx="3204000" cy="66067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9E8BF9-24B7-4AD6-B6E6-9A453C9F4467}"/>
              </a:ext>
            </a:extLst>
          </p:cNvPr>
          <p:cNvSpPr txBox="1"/>
          <p:nvPr/>
        </p:nvSpPr>
        <p:spPr>
          <a:xfrm>
            <a:off x="3662137" y="504825"/>
            <a:ext cx="4067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Blanc de Blancs Extra Brut Premier Cru</a:t>
            </a:r>
            <a:endParaRPr lang="ko-KR" altLang="en-US" sz="1600" dirty="0"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CF7408-C137-4C1B-A27B-7861B616D9A0}"/>
              </a:ext>
            </a:extLst>
          </p:cNvPr>
          <p:cNvSpPr txBox="1"/>
          <p:nvPr/>
        </p:nvSpPr>
        <p:spPr>
          <a:xfrm>
            <a:off x="3662137" y="907586"/>
            <a:ext cx="4870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블랑</a:t>
            </a:r>
            <a:r>
              <a:rPr lang="ko-KR" altLang="en-US" sz="20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드</a:t>
            </a:r>
            <a:r>
              <a:rPr lang="ko-KR" altLang="en-US" sz="20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블랑</a:t>
            </a:r>
            <a:r>
              <a:rPr lang="ko-KR" altLang="en-US" sz="20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엑스트라 </a:t>
            </a:r>
            <a:r>
              <a:rPr lang="ko-KR" altLang="en-US" sz="20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브뤼</a:t>
            </a:r>
            <a:r>
              <a:rPr lang="ko-KR" altLang="en-US" sz="20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프르미에</a:t>
            </a:r>
            <a:r>
              <a:rPr lang="ko-KR" altLang="en-US" sz="20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rPr>
              <a:t>크뤼</a:t>
            </a:r>
            <a:endParaRPr lang="ko-KR" altLang="en-US" sz="2000" dirty="0"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함초롬돋움" panose="020B0604000101010101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814537" y="5271245"/>
            <a:ext cx="5259489" cy="1187644"/>
            <a:chOff x="3601331" y="3837300"/>
            <a:chExt cx="4769310" cy="10769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2A5330-5247-4062-ACCE-FDFDDB62482A}"/>
                </a:ext>
              </a:extLst>
            </p:cNvPr>
            <p:cNvSpPr txBox="1"/>
            <p:nvPr/>
          </p:nvSpPr>
          <p:spPr>
            <a:xfrm>
              <a:off x="3754401" y="4224259"/>
              <a:ext cx="4616240" cy="68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바닐라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, 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아몬드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비스킷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브리오슈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감귤류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사과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배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우아하며 섬세한 와인으로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아페리티프로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손색이 없으며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크리미함과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알맞은 산도로 입안에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피니쉬에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살짝의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짠기를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가져다주어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스시 혹은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회와도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페어링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하기 좋음 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DB8D4B-F2CD-4195-AC88-64510E7A15DA}"/>
                </a:ext>
              </a:extLst>
            </p:cNvPr>
            <p:cNvSpPr txBox="1"/>
            <p:nvPr/>
          </p:nvSpPr>
          <p:spPr>
            <a:xfrm>
              <a:off x="3601331" y="3837300"/>
              <a:ext cx="1126834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u="sng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323" u="sng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814537" y="1577084"/>
            <a:ext cx="5259489" cy="2919326"/>
            <a:chOff x="3601331" y="1965389"/>
            <a:chExt cx="4769310" cy="264724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8"/>
              <a:ext cx="4616240" cy="2370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지역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France &gt; Champagne &gt; Côte des Blancs &gt; Vertus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빈티지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80%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연속된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3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개의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빈티지를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블랜딩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, 20%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오크통에서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보관된 리저브 와인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와인종류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Champagne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포도품종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100% </a:t>
              </a:r>
              <a:r>
                <a:rPr lang="ko-KR" altLang="en-US" sz="993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샤도네이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(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Chardonnay)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포도나무연령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평균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40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년 이상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토양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백악 위의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렌진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양조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Vertus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프르미에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크뤼와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다른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프르미에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크뤼밭에서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수확된 </a:t>
              </a:r>
              <a:r>
                <a:rPr lang="ko-KR" altLang="en-US" sz="993" dirty="0" err="1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샤도네이로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만든 이 와인은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75%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는 스테인리스 양조통에서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25%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는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오크통에서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7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개월 동안 양조 및 </a:t>
              </a:r>
              <a:r>
                <a:rPr lang="ko-KR" altLang="en-US" sz="993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쉬르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리 숙성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필터링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하지 않으며 낮고 변화 없는 온도에서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30-36 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개월 동안 병 숙성을 거침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데고르주망</a:t>
              </a:r>
              <a:r>
                <a:rPr lang="ko-KR" altLang="en-US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2025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년 </a:t>
              </a:r>
              <a:r>
                <a:rPr lang="en-US" altLang="ko-KR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12</a:t>
              </a:r>
              <a:r>
                <a:rPr lang="ko-KR" altLang="en-US" sz="993" dirty="0" smtClean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월</a:t>
              </a:r>
              <a:endParaRPr lang="en-US" altLang="ko-KR" sz="993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 err="1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도사쥬</a:t>
              </a:r>
              <a:r>
                <a:rPr lang="ko-KR" altLang="en-US" sz="993" b="1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: 5g / Liter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u="sng" dirty="0">
                  <a:latin typeface="전주공예고딕체 Regular" panose="00000500000000000000" pitchFamily="2" charset="-127"/>
                  <a:ea typeface="전주공예고딕체 Regular" panose="00000500000000000000" pitchFamily="2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0255166C-A80A-3FD7-2252-1A1BA20016A3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xmlns="" id="{4874AD9E-0D22-116F-573E-E08DF7052307}"/>
              </a:ext>
            </a:extLst>
          </p:cNvPr>
          <p:cNvSpPr/>
          <p:nvPr/>
        </p:nvSpPr>
        <p:spPr>
          <a:xfrm>
            <a:off x="3822700" y="5986000"/>
            <a:ext cx="228505" cy="277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xmlns="" id="{DA4D73E6-CD42-E824-BDAB-9A401CD98094}"/>
              </a:ext>
            </a:extLst>
          </p:cNvPr>
          <p:cNvSpPr/>
          <p:nvPr/>
        </p:nvSpPr>
        <p:spPr>
          <a:xfrm>
            <a:off x="3791946" y="5791580"/>
            <a:ext cx="25935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96" y="6677025"/>
            <a:ext cx="112500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7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19635</TotalTime>
  <Words>1396</Words>
  <Application>Microsoft Office PowerPoint</Application>
  <PresentationFormat>사용자 지정</PresentationFormat>
  <Paragraphs>143</Paragraphs>
  <Slides>12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Aldhabi</vt:lpstr>
      <vt:lpstr>광양햇살체 Regular</vt:lpstr>
      <vt:lpstr>맑은 고딕</vt:lpstr>
      <vt:lpstr>전주공예고딕체 Regular</vt:lpstr>
      <vt:lpstr>함초롬돋움</vt:lpstr>
      <vt:lpstr>Britannic Bold</vt:lpstr>
      <vt:lpstr>Calibri</vt:lpstr>
      <vt:lpstr>Palatino Linotype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glassofwine</dc:creator>
  <cp:lastModifiedBy>KIM YOONJAE</cp:lastModifiedBy>
  <cp:revision>107</cp:revision>
  <dcterms:created xsi:type="dcterms:W3CDTF">2023-02-10T07:08:02Z</dcterms:created>
  <dcterms:modified xsi:type="dcterms:W3CDTF">2026-04-01T14:21:20Z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2021-03-10T00:00:00Z</vt:filetime>
  </property>
  <property fmtid="{D5CDD505-2E9C-101B-9397-08002B2CF9AE}" pid="3" name="Creator">
    <vt:lpwstr>Adobe InDesign 16.1 (Windows)</vt:lpwstr>
  </property>
  <property fmtid="{D5CDD505-2E9C-101B-9397-08002B2CF9AE}" pid="4" name="LastSaved">
    <vt:filetime>2023-02-10T00:00:00Z</vt:filetime>
  </property>
</Properties>
</file>