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9" r:id="rId3"/>
    <p:sldId id="268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80" r:id="rId12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12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08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46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2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72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3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40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58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24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36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65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13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9" b="18234"/>
          <a:stretch/>
        </p:blipFill>
        <p:spPr>
          <a:xfrm>
            <a:off x="3292893" y="2471706"/>
            <a:ext cx="3186865" cy="1959477"/>
          </a:xfrm>
          <a:prstGeom prst="rect">
            <a:avLst/>
          </a:prstGeom>
        </p:spPr>
      </p:pic>
      <p:pic>
        <p:nvPicPr>
          <p:cNvPr id="3075" name="Picture 3" descr="D:\Tiger International\와인잔\와인\H. blin\이미지\캡처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5478"/>
            <a:ext cx="9906000" cy="264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Tiger International\와인잔\와인\H. blin\이미지\2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3" y="4478078"/>
            <a:ext cx="9957489" cy="26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53001" y="261789"/>
            <a:ext cx="4356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kern="0" dirty="0">
                <a:solidFill>
                  <a:prstClr val="black"/>
                </a:solidFill>
                <a:latin typeface="Century Gothic" pitchFamily="34" charset="0"/>
                <a:ea typeface="나눔고딕" pitchFamily="50" charset="-127"/>
              </a:rPr>
              <a:t>Blanc de </a:t>
            </a:r>
            <a:r>
              <a:rPr lang="en-US" altLang="ko-KR" sz="1600" b="1" kern="0" dirty="0" err="1">
                <a:solidFill>
                  <a:prstClr val="black"/>
                </a:solidFill>
                <a:latin typeface="Century Gothic" pitchFamily="34" charset="0"/>
                <a:ea typeface="나눔고딕" pitchFamily="50" charset="-127"/>
              </a:rPr>
              <a:t>Blancs</a:t>
            </a:r>
            <a:endParaRPr lang="en-US" altLang="ko-KR" sz="1600" b="1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err="1">
                <a:latin typeface="Century Gothic" pitchFamily="34" charset="0"/>
              </a:rPr>
              <a:t>블랑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드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블랑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953000" y="1053877"/>
            <a:ext cx="4953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46" y="41813"/>
            <a:ext cx="1261533" cy="7230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27258" y="1413070"/>
            <a:ext cx="113851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지 역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Awards</a:t>
            </a: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Appearance</a:t>
            </a: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846" y="1400588"/>
            <a:ext cx="42286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fr-FR" altLang="ko-KR" sz="1200" dirty="0">
                <a:latin typeface="Century Gothic" pitchFamily="34" charset="0"/>
              </a:rPr>
              <a:t>France/  Champagne / </a:t>
            </a:r>
            <a:r>
              <a:rPr lang="en-US" altLang="ko-KR" sz="1200" dirty="0">
                <a:latin typeface="Century Gothic" pitchFamily="34" charset="0"/>
              </a:rPr>
              <a:t>Marine / </a:t>
            </a:r>
            <a:r>
              <a:rPr lang="en-US" altLang="ko-KR" sz="1200" dirty="0" err="1">
                <a:latin typeface="+mj-ea"/>
              </a:rPr>
              <a:t>Vincelles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100%  </a:t>
            </a:r>
            <a:r>
              <a:rPr lang="ko-KR" altLang="en-US" sz="1200" dirty="0" err="1">
                <a:latin typeface="Century Gothic" pitchFamily="34" charset="0"/>
              </a:rPr>
              <a:t>샤르도네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(Chardonnay)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Bottling : 2019. 3</a:t>
            </a:r>
            <a:r>
              <a:rPr lang="ko-KR" altLang="en-US" sz="1200" dirty="0">
                <a:latin typeface="Century Gothic" pitchFamily="34" charset="0"/>
              </a:rPr>
              <a:t>월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Dosage : 7g / l</a:t>
            </a: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Ageing Period : 24</a:t>
            </a:r>
            <a:r>
              <a:rPr lang="ko-KR" altLang="en-US" sz="1200" dirty="0">
                <a:latin typeface="Century Gothic" pitchFamily="34" charset="0"/>
              </a:rPr>
              <a:t>개월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Century Gothic" pitchFamily="34" charset="0"/>
              </a:rPr>
              <a:t>포도나무 수령 </a:t>
            </a:r>
            <a:r>
              <a:rPr lang="en-US" altLang="ko-KR" sz="1200" dirty="0">
                <a:latin typeface="Century Gothic" pitchFamily="34" charset="0"/>
              </a:rPr>
              <a:t>: 40 – 50</a:t>
            </a:r>
            <a:r>
              <a:rPr lang="ko-KR" altLang="en-US" sz="1200" dirty="0">
                <a:latin typeface="Century Gothic" pitchFamily="34" charset="0"/>
              </a:rPr>
              <a:t>년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Wine &amp; Spirits – 91</a:t>
            </a: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Gilbert &amp; Gaillard - Gold</a:t>
            </a: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금빛의 섬세한 버블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레몬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익은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자몽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복숭아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파인애플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미네랄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비스킷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시트러스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과실의 뛰어난 산미와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핵과실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열대과실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아로마가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어우러진다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석회질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부싯돌에서 도드라지는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미네랄리티와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버블의 힘이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도드라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진다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</a:t>
            </a:r>
          </a:p>
        </p:txBody>
      </p:sp>
      <p:pic>
        <p:nvPicPr>
          <p:cNvPr id="3074" name="Picture 2" descr="C:\Users\admin\Dropbox\내 PC (이공화)\Desktop\캡처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5"/>
          <a:stretch/>
        </p:blipFill>
        <p:spPr bwMode="auto">
          <a:xfrm>
            <a:off x="6805045" y="4213815"/>
            <a:ext cx="904294" cy="3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6" y="460800"/>
            <a:ext cx="1836283" cy="6397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admin\Dropbox\내 PC (이공화)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17" y="3922578"/>
            <a:ext cx="620999" cy="60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4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53001" y="261789"/>
            <a:ext cx="4356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kern="0" dirty="0">
                <a:solidFill>
                  <a:prstClr val="black"/>
                </a:solidFill>
                <a:latin typeface="Century Gothic" pitchFamily="34" charset="0"/>
                <a:ea typeface="나눔고딕" pitchFamily="50" charset="-127"/>
              </a:rPr>
              <a:t>Blanc de Noir, Extra Brut </a:t>
            </a:r>
            <a:r>
              <a:rPr lang="en-US" altLang="ko-KR" sz="1600" b="1" kern="0" dirty="0" err="1">
                <a:solidFill>
                  <a:prstClr val="black"/>
                </a:solidFill>
                <a:latin typeface="Century Gothic" pitchFamily="34" charset="0"/>
                <a:ea typeface="나눔고딕" pitchFamily="50" charset="-127"/>
              </a:rPr>
              <a:t>Millesime</a:t>
            </a:r>
            <a:r>
              <a:rPr lang="en-US" altLang="ko-KR" sz="1600" b="1" kern="0" dirty="0">
                <a:solidFill>
                  <a:prstClr val="black"/>
                </a:solidFill>
                <a:latin typeface="Century Gothic" pitchFamily="34" charset="0"/>
                <a:ea typeface="나눔고딕" pitchFamily="50" charset="-127"/>
              </a:rPr>
              <a:t> </a:t>
            </a:r>
            <a:endParaRPr lang="en-US" altLang="ko-KR" sz="1600" b="1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err="1">
                <a:latin typeface="Century Gothic" pitchFamily="34" charset="0"/>
              </a:rPr>
              <a:t>블랑</a:t>
            </a:r>
            <a:r>
              <a:rPr lang="ko-KR" altLang="en-US" sz="1600" b="1" dirty="0">
                <a:latin typeface="Century Gothic" pitchFamily="34" charset="0"/>
              </a:rPr>
              <a:t> 드 </a:t>
            </a:r>
            <a:r>
              <a:rPr lang="ko-KR" altLang="en-US" sz="1600" b="1" dirty="0" err="1">
                <a:latin typeface="Century Gothic" pitchFamily="34" charset="0"/>
              </a:rPr>
              <a:t>누아</a:t>
            </a:r>
            <a:r>
              <a:rPr lang="en-US" altLang="ko-KR" sz="1600" b="1" dirty="0">
                <a:latin typeface="Century Gothic" pitchFamily="34" charset="0"/>
              </a:rPr>
              <a:t>, </a:t>
            </a:r>
            <a:r>
              <a:rPr lang="ko-KR" altLang="en-US" sz="1600" b="1" dirty="0">
                <a:latin typeface="Century Gothic" pitchFamily="34" charset="0"/>
              </a:rPr>
              <a:t>엑스트라 </a:t>
            </a:r>
            <a:r>
              <a:rPr lang="ko-KR" altLang="en-US" sz="1600" b="1" dirty="0" err="1">
                <a:latin typeface="Century Gothic" pitchFamily="34" charset="0"/>
              </a:rPr>
              <a:t>브뤼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밀레짐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en-US" altLang="ko-KR" sz="1600" b="1" dirty="0">
                <a:latin typeface="Century Gothic" pitchFamily="34" charset="0"/>
              </a:rPr>
              <a:t>2012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953000" y="1053877"/>
            <a:ext cx="4953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46" y="41813"/>
            <a:ext cx="1261533" cy="7230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27258" y="1238890"/>
            <a:ext cx="113851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지 역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Awards</a:t>
            </a: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Appearance</a:t>
            </a: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846" y="1226408"/>
            <a:ext cx="47413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fr-FR" altLang="ko-KR" sz="1200" dirty="0">
                <a:latin typeface="Century Gothic" pitchFamily="34" charset="0"/>
              </a:rPr>
              <a:t>France/  Champagne / </a:t>
            </a:r>
            <a:r>
              <a:rPr lang="en-US" altLang="ko-KR" sz="1200" dirty="0">
                <a:latin typeface="Century Gothic" pitchFamily="34" charset="0"/>
              </a:rPr>
              <a:t>Marine / </a:t>
            </a:r>
            <a:r>
              <a:rPr lang="en-US" altLang="ko-KR" sz="1200" dirty="0" err="1">
                <a:latin typeface="+mj-ea"/>
              </a:rPr>
              <a:t>Vincelles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100%  </a:t>
            </a:r>
            <a:r>
              <a:rPr lang="ko-KR" altLang="en-US" sz="1200" dirty="0" err="1">
                <a:latin typeface="Century Gothic" pitchFamily="34" charset="0"/>
              </a:rPr>
              <a:t>피노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ko-KR" altLang="en-US" sz="1200" dirty="0" err="1">
                <a:latin typeface="Century Gothic" pitchFamily="34" charset="0"/>
              </a:rPr>
              <a:t>뮈니에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(Pinot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 err="1">
                <a:latin typeface="Century Gothic" pitchFamily="34" charset="0"/>
              </a:rPr>
              <a:t>Meunier</a:t>
            </a:r>
            <a:r>
              <a:rPr lang="en-US" altLang="ko-KR" sz="1200" dirty="0">
                <a:latin typeface="Century Gothic" pitchFamily="34" charset="0"/>
              </a:rPr>
              <a:t>)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Bottling : 2013. 3</a:t>
            </a:r>
            <a:r>
              <a:rPr lang="ko-KR" altLang="en-US" sz="1200" dirty="0">
                <a:latin typeface="Century Gothic" pitchFamily="34" charset="0"/>
              </a:rPr>
              <a:t>월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Dosage : 2g / l</a:t>
            </a: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Ageing Period : 96</a:t>
            </a:r>
            <a:r>
              <a:rPr lang="ko-KR" altLang="en-US" sz="1200" dirty="0">
                <a:latin typeface="Century Gothic" pitchFamily="34" charset="0"/>
              </a:rPr>
              <a:t>개월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Century Gothic" pitchFamily="34" charset="0"/>
              </a:rPr>
              <a:t>포도나무 수령 </a:t>
            </a:r>
            <a:r>
              <a:rPr lang="en-US" altLang="ko-KR" sz="1200" dirty="0">
                <a:latin typeface="Century Gothic" pitchFamily="34" charset="0"/>
              </a:rPr>
              <a:t>: 50 – 60</a:t>
            </a:r>
            <a:r>
              <a:rPr lang="ko-KR" altLang="en-US" sz="1200" dirty="0">
                <a:latin typeface="Century Gothic" pitchFamily="34" charset="0"/>
              </a:rPr>
              <a:t>년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err="1">
                <a:latin typeface="+mn-ea"/>
              </a:rPr>
              <a:t>H.Blin</a:t>
            </a:r>
            <a:r>
              <a:rPr lang="ko-KR" altLang="en-US" sz="1200" dirty="0">
                <a:latin typeface="+mn-ea"/>
              </a:rPr>
              <a:t>의 </a:t>
            </a:r>
            <a:r>
              <a:rPr lang="en-US" altLang="ko-KR" sz="1200" dirty="0">
                <a:latin typeface="+mn-ea"/>
              </a:rPr>
              <a:t>Prestige </a:t>
            </a:r>
            <a:r>
              <a:rPr lang="ko-KR" altLang="en-US" sz="1200" dirty="0" err="1">
                <a:latin typeface="+mn-ea"/>
              </a:rPr>
              <a:t>뀌베로</a:t>
            </a:r>
            <a:r>
              <a:rPr lang="ko-KR" altLang="en-US" sz="1200" dirty="0">
                <a:latin typeface="+mn-ea"/>
              </a:rPr>
              <a:t> 좋은 </a:t>
            </a:r>
            <a:r>
              <a:rPr lang="ko-KR" altLang="en-US" sz="1200" dirty="0" err="1">
                <a:latin typeface="+mn-ea"/>
              </a:rPr>
              <a:t>빈티지에</a:t>
            </a:r>
            <a:r>
              <a:rPr lang="ko-KR" altLang="en-US" sz="1200" dirty="0">
                <a:latin typeface="+mn-ea"/>
              </a:rPr>
              <a:t> 한정 생산된다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금빛의 섬세한 버블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말린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백과실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파인애플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열대과실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브리오슈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토스트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말린 과실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졸인 과실의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숙성미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있고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당미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있는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테이스트와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함께 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빵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버터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토스트의 고소한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복합미가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어우러진다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</a:t>
            </a: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힘있고 밀도 있는 버블의 질감은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오랜기간의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숙성기간을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표현한다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송아지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버섯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구운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푸아그라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요리에 좋은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마리아주를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보여준다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  <p:pic>
        <p:nvPicPr>
          <p:cNvPr id="11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5" t="3048" r="34222" b="826"/>
          <a:stretch/>
        </p:blipFill>
        <p:spPr>
          <a:xfrm>
            <a:off x="828657" y="764855"/>
            <a:ext cx="1940911" cy="58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3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43467" y="3976978"/>
            <a:ext cx="8644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+mj-ea"/>
              </a:rPr>
              <a:t>H.BLIN </a:t>
            </a:r>
            <a:r>
              <a:rPr lang="ko-KR" altLang="en-US" sz="1400" dirty="0">
                <a:latin typeface="+mj-ea"/>
              </a:rPr>
              <a:t>샴페인 하우스는 </a:t>
            </a:r>
            <a:r>
              <a:rPr lang="en-US" altLang="ko-KR" sz="1400" dirty="0">
                <a:latin typeface="+mj-ea"/>
              </a:rPr>
              <a:t>Epernay(</a:t>
            </a:r>
            <a:r>
              <a:rPr lang="ko-KR" altLang="en-US" sz="1400" dirty="0" err="1">
                <a:latin typeface="+mj-ea"/>
              </a:rPr>
              <a:t>에페네</a:t>
            </a:r>
            <a:r>
              <a:rPr lang="en-US" altLang="ko-KR" sz="1400" dirty="0">
                <a:latin typeface="+mj-ea"/>
              </a:rPr>
              <a:t>)</a:t>
            </a:r>
            <a:r>
              <a:rPr lang="ko-KR" altLang="en-US" sz="1400" dirty="0">
                <a:latin typeface="+mj-ea"/>
              </a:rPr>
              <a:t>와</a:t>
            </a:r>
            <a:r>
              <a:rPr lang="en-US" altLang="ko-KR" sz="1400" dirty="0">
                <a:latin typeface="+mj-ea"/>
              </a:rPr>
              <a:t> Reims(</a:t>
            </a:r>
            <a:r>
              <a:rPr lang="ko-KR" altLang="en-US" sz="1400" dirty="0" err="1">
                <a:latin typeface="+mj-ea"/>
              </a:rPr>
              <a:t>랭스</a:t>
            </a:r>
            <a:r>
              <a:rPr lang="en-US" altLang="ko-KR" sz="1400" dirty="0">
                <a:latin typeface="+mj-ea"/>
              </a:rPr>
              <a:t>)</a:t>
            </a:r>
            <a:r>
              <a:rPr lang="ko-KR" altLang="ko-KR" sz="1400" dirty="0">
                <a:latin typeface="+mj-ea"/>
              </a:rPr>
              <a:t>에서 서쪽으로 약 </a:t>
            </a:r>
            <a:r>
              <a:rPr lang="en-US" altLang="ko-KR" sz="1400" dirty="0">
                <a:latin typeface="+mj-ea"/>
              </a:rPr>
              <a:t>25</a:t>
            </a:r>
            <a:r>
              <a:rPr lang="ko-KR" altLang="ko-KR" sz="1400" dirty="0">
                <a:latin typeface="+mj-ea"/>
              </a:rPr>
              <a:t>분</a:t>
            </a:r>
            <a:r>
              <a:rPr lang="en-US" altLang="ko-KR" sz="1400" dirty="0">
                <a:latin typeface="+mj-ea"/>
              </a:rPr>
              <a:t> </a:t>
            </a:r>
            <a:r>
              <a:rPr lang="ko-KR" altLang="en-US" sz="1400" dirty="0">
                <a:latin typeface="+mj-ea"/>
              </a:rPr>
              <a:t>떨어진</a:t>
            </a:r>
            <a:endParaRPr lang="en-US" altLang="ko-KR" sz="1400" dirty="0">
              <a:latin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+mj-ea"/>
              </a:rPr>
              <a:t>Marne(</a:t>
            </a:r>
            <a:r>
              <a:rPr lang="ko-KR" altLang="en-US" sz="1400" dirty="0" err="1">
                <a:latin typeface="+mj-ea"/>
              </a:rPr>
              <a:t>마랭</a:t>
            </a:r>
            <a:r>
              <a:rPr lang="en-US" altLang="ko-KR" sz="1400" dirty="0">
                <a:latin typeface="+mj-ea"/>
              </a:rPr>
              <a:t>) </a:t>
            </a:r>
            <a:r>
              <a:rPr lang="ko-KR" altLang="en-US" sz="1400" dirty="0">
                <a:latin typeface="+mj-ea"/>
              </a:rPr>
              <a:t>지역의 </a:t>
            </a:r>
            <a:r>
              <a:rPr lang="en-US" altLang="ko-KR" sz="1400" dirty="0" err="1">
                <a:latin typeface="+mj-ea"/>
              </a:rPr>
              <a:t>Vincelles</a:t>
            </a:r>
            <a:r>
              <a:rPr lang="en-US" altLang="ko-KR" sz="1400" dirty="0">
                <a:latin typeface="+mj-ea"/>
              </a:rPr>
              <a:t>(</a:t>
            </a:r>
            <a:r>
              <a:rPr lang="ko-KR" altLang="en-US" sz="1400" dirty="0" err="1">
                <a:latin typeface="+mj-ea"/>
              </a:rPr>
              <a:t>뱅셀</a:t>
            </a:r>
            <a:r>
              <a:rPr lang="en-US" altLang="ko-KR" sz="1400" dirty="0">
                <a:latin typeface="+mj-ea"/>
              </a:rPr>
              <a:t>)</a:t>
            </a:r>
            <a:r>
              <a:rPr lang="ko-KR" altLang="en-US" sz="1400" dirty="0">
                <a:latin typeface="+mj-ea"/>
              </a:rPr>
              <a:t>마을에</a:t>
            </a:r>
            <a:r>
              <a:rPr lang="ko-KR" altLang="ko-KR" sz="1400" dirty="0">
                <a:latin typeface="+mj-ea"/>
              </a:rPr>
              <a:t> 위치해 있</a:t>
            </a:r>
            <a:r>
              <a:rPr lang="ko-KR" altLang="en-US" sz="1400" dirty="0">
                <a:latin typeface="+mj-ea"/>
              </a:rPr>
              <a:t>다</a:t>
            </a:r>
            <a:r>
              <a:rPr lang="en-US" altLang="ko-KR" sz="1400" dirty="0">
                <a:latin typeface="+mj-ea"/>
              </a:rPr>
              <a:t>.</a:t>
            </a:r>
            <a:endParaRPr lang="en-US" altLang="ko-KR" sz="1400" kern="0" dirty="0">
              <a:solidFill>
                <a:srgbClr val="000000"/>
              </a:solidFill>
              <a:latin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1636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년부터 </a:t>
            </a:r>
            <a:r>
              <a:rPr lang="en-US" altLang="ko-KR" sz="1400" kern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12</a:t>
            </a:r>
            <a:r>
              <a:rPr lang="ko-KR" altLang="en-US" sz="1400" kern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대째 동안 </a:t>
            </a:r>
            <a:r>
              <a:rPr lang="ko-KR" altLang="en-US" sz="1400" kern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포도재배업을</a:t>
            </a:r>
            <a:r>
              <a:rPr lang="ko-KR" altLang="en-US" sz="1400" kern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이어온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Blin(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</a:rPr>
              <a:t>블린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)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의 가문은 </a:t>
            </a:r>
            <a:endParaRPr lang="en-US" altLang="ko-KR" sz="1400" kern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1947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년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Henri Blin (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  <a:ea typeface="+mj-ea"/>
              </a:rPr>
              <a:t>앙리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  <a:ea typeface="+mj-ea"/>
              </a:rPr>
              <a:t>블린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으로 부터 샴페인</a:t>
            </a:r>
            <a:r>
              <a:rPr lang="ko-KR" altLang="en-US" sz="1400" kern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하우스가 설립되었다</a:t>
            </a:r>
            <a:r>
              <a:rPr lang="en-US" altLang="ko-KR" sz="1400" kern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1400" kern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이들의 포도재배는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“Farmed” (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경작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), “Tended” (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돌봄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이 아닌 </a:t>
            </a:r>
            <a:endParaRPr lang="en-US" altLang="ko-KR" sz="1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자연적인 힘으로 </a:t>
            </a:r>
            <a:r>
              <a:rPr lang="en-US" altLang="ko-KR" sz="1400" b="1" i="1" kern="0" dirty="0">
                <a:solidFill>
                  <a:srgbClr val="000000"/>
                </a:solidFill>
                <a:latin typeface="+mj-ea"/>
                <a:ea typeface="+mj-ea"/>
              </a:rPr>
              <a:t>“Sustainable” (</a:t>
            </a:r>
            <a:r>
              <a:rPr lang="ko-KR" altLang="en-US" sz="1400" b="1" i="1" kern="0" dirty="0">
                <a:solidFill>
                  <a:srgbClr val="000000"/>
                </a:solidFill>
                <a:latin typeface="+mj-ea"/>
                <a:ea typeface="+mj-ea"/>
              </a:rPr>
              <a:t>지속가능</a:t>
            </a:r>
            <a:r>
              <a:rPr lang="en-US" altLang="ko-KR" sz="1400" b="1" i="1" kern="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  <a:ea typeface="+mj-ea"/>
              </a:rPr>
              <a:t>케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 도와주는 것이라 믿고</a:t>
            </a:r>
            <a:endParaRPr lang="en-US" altLang="ko-KR" sz="1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err="1">
                <a:latin typeface="+mj-ea"/>
              </a:rPr>
              <a:t>떼루아와</a:t>
            </a:r>
            <a:r>
              <a:rPr lang="ko-KR" altLang="en-US" sz="1400" dirty="0">
                <a:latin typeface="+mj-ea"/>
              </a:rPr>
              <a:t> 포도의 성향을 그대로 표현하는 </a:t>
            </a:r>
            <a:r>
              <a:rPr lang="en-US" altLang="ko-KR" sz="1400" dirty="0">
                <a:latin typeface="+mj-ea"/>
              </a:rPr>
              <a:t>H.BLIN</a:t>
            </a:r>
            <a:r>
              <a:rPr lang="ko-KR" altLang="en-US" sz="1400" dirty="0">
                <a:latin typeface="+mj-ea"/>
              </a:rPr>
              <a:t>만의 고유한 </a:t>
            </a:r>
            <a:r>
              <a:rPr lang="ko-KR" altLang="en-US" sz="1400" dirty="0" err="1">
                <a:latin typeface="+mj-ea"/>
              </a:rPr>
              <a:t>테이스트를</a:t>
            </a:r>
            <a:r>
              <a:rPr lang="ko-KR" altLang="en-US" sz="1400" dirty="0">
                <a:latin typeface="+mj-ea"/>
              </a:rPr>
              <a:t> 양조한다</a:t>
            </a:r>
            <a:r>
              <a:rPr lang="en-US" altLang="ko-KR" sz="1400" dirty="0">
                <a:latin typeface="+mj-ea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1" y="642403"/>
            <a:ext cx="4820833" cy="3210750"/>
          </a:xfrm>
          <a:prstGeom prst="rect">
            <a:avLst/>
          </a:prstGeom>
        </p:spPr>
      </p:pic>
      <p:pic>
        <p:nvPicPr>
          <p:cNvPr id="8" name="Picture 2" descr="C:\Users\admin\Dropbox\내 PC (이공화)\Desktop\캡처21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58" y="642403"/>
            <a:ext cx="3129928" cy="320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직선 연결선 2"/>
          <p:cNvCxnSpPr/>
          <p:nvPr/>
        </p:nvCxnSpPr>
        <p:spPr>
          <a:xfrm>
            <a:off x="428878" y="500779"/>
            <a:ext cx="2945501" cy="16184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050" y="120453"/>
            <a:ext cx="239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HISTORY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0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75" y="3555773"/>
            <a:ext cx="93440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110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헥타르 규모의 포도밭은 백악질의 점토질로 이루어져 있고 동남향으로 펼쳐져 있다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70% 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</a:rPr>
              <a:t>피노뮈니에를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 중심으로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 16% 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</a:rPr>
              <a:t>샤르도네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, 14% 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</a:rPr>
              <a:t>피노누아를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 재배한다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1400" kern="0" dirty="0">
              <a:solidFill>
                <a:srgbClr val="000000"/>
              </a:solidFill>
              <a:latin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또한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수년간 친환경 재배를 진행하고 현재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70%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의 포도밭은 </a:t>
            </a:r>
            <a:endParaRPr lang="en-US" altLang="ko-KR" sz="1400" kern="0" dirty="0">
              <a:solidFill>
                <a:srgbClr val="000000"/>
              </a:solidFill>
              <a:latin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HVE (High Value Environmental). VDC (Sustainable Viticulture of Champagne)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인증을 받았다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또한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, 12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헥타르의 포도밭은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23/24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년 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</a:rPr>
              <a:t>유기농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 인증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AB (Agriculture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</a:rPr>
              <a:t>Biologique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)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을 받을 예정이다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.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28878" y="510304"/>
            <a:ext cx="2945501" cy="16184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6050" y="129978"/>
            <a:ext cx="239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TERROIR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2" name="Picture 4" descr="C:\Users\admin\Dropbox\내 PC (이공화)\Desktop\캡처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573"/>
            <a:ext cx="9906000" cy="27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ropbox\내 PC (이공화)\Desktop\다운로드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5"/>
          <a:stretch/>
        </p:blipFill>
        <p:spPr bwMode="auto">
          <a:xfrm>
            <a:off x="2192303" y="5695789"/>
            <a:ext cx="85242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ropbox\내 PC (이공화)\Desktop\다운로드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89958" y="5695789"/>
            <a:ext cx="1093047" cy="101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admin\Dropbox\내 PC (이공화)\Desktop\다운로드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406476" y="5737792"/>
            <a:ext cx="1093047" cy="101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1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428878" y="500779"/>
            <a:ext cx="2945501" cy="16184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6050" y="120453"/>
            <a:ext cx="239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CRAFTING H.BLIN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81078" y="4012172"/>
            <a:ext cx="1476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Harvest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81078" y="4602722"/>
            <a:ext cx="4371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기본이면서 가장 중요한 작업으로 두려움</a:t>
            </a:r>
            <a:r>
              <a:rPr lang="en-US" altLang="ko-KR" sz="1400" dirty="0">
                <a:latin typeface="+mj-ea"/>
              </a:rPr>
              <a:t>, </a:t>
            </a:r>
            <a:r>
              <a:rPr lang="ko-KR" altLang="en-US" sz="1400" dirty="0">
                <a:latin typeface="+mj-ea"/>
              </a:rPr>
              <a:t>의심</a:t>
            </a:r>
            <a:r>
              <a:rPr lang="en-US" altLang="ko-KR" sz="1400" dirty="0">
                <a:latin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즐거움</a:t>
            </a:r>
            <a:r>
              <a:rPr lang="en-US" altLang="ko-KR" sz="1400" dirty="0">
                <a:latin typeface="+mj-ea"/>
              </a:rPr>
              <a:t>, </a:t>
            </a:r>
            <a:r>
              <a:rPr lang="ko-KR" altLang="en-US" sz="1400" dirty="0">
                <a:latin typeface="+mj-ea"/>
              </a:rPr>
              <a:t>스트레스 모든 감정이 교차된다</a:t>
            </a:r>
            <a:r>
              <a:rPr lang="en-US" altLang="ko-KR" sz="1400" dirty="0">
                <a:latin typeface="+mj-ea"/>
              </a:rPr>
              <a:t>.</a:t>
            </a:r>
            <a:r>
              <a:rPr lang="ko-KR" altLang="en-US" sz="1400" dirty="0">
                <a:latin typeface="+mj-ea"/>
              </a:rPr>
              <a:t> </a:t>
            </a:r>
            <a:endParaRPr lang="en-US" altLang="ko-KR" sz="140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가장 적합한 수확 시기를 정하고 포도의 손상을 </a:t>
            </a:r>
            <a:endParaRPr lang="en-US" altLang="ko-KR" sz="140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최소화 하기 위해 </a:t>
            </a:r>
            <a:r>
              <a:rPr lang="en-US" altLang="ko-KR" sz="1400" dirty="0">
                <a:latin typeface="+mj-ea"/>
              </a:rPr>
              <a:t>8000kg 3</a:t>
            </a:r>
            <a:r>
              <a:rPr lang="ko-KR" altLang="en-US" sz="1400" dirty="0">
                <a:latin typeface="+mj-ea"/>
              </a:rPr>
              <a:t>개</a:t>
            </a:r>
            <a:r>
              <a:rPr lang="en-US" altLang="ko-KR" sz="1400" dirty="0">
                <a:latin typeface="+mj-ea"/>
              </a:rPr>
              <a:t>, 12,000kg 1</a:t>
            </a:r>
            <a:r>
              <a:rPr lang="ko-KR" altLang="en-US" sz="1400" dirty="0">
                <a:latin typeface="+mj-ea"/>
              </a:rPr>
              <a:t>개</a:t>
            </a:r>
            <a:r>
              <a:rPr lang="en-US" altLang="ko-KR" sz="1400" dirty="0">
                <a:latin typeface="+mj-ea"/>
              </a:rPr>
              <a:t>, 4,000kg 1</a:t>
            </a:r>
            <a:r>
              <a:rPr lang="ko-KR" altLang="en-US" sz="1400" dirty="0">
                <a:latin typeface="+mj-ea"/>
              </a:rPr>
              <a:t>개의 프레스 기계가 준비된 상태에서 </a:t>
            </a:r>
            <a:endParaRPr lang="en-US" altLang="ko-KR" sz="140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수확이 진행된다</a:t>
            </a:r>
            <a:r>
              <a:rPr lang="en-US" altLang="ko-KR" sz="1400" dirty="0">
                <a:latin typeface="+mj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000729" y="868778"/>
            <a:ext cx="1476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Vines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000729" y="1430753"/>
            <a:ext cx="46957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포도밭은 계절의 리듬에 맞춰 성장한다</a:t>
            </a:r>
            <a:r>
              <a:rPr lang="en-US" altLang="ko-KR" sz="1400" dirty="0">
                <a:latin typeface="+mj-ea"/>
              </a:rPr>
              <a:t>. </a:t>
            </a:r>
            <a:r>
              <a:rPr lang="ko-KR" altLang="en-US" sz="1400" dirty="0">
                <a:latin typeface="+mj-ea"/>
              </a:rPr>
              <a:t>매일 포도나무를 관찰하고 자생할 수 있는 환경을 조성한다</a:t>
            </a:r>
            <a:r>
              <a:rPr lang="en-US" altLang="ko-KR" sz="1400" dirty="0">
                <a:latin typeface="+mj-ea"/>
              </a:rPr>
              <a:t>.</a:t>
            </a:r>
            <a:r>
              <a:rPr lang="ko-KR" altLang="en-US" sz="1400" dirty="0">
                <a:latin typeface="+mj-ea"/>
              </a:rPr>
              <a:t> 아버지</a:t>
            </a:r>
            <a:r>
              <a:rPr lang="en-US" altLang="ko-KR" sz="1400" dirty="0">
                <a:latin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400" dirty="0" err="1">
                <a:latin typeface="+mj-ea"/>
              </a:rPr>
              <a:t>할어버지</a:t>
            </a:r>
            <a:r>
              <a:rPr lang="en-US" altLang="ko-KR" sz="1400" dirty="0">
                <a:latin typeface="+mj-ea"/>
              </a:rPr>
              <a:t>, </a:t>
            </a:r>
            <a:r>
              <a:rPr lang="ko-KR" altLang="en-US" sz="1400" dirty="0">
                <a:latin typeface="+mj-ea"/>
              </a:rPr>
              <a:t>증조할아버지 대대로 이어진 포도밭의 </a:t>
            </a:r>
            <a:endParaRPr lang="en-US" altLang="ko-KR" sz="140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성향을 매일 배운다</a:t>
            </a:r>
            <a:r>
              <a:rPr lang="en-US" altLang="ko-KR" sz="1400" dirty="0">
                <a:latin typeface="+mj-ea"/>
              </a:rPr>
              <a:t>.</a:t>
            </a:r>
          </a:p>
        </p:txBody>
      </p:sp>
      <p:pic>
        <p:nvPicPr>
          <p:cNvPr id="15" name="Picture 4" descr="D:\Tiger International\와인잔\와인\H. blin\이미지\캡처4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r="26358"/>
          <a:stretch/>
        </p:blipFill>
        <p:spPr bwMode="auto">
          <a:xfrm>
            <a:off x="0" y="868778"/>
            <a:ext cx="4757412" cy="29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Tiger International\와인잔\와인\H. blin\이미지\캡처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r="49605"/>
          <a:stretch/>
        </p:blipFill>
        <p:spPr bwMode="auto">
          <a:xfrm>
            <a:off x="4757411" y="3812079"/>
            <a:ext cx="5148589" cy="29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4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428878" y="500779"/>
            <a:ext cx="2945501" cy="16184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6050" y="120453"/>
            <a:ext cx="239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CRAFTING H.BLIN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981575" y="1703331"/>
            <a:ext cx="4552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와인은 </a:t>
            </a:r>
            <a:r>
              <a:rPr lang="en-US" altLang="ko-KR" sz="1400" dirty="0">
                <a:latin typeface="+mj-ea"/>
              </a:rPr>
              <a:t>2</a:t>
            </a:r>
            <a:r>
              <a:rPr lang="ko-KR" altLang="en-US" sz="1400" dirty="0">
                <a:latin typeface="+mj-ea"/>
              </a:rPr>
              <a:t>차 발효까지 진행되며 산뜻함과 </a:t>
            </a:r>
            <a:r>
              <a:rPr lang="ko-KR" altLang="en-US" sz="1400" dirty="0" err="1">
                <a:latin typeface="+mj-ea"/>
              </a:rPr>
              <a:t>복합미를</a:t>
            </a:r>
            <a:r>
              <a:rPr lang="ko-KR" altLang="en-US" sz="1400" dirty="0">
                <a:latin typeface="+mj-ea"/>
              </a:rPr>
              <a:t> </a:t>
            </a:r>
            <a:endParaRPr lang="en-US" altLang="ko-KR" sz="140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동시에 부여한다</a:t>
            </a:r>
            <a:r>
              <a:rPr lang="en-US" altLang="ko-KR" sz="1400" dirty="0">
                <a:latin typeface="+mj-ea"/>
              </a:rPr>
              <a:t>. </a:t>
            </a:r>
            <a:r>
              <a:rPr lang="ko-KR" altLang="en-US" sz="1400" dirty="0">
                <a:latin typeface="+mj-ea"/>
              </a:rPr>
              <a:t>와인메이커인 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Sébastien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Barbier</a:t>
            </a:r>
            <a:r>
              <a:rPr lang="en-US" altLang="ko-KR" sz="1400" dirty="0"/>
              <a:t> (</a:t>
            </a:r>
            <a:r>
              <a:rPr lang="ko-KR" altLang="en-US" sz="1400" dirty="0" err="1"/>
              <a:t>세바스티안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바비에</a:t>
            </a:r>
            <a:r>
              <a:rPr lang="en-US" altLang="ko-KR" sz="1400" dirty="0"/>
              <a:t>) </a:t>
            </a:r>
            <a:r>
              <a:rPr lang="ko-KR" altLang="en-US" sz="1400" dirty="0"/>
              <a:t>지휘 아래</a:t>
            </a:r>
            <a:r>
              <a:rPr lang="en-US" altLang="ko-KR" sz="1400" dirty="0">
                <a:latin typeface="+mj-ea"/>
              </a:rPr>
              <a:t> </a:t>
            </a:r>
            <a:r>
              <a:rPr lang="ko-KR" altLang="en-US" sz="1400" dirty="0">
                <a:latin typeface="+mj-ea"/>
              </a:rPr>
              <a:t>양조되며</a:t>
            </a:r>
            <a:r>
              <a:rPr lang="en-US" altLang="ko-KR" sz="1400" dirty="0">
                <a:latin typeface="+mj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 약 </a:t>
            </a:r>
            <a:r>
              <a:rPr lang="en-US" altLang="ko-KR" sz="1400" dirty="0">
                <a:latin typeface="+mj-ea"/>
              </a:rPr>
              <a:t>30%</a:t>
            </a:r>
            <a:r>
              <a:rPr lang="ko-KR" altLang="en-US" sz="1400" dirty="0">
                <a:latin typeface="+mj-ea"/>
              </a:rPr>
              <a:t>는 </a:t>
            </a:r>
            <a:r>
              <a:rPr lang="en-US" altLang="ko-KR" sz="1400" dirty="0">
                <a:latin typeface="+mj-ea"/>
              </a:rPr>
              <a:t>Reserve </a:t>
            </a:r>
            <a:r>
              <a:rPr lang="ko-KR" altLang="en-US" sz="1400" dirty="0">
                <a:latin typeface="+mj-ea"/>
              </a:rPr>
              <a:t>와인이 </a:t>
            </a:r>
            <a:r>
              <a:rPr lang="ko-KR" altLang="en-US" sz="1400" dirty="0" err="1">
                <a:latin typeface="+mj-ea"/>
              </a:rPr>
              <a:t>블랜딩에</a:t>
            </a:r>
            <a:r>
              <a:rPr lang="ko-KR" altLang="en-US" sz="1400" dirty="0">
                <a:latin typeface="+mj-ea"/>
              </a:rPr>
              <a:t> 사용한다</a:t>
            </a:r>
            <a:r>
              <a:rPr lang="en-US" altLang="ko-KR" sz="1400" dirty="0">
                <a:latin typeface="+mj-ea"/>
              </a:rPr>
              <a:t>.</a:t>
            </a:r>
            <a:endParaRPr lang="en-US" altLang="ko-KR" sz="1400" dirty="0"/>
          </a:p>
        </p:txBody>
      </p:sp>
      <p:pic>
        <p:nvPicPr>
          <p:cNvPr id="5122" name="Picture 2" descr="D:\Tiger International\와인잔\와인\H. blin\이미지\캡처5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r="19019"/>
          <a:stretch/>
        </p:blipFill>
        <p:spPr bwMode="auto">
          <a:xfrm>
            <a:off x="0" y="868778"/>
            <a:ext cx="4757411" cy="29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Tiger International\와인잔\와인\H. blin\이미지\4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r="24807"/>
          <a:stretch/>
        </p:blipFill>
        <p:spPr bwMode="auto">
          <a:xfrm>
            <a:off x="4757411" y="3804571"/>
            <a:ext cx="5148589" cy="29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981679" y="1204300"/>
            <a:ext cx="2533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Making &amp; Blending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7150" y="4322706"/>
            <a:ext cx="45529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매년 </a:t>
            </a:r>
            <a:r>
              <a:rPr lang="en-US" altLang="ko-KR" sz="1400" dirty="0">
                <a:latin typeface="+mj-ea"/>
              </a:rPr>
              <a:t>3</a:t>
            </a:r>
            <a:r>
              <a:rPr lang="ko-KR" altLang="en-US" sz="1400" dirty="0">
                <a:latin typeface="+mj-ea"/>
              </a:rPr>
              <a:t>월</a:t>
            </a:r>
            <a:r>
              <a:rPr lang="en-US" altLang="ko-KR" sz="1400" dirty="0">
                <a:latin typeface="+mj-ea"/>
              </a:rPr>
              <a:t>, 4</a:t>
            </a:r>
            <a:r>
              <a:rPr lang="ko-KR" altLang="en-US" sz="1400" dirty="0">
                <a:latin typeface="+mj-ea"/>
              </a:rPr>
              <a:t>월에는 와인이 </a:t>
            </a:r>
            <a:r>
              <a:rPr lang="ko-KR" altLang="en-US" sz="1400" dirty="0" err="1">
                <a:latin typeface="+mj-ea"/>
              </a:rPr>
              <a:t>병입되며</a:t>
            </a:r>
            <a:r>
              <a:rPr lang="ko-KR" altLang="en-US" sz="1400" dirty="0">
                <a:latin typeface="+mj-ea"/>
              </a:rPr>
              <a:t> 와인의 </a:t>
            </a:r>
            <a:r>
              <a:rPr lang="ko-KR" altLang="en-US" sz="1400" dirty="0" err="1">
                <a:latin typeface="+mj-ea"/>
              </a:rPr>
              <a:t>셩향에</a:t>
            </a:r>
            <a:r>
              <a:rPr lang="ko-KR" altLang="en-US" sz="1400" dirty="0">
                <a:latin typeface="+mj-ea"/>
              </a:rPr>
              <a:t> </a:t>
            </a:r>
            <a:endParaRPr lang="en-US" altLang="ko-KR" sz="140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따라 </a:t>
            </a:r>
            <a:r>
              <a:rPr lang="en-US" altLang="ko-KR" sz="1400" dirty="0">
                <a:latin typeface="+mj-ea"/>
              </a:rPr>
              <a:t>‘Liqueur de </a:t>
            </a:r>
            <a:r>
              <a:rPr lang="en-US" altLang="ko-KR" sz="1400" dirty="0" err="1">
                <a:latin typeface="+mj-ea"/>
              </a:rPr>
              <a:t>Tirage</a:t>
            </a:r>
            <a:r>
              <a:rPr lang="en-US" altLang="ko-KR" sz="1400" dirty="0">
                <a:latin typeface="+mj-ea"/>
              </a:rPr>
              <a:t>”</a:t>
            </a:r>
            <a:r>
              <a:rPr lang="ko-KR" altLang="en-US" sz="1400" dirty="0">
                <a:latin typeface="+mj-ea"/>
              </a:rPr>
              <a:t>를 넣고 </a:t>
            </a:r>
            <a:r>
              <a:rPr lang="ko-KR" altLang="en-US" sz="1400" dirty="0" err="1">
                <a:latin typeface="+mj-ea"/>
              </a:rPr>
              <a:t>케릭터</a:t>
            </a:r>
            <a:r>
              <a:rPr lang="ko-KR" altLang="en-US" sz="1400" dirty="0">
                <a:latin typeface="+mj-ea"/>
              </a:rPr>
              <a:t> 및 마지막 </a:t>
            </a:r>
            <a:endParaRPr lang="en-US" altLang="ko-KR" sz="140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발효가 완성된다</a:t>
            </a:r>
            <a:r>
              <a:rPr lang="en-US" altLang="ko-KR" sz="1400" dirty="0">
                <a:latin typeface="+mj-ea"/>
              </a:rPr>
              <a:t>.</a:t>
            </a:r>
            <a:endParaRPr lang="en-US" altLang="ko-KR" sz="1400" dirty="0"/>
          </a:p>
        </p:txBody>
      </p:sp>
      <p:sp>
        <p:nvSpPr>
          <p:cNvPr id="11" name="직사각형 10"/>
          <p:cNvSpPr/>
          <p:nvPr/>
        </p:nvSpPr>
        <p:spPr>
          <a:xfrm>
            <a:off x="57254" y="3909400"/>
            <a:ext cx="2533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err="1"/>
              <a:t>Tirage</a:t>
            </a:r>
            <a:endParaRPr lang="en-US" altLang="ko-KR" b="1" dirty="0"/>
          </a:p>
        </p:txBody>
      </p:sp>
      <p:sp>
        <p:nvSpPr>
          <p:cNvPr id="12" name="직사각형 11"/>
          <p:cNvSpPr/>
          <p:nvPr/>
        </p:nvSpPr>
        <p:spPr>
          <a:xfrm>
            <a:off x="57254" y="5997866"/>
            <a:ext cx="455295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어둡고 조용한 셀러에서 </a:t>
            </a:r>
            <a:r>
              <a:rPr lang="en-US" altLang="ko-KR" sz="1400" dirty="0">
                <a:latin typeface="+mj-ea"/>
              </a:rPr>
              <a:t>2-4</a:t>
            </a:r>
            <a:r>
              <a:rPr lang="ko-KR" altLang="en-US" sz="1400" dirty="0">
                <a:latin typeface="+mj-ea"/>
              </a:rPr>
              <a:t>년이 넘는 </a:t>
            </a:r>
            <a:r>
              <a:rPr lang="ko-KR" altLang="en-US" sz="1400" dirty="0" err="1">
                <a:latin typeface="+mj-ea"/>
              </a:rPr>
              <a:t>시간동안</a:t>
            </a:r>
            <a:endParaRPr lang="en-US" altLang="ko-KR" sz="140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샴페인이 숙성된다</a:t>
            </a:r>
            <a:r>
              <a:rPr lang="en-US" altLang="ko-KR" sz="1400" dirty="0">
                <a:latin typeface="+mj-ea"/>
              </a:rPr>
              <a:t>.</a:t>
            </a:r>
            <a:endParaRPr lang="en-US" altLang="ko-KR" sz="1400" dirty="0"/>
          </a:p>
        </p:txBody>
      </p:sp>
      <p:sp>
        <p:nvSpPr>
          <p:cNvPr id="13" name="직사각형 12"/>
          <p:cNvSpPr/>
          <p:nvPr/>
        </p:nvSpPr>
        <p:spPr>
          <a:xfrm>
            <a:off x="57358" y="5594085"/>
            <a:ext cx="2533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Ageing</a:t>
            </a:r>
          </a:p>
        </p:txBody>
      </p:sp>
    </p:spTree>
    <p:extLst>
      <p:ext uri="{BB962C8B-B14F-4D97-AF65-F5344CB8AC3E}">
        <p14:creationId xmlns:p14="http://schemas.microsoft.com/office/powerpoint/2010/main" val="257612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428878" y="500779"/>
            <a:ext cx="2945501" cy="16184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6050" y="120453"/>
            <a:ext cx="239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CRAFTING H.BLIN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981575" y="1712856"/>
            <a:ext cx="45529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숙성된 와인은 샴페인 양조의 마지막 과정에 이른다</a:t>
            </a:r>
            <a:r>
              <a:rPr lang="en-US" altLang="ko-KR" sz="1400" dirty="0">
                <a:latin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j-ea"/>
              </a:rPr>
              <a:t>-27</a:t>
            </a:r>
            <a:r>
              <a:rPr lang="ko-KR" altLang="en-US" sz="1400" dirty="0">
                <a:latin typeface="+mj-ea"/>
              </a:rPr>
              <a:t>도의 온도에서 </a:t>
            </a:r>
            <a:r>
              <a:rPr lang="ko-KR" altLang="en-US" sz="1400" dirty="0" err="1">
                <a:latin typeface="+mj-ea"/>
              </a:rPr>
              <a:t>데고르쥬멍</a:t>
            </a:r>
            <a:r>
              <a:rPr lang="ko-KR" altLang="en-US" sz="1400" dirty="0">
                <a:latin typeface="+mj-ea"/>
              </a:rPr>
              <a:t> 작업을 통해 </a:t>
            </a:r>
            <a:r>
              <a:rPr lang="ko-KR" altLang="en-US" sz="1400" dirty="0" err="1">
                <a:latin typeface="+mj-ea"/>
              </a:rPr>
              <a:t>리즈를</a:t>
            </a:r>
            <a:r>
              <a:rPr lang="ko-KR" altLang="en-US" sz="1400" dirty="0">
                <a:latin typeface="+mj-ea"/>
              </a:rPr>
              <a:t> </a:t>
            </a:r>
            <a:endParaRPr lang="en-US" altLang="ko-KR" sz="140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+mj-ea"/>
              </a:rPr>
              <a:t>제거하고 설탕 함량에 따라 샴페인의 타입이 결정된다</a:t>
            </a:r>
            <a:r>
              <a:rPr lang="en-US" altLang="ko-KR" sz="1400" dirty="0">
                <a:latin typeface="+mj-ea"/>
              </a:rPr>
              <a:t>.</a:t>
            </a:r>
            <a:endParaRPr lang="en-US" altLang="ko-KR" sz="1400" dirty="0"/>
          </a:p>
        </p:txBody>
      </p:sp>
      <p:sp>
        <p:nvSpPr>
          <p:cNvPr id="9" name="직사각형 8"/>
          <p:cNvSpPr/>
          <p:nvPr/>
        </p:nvSpPr>
        <p:spPr>
          <a:xfrm>
            <a:off x="4981678" y="1213825"/>
            <a:ext cx="4086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Riddling - Disgorging - Dosage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7253" y="4271350"/>
            <a:ext cx="4238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Labelling – Packing - Shipping</a:t>
            </a:r>
          </a:p>
        </p:txBody>
      </p:sp>
      <p:pic>
        <p:nvPicPr>
          <p:cNvPr id="14" name="Picture 2" descr="D:\Tiger International\와인잔\와인\H. blin\이미지\캡처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9"/>
          <a:stretch/>
        </p:blipFill>
        <p:spPr bwMode="auto">
          <a:xfrm>
            <a:off x="4757411" y="3804570"/>
            <a:ext cx="5148589" cy="29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Tiger International\와인잔\와인\H. blin\이미지\캡처541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7"/>
          <a:stretch/>
        </p:blipFill>
        <p:spPr bwMode="auto">
          <a:xfrm>
            <a:off x="0" y="868779"/>
            <a:ext cx="4757411" cy="29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57149" y="4798956"/>
            <a:ext cx="42386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err="1"/>
              <a:t>H.Blin</a:t>
            </a:r>
            <a:r>
              <a:rPr lang="ko-KR" altLang="en-US" sz="1400" dirty="0"/>
              <a:t>의 샴페인은 </a:t>
            </a:r>
            <a:r>
              <a:rPr lang="ko-KR" altLang="en-US" sz="1400" dirty="0" err="1"/>
              <a:t>병입</a:t>
            </a:r>
            <a:r>
              <a:rPr lang="ko-KR" altLang="en-US" sz="1400" dirty="0"/>
              <a:t> 후 최소 </a:t>
            </a:r>
            <a:r>
              <a:rPr lang="en-US" altLang="ko-KR" sz="1400" dirty="0"/>
              <a:t>3-8</a:t>
            </a:r>
            <a:r>
              <a:rPr lang="ko-KR" altLang="en-US" sz="1400" dirty="0"/>
              <a:t>개월 동안 안정화 기간을 거친 후 출하된다</a:t>
            </a:r>
            <a:r>
              <a:rPr lang="en-US" altLang="ko-KR" sz="1400" dirty="0"/>
              <a:t>. </a:t>
            </a:r>
            <a:r>
              <a:rPr lang="ko-KR" altLang="en-US" sz="1400" dirty="0"/>
              <a:t>이는 샴페인의 </a:t>
            </a:r>
            <a:r>
              <a:rPr lang="ko-KR" altLang="en-US" sz="1400" dirty="0" err="1"/>
              <a:t>아로마와</a:t>
            </a:r>
            <a:r>
              <a:rPr lang="ko-KR" altLang="en-US" sz="1400" dirty="0"/>
              <a:t> </a:t>
            </a:r>
            <a:r>
              <a:rPr lang="ko-KR" altLang="en-US" sz="1400" dirty="0" err="1"/>
              <a:t>테이스트를</a:t>
            </a:r>
            <a:r>
              <a:rPr lang="ko-KR" altLang="en-US" sz="1400" dirty="0"/>
              <a:t> 끌어올려 보다 더 좋은 컨디션의 와인을 제공하기 위함이다</a:t>
            </a:r>
            <a:r>
              <a:rPr lang="en-US" altLang="ko-K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17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27258" y="1213045"/>
            <a:ext cx="1138517" cy="5209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지 역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빈티지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Awards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Appearance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846" y="1191038"/>
            <a:ext cx="5064692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100"/>
              </a:lnSpc>
            </a:pPr>
            <a:r>
              <a:rPr lang="fr-FR" altLang="ko-KR" sz="1200" dirty="0">
                <a:latin typeface="Century Gothic" pitchFamily="34" charset="0"/>
              </a:rPr>
              <a:t>France/  Champagne / </a:t>
            </a:r>
            <a:r>
              <a:rPr lang="en-US" altLang="ko-KR" sz="1200" dirty="0">
                <a:latin typeface="Century Gothic" pitchFamily="34" charset="0"/>
              </a:rPr>
              <a:t>Marine / </a:t>
            </a:r>
            <a:r>
              <a:rPr lang="en-US" altLang="ko-KR" sz="1200" dirty="0" err="1">
                <a:latin typeface="+mj-ea"/>
              </a:rPr>
              <a:t>Vincelles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75%  </a:t>
            </a:r>
            <a:r>
              <a:rPr lang="ko-KR" altLang="en-US" sz="1200" dirty="0" err="1">
                <a:latin typeface="Century Gothic" pitchFamily="34" charset="0"/>
              </a:rPr>
              <a:t>피노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ko-KR" altLang="en-US" sz="1200" dirty="0" err="1">
                <a:latin typeface="Century Gothic" pitchFamily="34" charset="0"/>
              </a:rPr>
              <a:t>뮈니에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(Pinot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 err="1">
                <a:latin typeface="Century Gothic" pitchFamily="34" charset="0"/>
              </a:rPr>
              <a:t>Meunier</a:t>
            </a:r>
            <a:r>
              <a:rPr lang="en-US" altLang="ko-KR" sz="1200" dirty="0">
                <a:latin typeface="Century Gothic" pitchFamily="34" charset="0"/>
              </a:rPr>
              <a:t>)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20%  </a:t>
            </a:r>
            <a:r>
              <a:rPr lang="ko-KR" altLang="en-US" sz="1200" dirty="0" err="1">
                <a:latin typeface="Century Gothic" pitchFamily="34" charset="0"/>
              </a:rPr>
              <a:t>샤르도네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(Chardonnay)</a:t>
            </a:r>
            <a:endParaRPr lang="fr-FR" altLang="ko-KR" sz="1200" dirty="0">
              <a:latin typeface="Century Gothic" pitchFamily="34" charset="0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2016</a:t>
            </a:r>
            <a:r>
              <a:rPr lang="ko-KR" altLang="en-US" sz="1200" dirty="0" err="1">
                <a:latin typeface="Century Gothic" pitchFamily="34" charset="0"/>
              </a:rPr>
              <a:t>빈티지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+ 30% reserve </a:t>
            </a:r>
            <a:r>
              <a:rPr lang="ko-KR" altLang="en-US" sz="1200" dirty="0">
                <a:latin typeface="Century Gothic" pitchFamily="34" charset="0"/>
              </a:rPr>
              <a:t>와인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Bottling : 2017. 6</a:t>
            </a:r>
            <a:r>
              <a:rPr lang="ko-KR" altLang="en-US" sz="1200" dirty="0">
                <a:latin typeface="Century Gothic" pitchFamily="34" charset="0"/>
              </a:rPr>
              <a:t>월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Dosage : 7g / l</a:t>
            </a: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Ageing Period : 36</a:t>
            </a:r>
            <a:r>
              <a:rPr lang="ko-KR" altLang="en-US" sz="1200" dirty="0">
                <a:latin typeface="Century Gothic" pitchFamily="34" charset="0"/>
              </a:rPr>
              <a:t>개월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James Suckling - 92</a:t>
            </a: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Wine Spectator – 91</a:t>
            </a:r>
          </a:p>
          <a:p>
            <a:pPr>
              <a:lnSpc>
                <a:spcPts val="21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200" dirty="0">
                <a:latin typeface="+mn-ea"/>
              </a:rPr>
              <a:t>금빛의 섬세한 버블</a:t>
            </a:r>
            <a:endParaRPr lang="en-US" altLang="ko-KR" sz="1200" dirty="0">
              <a:latin typeface="+mn-ea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+mn-ea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배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사과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복숭아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살구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모과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토스트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비스킷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산뜻한 과실의 산미와 익은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핵과실의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아로마가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어우러진다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</a:t>
            </a: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탄탄한 버블과 비스킷의 고소함이 표현되며  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뛰어난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발란스와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구조감이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도드라진다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1" y="261789"/>
            <a:ext cx="4356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kern="0" dirty="0">
                <a:solidFill>
                  <a:prstClr val="black"/>
                </a:solidFill>
                <a:latin typeface="Century Gothic" pitchFamily="34" charset="0"/>
                <a:ea typeface="나눔고딕" pitchFamily="50" charset="-127"/>
              </a:rPr>
              <a:t>Brut Tradition</a:t>
            </a:r>
            <a:endParaRPr lang="en-US" altLang="ko-KR" sz="1600" b="1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err="1">
                <a:latin typeface="Century Gothic" pitchFamily="34" charset="0"/>
              </a:rPr>
              <a:t>브뤼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트라디시옹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953000" y="1053877"/>
            <a:ext cx="4953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7" y="454450"/>
            <a:ext cx="1836692" cy="639862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46" y="41813"/>
            <a:ext cx="1261533" cy="723043"/>
          </a:xfrm>
          <a:prstGeom prst="rect">
            <a:avLst/>
          </a:prstGeom>
        </p:spPr>
      </p:pic>
      <p:pic>
        <p:nvPicPr>
          <p:cNvPr id="17" name="Picture 2" descr="C:\Users\admin\Desktop\wine-spectator-award-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1" y="4039945"/>
            <a:ext cx="426402" cy="6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ropbox\내 PC (이공화)\Desktop\1200x1200-James-Suckling-1200x48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29150" r="5983" b="35425"/>
          <a:stretch/>
        </p:blipFill>
        <p:spPr bwMode="auto">
          <a:xfrm>
            <a:off x="6487291" y="4413087"/>
            <a:ext cx="1761360" cy="29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6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53001" y="261789"/>
            <a:ext cx="4356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kern="0" dirty="0" err="1">
                <a:solidFill>
                  <a:prstClr val="black"/>
                </a:solidFill>
                <a:latin typeface="Century Gothic" pitchFamily="34" charset="0"/>
                <a:ea typeface="나눔고딕" pitchFamily="50" charset="-127"/>
              </a:rPr>
              <a:t>Millesime</a:t>
            </a:r>
            <a:r>
              <a:rPr lang="en-US" altLang="ko-KR" sz="1600" b="1" kern="0" dirty="0">
                <a:solidFill>
                  <a:prstClr val="black"/>
                </a:solidFill>
                <a:latin typeface="Century Gothic" pitchFamily="34" charset="0"/>
                <a:ea typeface="나눔고딕" pitchFamily="50" charset="-127"/>
              </a:rPr>
              <a:t> Brut</a:t>
            </a:r>
            <a:endParaRPr lang="en-US" altLang="ko-KR" sz="1600" b="1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err="1">
                <a:latin typeface="Century Gothic" pitchFamily="34" charset="0"/>
              </a:rPr>
              <a:t>밀레짐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브뤼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en-US" altLang="ko-KR" sz="1600" b="1" dirty="0">
                <a:latin typeface="Century Gothic" pitchFamily="34" charset="0"/>
              </a:rPr>
              <a:t>2012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953000" y="1053877"/>
            <a:ext cx="4953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46" y="41813"/>
            <a:ext cx="1261533" cy="72304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6" y="460800"/>
            <a:ext cx="1836283" cy="6397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527258" y="1270195"/>
            <a:ext cx="113851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지 역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Awards</a:t>
            </a: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Appearance</a:t>
            </a: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846" y="1257713"/>
            <a:ext cx="50646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fr-FR" altLang="ko-KR" sz="1200" dirty="0">
                <a:latin typeface="Century Gothic" pitchFamily="34" charset="0"/>
              </a:rPr>
              <a:t>France/  Champagne / </a:t>
            </a:r>
            <a:r>
              <a:rPr lang="en-US" altLang="ko-KR" sz="1200" dirty="0">
                <a:latin typeface="Century Gothic" pitchFamily="34" charset="0"/>
              </a:rPr>
              <a:t>Marine / </a:t>
            </a:r>
            <a:r>
              <a:rPr lang="en-US" altLang="ko-KR" sz="1200" dirty="0" err="1">
                <a:latin typeface="+mj-ea"/>
              </a:rPr>
              <a:t>Vincelles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50%  </a:t>
            </a:r>
            <a:r>
              <a:rPr lang="ko-KR" altLang="en-US" sz="1200" dirty="0" err="1">
                <a:latin typeface="Century Gothic" pitchFamily="34" charset="0"/>
              </a:rPr>
              <a:t>피노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ko-KR" altLang="en-US" sz="1200" dirty="0" err="1">
                <a:latin typeface="Century Gothic" pitchFamily="34" charset="0"/>
              </a:rPr>
              <a:t>뮈니에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(Pinot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 err="1">
                <a:latin typeface="Century Gothic" pitchFamily="34" charset="0"/>
              </a:rPr>
              <a:t>Meunier</a:t>
            </a:r>
            <a:r>
              <a:rPr lang="en-US" altLang="ko-KR" sz="1200" dirty="0">
                <a:latin typeface="Century Gothic" pitchFamily="34" charset="0"/>
              </a:rPr>
              <a:t>)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50%  </a:t>
            </a:r>
            <a:r>
              <a:rPr lang="ko-KR" altLang="en-US" sz="1200" dirty="0" err="1">
                <a:latin typeface="Century Gothic" pitchFamily="34" charset="0"/>
              </a:rPr>
              <a:t>샤르도네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(Chardonnay)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Bottling : 2013. 4</a:t>
            </a:r>
            <a:r>
              <a:rPr lang="ko-KR" altLang="en-US" sz="1200" dirty="0">
                <a:latin typeface="Century Gothic" pitchFamily="34" charset="0"/>
              </a:rPr>
              <a:t>월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Dosage : 7g / l</a:t>
            </a: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Ageing Period : 108</a:t>
            </a:r>
            <a:r>
              <a:rPr lang="ko-KR" altLang="en-US" sz="1200" dirty="0">
                <a:latin typeface="Century Gothic" pitchFamily="34" charset="0"/>
              </a:rPr>
              <a:t>개월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Century Gothic" pitchFamily="34" charset="0"/>
              </a:rPr>
              <a:t>포도나무 수령 </a:t>
            </a:r>
            <a:r>
              <a:rPr lang="en-US" altLang="ko-KR" sz="1200" dirty="0">
                <a:latin typeface="Century Gothic" pitchFamily="34" charset="0"/>
              </a:rPr>
              <a:t>: 40 – 50</a:t>
            </a:r>
            <a:r>
              <a:rPr lang="ko-KR" altLang="en-US" sz="1200" dirty="0">
                <a:latin typeface="Century Gothic" pitchFamily="34" charset="0"/>
              </a:rPr>
              <a:t>년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Wine Enthusiast - 92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금빛의 섬세한 버블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모과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배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졸인과일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브리오슈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크라상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익은 과실의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아로마와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빵 구운 고소한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아로마가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어우러진다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</a:t>
            </a: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섬세하고 부드러운 버블이 미감을 완성하고 길게 이어지는 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산미와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복합미가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뛰어나다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</a:t>
            </a:r>
          </a:p>
        </p:txBody>
      </p:sp>
      <p:pic>
        <p:nvPicPr>
          <p:cNvPr id="20" name="Picture 2" descr="C:\Users\admin\Dropbox\내 PC (이공화)\Desktop\캡처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17" y="4020073"/>
            <a:ext cx="1241997" cy="2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53001" y="261789"/>
            <a:ext cx="4356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kern="0" dirty="0">
                <a:solidFill>
                  <a:prstClr val="black"/>
                </a:solidFill>
                <a:latin typeface="Century Gothic" pitchFamily="34" charset="0"/>
                <a:ea typeface="나눔고딕" pitchFamily="50" charset="-127"/>
              </a:rPr>
              <a:t>Blanc de Noir, Extra Brut</a:t>
            </a:r>
            <a:endParaRPr lang="en-US" altLang="ko-KR" sz="1600" b="1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err="1">
                <a:latin typeface="Century Gothic" pitchFamily="34" charset="0"/>
              </a:rPr>
              <a:t>블랑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드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누아</a:t>
            </a:r>
            <a:r>
              <a:rPr lang="en-US" altLang="ko-KR" sz="1600" b="1" dirty="0">
                <a:latin typeface="Century Gothic" pitchFamily="34" charset="0"/>
              </a:rPr>
              <a:t>, </a:t>
            </a:r>
            <a:r>
              <a:rPr lang="ko-KR" altLang="en-US" sz="1600" b="1" dirty="0">
                <a:latin typeface="Century Gothic" pitchFamily="34" charset="0"/>
              </a:rPr>
              <a:t>엑스트라 </a:t>
            </a:r>
            <a:r>
              <a:rPr lang="ko-KR" altLang="en-US" sz="1600" b="1" dirty="0" err="1">
                <a:latin typeface="Century Gothic" pitchFamily="34" charset="0"/>
              </a:rPr>
              <a:t>브뤼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953000" y="1053877"/>
            <a:ext cx="4953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46" y="41813"/>
            <a:ext cx="1261533" cy="7230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27258" y="1413070"/>
            <a:ext cx="113851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지 역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Awards</a:t>
            </a: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Appearance</a:t>
            </a: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846" y="1400588"/>
            <a:ext cx="50646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fr-FR" altLang="ko-KR" sz="1200" dirty="0">
                <a:latin typeface="Century Gothic" pitchFamily="34" charset="0"/>
              </a:rPr>
              <a:t>France/  Champagne / </a:t>
            </a:r>
            <a:r>
              <a:rPr lang="en-US" altLang="ko-KR" sz="1200" dirty="0">
                <a:latin typeface="Century Gothic" pitchFamily="34" charset="0"/>
              </a:rPr>
              <a:t>Marine / </a:t>
            </a:r>
            <a:r>
              <a:rPr lang="en-US" altLang="ko-KR" sz="1200" dirty="0" err="1">
                <a:latin typeface="+mj-ea"/>
              </a:rPr>
              <a:t>Vincelles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100%  </a:t>
            </a:r>
            <a:r>
              <a:rPr lang="ko-KR" altLang="en-US" sz="1200" dirty="0" err="1">
                <a:latin typeface="Century Gothic" pitchFamily="34" charset="0"/>
              </a:rPr>
              <a:t>피노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ko-KR" altLang="en-US" sz="1200" dirty="0" err="1">
                <a:latin typeface="Century Gothic" pitchFamily="34" charset="0"/>
              </a:rPr>
              <a:t>뮈니에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(Pinot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 err="1">
                <a:latin typeface="Century Gothic" pitchFamily="34" charset="0"/>
              </a:rPr>
              <a:t>Meunier</a:t>
            </a:r>
            <a:r>
              <a:rPr lang="en-US" altLang="ko-KR" sz="1200" dirty="0">
                <a:latin typeface="Century Gothic" pitchFamily="34" charset="0"/>
              </a:rPr>
              <a:t>)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Bottling : 2018. 3</a:t>
            </a:r>
            <a:r>
              <a:rPr lang="ko-KR" altLang="en-US" sz="1200" dirty="0">
                <a:latin typeface="Century Gothic" pitchFamily="34" charset="0"/>
              </a:rPr>
              <a:t>월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Dosage : 4g / l</a:t>
            </a: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Ageing Period : 36</a:t>
            </a:r>
            <a:r>
              <a:rPr lang="ko-KR" altLang="en-US" sz="1200" dirty="0">
                <a:latin typeface="Century Gothic" pitchFamily="34" charset="0"/>
              </a:rPr>
              <a:t>개월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Century Gothic" pitchFamily="34" charset="0"/>
              </a:rPr>
              <a:t>포도나무 수령 </a:t>
            </a:r>
            <a:r>
              <a:rPr lang="en-US" altLang="ko-KR" sz="1200" dirty="0">
                <a:latin typeface="Century Gothic" pitchFamily="34" charset="0"/>
              </a:rPr>
              <a:t>: 40 – 50</a:t>
            </a:r>
            <a:r>
              <a:rPr lang="ko-KR" altLang="en-US" sz="1200" dirty="0">
                <a:latin typeface="Century Gothic" pitchFamily="34" charset="0"/>
              </a:rPr>
              <a:t>년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Century Gothic" pitchFamily="34" charset="0"/>
              </a:rPr>
              <a:t>Wine &amp; Spirits – 93, Gold Medal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금빛의 섬세한 버블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졸인과일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배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청사과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구운사과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신선한 버터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터메릭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향신료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집중도 있는 과실과 버터의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아로마가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조화롭게 어우러진다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</a:t>
            </a: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입안을 감싸는 풍성하고 부드러운 버블과 와인을 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이끌어주는 산미의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발란스가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뛰어나다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 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6" y="460800"/>
            <a:ext cx="1836283" cy="6397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admin\Dropbox\내 PC (이공화)\Desktop\캡처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5"/>
          <a:stretch/>
        </p:blipFill>
        <p:spPr bwMode="auto">
          <a:xfrm>
            <a:off x="7347947" y="3959370"/>
            <a:ext cx="904294" cy="3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ropbox\내 PC (이공화)\Desktop\캡처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t="45237" r="18738"/>
          <a:stretch/>
        </p:blipFill>
        <p:spPr bwMode="auto">
          <a:xfrm>
            <a:off x="8406521" y="3785421"/>
            <a:ext cx="551033" cy="52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62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7489</TotalTime>
  <Words>874</Words>
  <Application>Microsoft Office PowerPoint</Application>
  <PresentationFormat>A4 용지(210x297mm)</PresentationFormat>
  <Paragraphs>234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JBold</vt:lpstr>
      <vt:lpstr>나눔고딕</vt:lpstr>
      <vt:lpstr>맑은 고딕</vt:lpstr>
      <vt:lpstr>Arial</vt:lpstr>
      <vt:lpstr>Calibri</vt:lpstr>
      <vt:lpstr>Calibri Light</vt:lpstr>
      <vt:lpstr>Century Gothic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</dc:creator>
  <cp:lastModifiedBy>KIM YOONJAE</cp:lastModifiedBy>
  <cp:revision>48</cp:revision>
  <dcterms:created xsi:type="dcterms:W3CDTF">2022-02-16T22:10:16Z</dcterms:created>
  <dcterms:modified xsi:type="dcterms:W3CDTF">2026-03-27T05:28:07Z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