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5" r:id="rId5"/>
    <p:sldId id="276" r:id="rId6"/>
    <p:sldId id="274" r:id="rId7"/>
    <p:sldId id="277" r:id="rId8"/>
    <p:sldId id="279" r:id="rId9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  <a:srgbClr val="FFD03B"/>
    <a:srgbClr val="634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4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0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6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7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40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58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24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6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A6C8-1DEA-424A-9F3B-5D786BA98AB4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85BB-0C51-41EC-A5DB-AF00F739BD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1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D451"/>
              </a:clrFrom>
              <a:clrTo>
                <a:srgbClr val="F8D4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2068" r="2656" b="2059"/>
          <a:stretch/>
        </p:blipFill>
        <p:spPr>
          <a:xfrm>
            <a:off x="2678835" y="991464"/>
            <a:ext cx="4427682" cy="230331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128713" y="4758035"/>
            <a:ext cx="5658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i="1" dirty="0">
                <a:solidFill>
                  <a:schemeClr val="accent3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I want to express our exceptional terroir, naturally and simply, </a:t>
            </a:r>
            <a:endParaRPr lang="en-US" altLang="ko-KR" sz="2000" i="1" dirty="0" smtClean="0">
              <a:solidFill>
                <a:schemeClr val="accent3">
                  <a:lumMod val="75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ctr"/>
            <a:r>
              <a:rPr lang="en-US" altLang="ko-KR" sz="2000" i="1" dirty="0" smtClean="0">
                <a:solidFill>
                  <a:schemeClr val="accent3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without </a:t>
            </a:r>
            <a:r>
              <a:rPr lang="en-US" altLang="ko-KR" sz="2000" i="1" dirty="0">
                <a:solidFill>
                  <a:schemeClr val="accent3">
                    <a:lumMod val="7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artifice and without giving in to fashions.</a:t>
            </a:r>
            <a:endParaRPr lang="ko-KR" altLang="en-US" sz="2000" i="1" dirty="0">
              <a:solidFill>
                <a:schemeClr val="accent3">
                  <a:lumMod val="75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3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6" y="6284435"/>
            <a:ext cx="965668" cy="4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428878" y="703079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50" y="322753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CHAMPAGNE BARNAUT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244" y="4167818"/>
            <a:ext cx="804927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1874</a:t>
            </a:r>
            <a:r>
              <a:rPr lang="ko-KR" altLang="en-US" sz="1400" dirty="0" smtClean="0">
                <a:latin typeface="+mn-ea"/>
              </a:rPr>
              <a:t>년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dirty="0" err="1" smtClean="0">
                <a:latin typeface="+mn-ea"/>
              </a:rPr>
              <a:t>에드몬드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err="1" smtClean="0">
                <a:latin typeface="+mn-ea"/>
              </a:rPr>
              <a:t>바르노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(Edmond </a:t>
            </a:r>
            <a:r>
              <a:rPr lang="en-US" altLang="ko-KR" sz="1400" dirty="0" err="1" smtClean="0">
                <a:latin typeface="+mn-ea"/>
              </a:rPr>
              <a:t>Barnaut</a:t>
            </a:r>
            <a:r>
              <a:rPr lang="en-US" altLang="ko-KR" sz="1400" dirty="0" smtClean="0">
                <a:latin typeface="+mn-ea"/>
              </a:rPr>
              <a:t>)</a:t>
            </a:r>
            <a:r>
              <a:rPr lang="ko-KR" altLang="en-US" sz="1400" dirty="0" smtClean="0">
                <a:latin typeface="+mn-ea"/>
              </a:rPr>
              <a:t>은 부지지역의 오래된 포도재배 가문 </a:t>
            </a:r>
            <a:r>
              <a:rPr lang="ko-KR" altLang="en-US" sz="1400" dirty="0" err="1" smtClean="0">
                <a:latin typeface="+mn-ea"/>
              </a:rPr>
              <a:t>상속녀인</a:t>
            </a:r>
            <a:r>
              <a:rPr lang="ko-KR" altLang="en-US" sz="1400" dirty="0" smtClean="0">
                <a:latin typeface="+mn-ea"/>
              </a:rPr>
              <a:t> </a:t>
            </a: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latin typeface="+mn-ea"/>
              </a:rPr>
              <a:t>고다메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err="1" smtClean="0">
                <a:latin typeface="+mn-ea"/>
              </a:rPr>
              <a:t>바렁꾸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en-US" altLang="ko-KR" sz="1400" dirty="0" err="1" smtClean="0">
                <a:latin typeface="+mn-ea"/>
              </a:rPr>
              <a:t>Godme-Barancourt</a:t>
            </a:r>
            <a:r>
              <a:rPr lang="en-US" altLang="ko-KR" sz="1400" dirty="0" smtClean="0">
                <a:latin typeface="+mn-ea"/>
              </a:rPr>
              <a:t>)</a:t>
            </a:r>
            <a:r>
              <a:rPr lang="ko-KR" altLang="en-US" sz="1400" dirty="0" smtClean="0">
                <a:latin typeface="+mn-ea"/>
              </a:rPr>
              <a:t>와 결혼하였고</a:t>
            </a: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포도 압착기 브로커이자 와인메이커인 </a:t>
            </a:r>
            <a:r>
              <a:rPr lang="ko-KR" altLang="en-US" sz="1400" dirty="0" err="1" smtClean="0">
                <a:latin typeface="+mn-ea"/>
              </a:rPr>
              <a:t>바르노는</a:t>
            </a:r>
            <a:r>
              <a:rPr lang="ko-KR" altLang="en-US" sz="1400" dirty="0" smtClean="0">
                <a:latin typeface="+mn-ea"/>
              </a:rPr>
              <a:t> 그의 이름으로 샴페인을 출시</a:t>
            </a:r>
            <a:r>
              <a:rPr lang="ko-KR" altLang="en-US" sz="1400" dirty="0">
                <a:latin typeface="+mn-ea"/>
              </a:rPr>
              <a:t>하</a:t>
            </a:r>
            <a:r>
              <a:rPr lang="ko-KR" altLang="en-US" sz="1400" dirty="0" smtClean="0">
                <a:latin typeface="+mn-ea"/>
              </a:rPr>
              <a:t>였다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100</a:t>
            </a:r>
            <a:r>
              <a:rPr lang="ko-KR" altLang="en-US" sz="1400" dirty="0" smtClean="0">
                <a:latin typeface="+mn-ea"/>
              </a:rPr>
              <a:t>년이 넘는 시간 </a:t>
            </a:r>
            <a:r>
              <a:rPr lang="ko-KR" altLang="en-US" sz="1400" dirty="0">
                <a:latin typeface="+mn-ea"/>
              </a:rPr>
              <a:t>동안 이어온 가문의 역사는 </a:t>
            </a:r>
            <a:endParaRPr lang="en-US" altLang="ko-KR" sz="14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현재 </a:t>
            </a:r>
            <a:r>
              <a:rPr lang="en-US" altLang="ko-KR" sz="1400" dirty="0">
                <a:latin typeface="+mn-ea"/>
              </a:rPr>
              <a:t>5</a:t>
            </a:r>
            <a:r>
              <a:rPr lang="ko-KR" altLang="en-US" sz="1400" dirty="0">
                <a:latin typeface="+mn-ea"/>
              </a:rPr>
              <a:t>대</a:t>
            </a:r>
            <a:r>
              <a:rPr lang="en-US" altLang="ko-KR" sz="1400" dirty="0">
                <a:latin typeface="+mn-ea"/>
              </a:rPr>
              <a:t>, 6</a:t>
            </a:r>
            <a:r>
              <a:rPr lang="ko-KR" altLang="en-US" sz="1400" dirty="0" smtClean="0">
                <a:latin typeface="+mn-ea"/>
              </a:rPr>
              <a:t>대손 </a:t>
            </a:r>
            <a:r>
              <a:rPr lang="ko-KR" altLang="en-US" sz="1400" dirty="0" err="1" smtClean="0">
                <a:latin typeface="+mn-ea"/>
              </a:rPr>
              <a:t>기욤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fr-FR" altLang="ko-KR" sz="1400" dirty="0" smtClean="0">
                <a:latin typeface="+mn-ea"/>
              </a:rPr>
              <a:t>Guillaume), </a:t>
            </a:r>
            <a:r>
              <a:rPr lang="ko-KR" altLang="en-US" sz="1400" dirty="0" err="1" smtClean="0">
                <a:latin typeface="+mn-ea"/>
              </a:rPr>
              <a:t>필립</a:t>
            </a:r>
            <a:r>
              <a:rPr lang="fr-FR" altLang="ko-KR" sz="1400" dirty="0">
                <a:latin typeface="+mn-ea"/>
              </a:rPr>
              <a:t>(</a:t>
            </a:r>
            <a:r>
              <a:rPr lang="fr-FR" altLang="ko-KR" sz="1400" dirty="0" smtClean="0">
                <a:latin typeface="+mn-ea"/>
              </a:rPr>
              <a:t>Philippe) </a:t>
            </a:r>
            <a:r>
              <a:rPr lang="ko-KR" altLang="en-US" sz="1400" dirty="0" err="1" smtClean="0">
                <a:latin typeface="+mn-ea"/>
              </a:rPr>
              <a:t>로레</a:t>
            </a:r>
            <a:r>
              <a:rPr lang="ko-KR" altLang="en-US" sz="1400" dirty="0" err="1">
                <a:latin typeface="+mn-ea"/>
              </a:rPr>
              <a:t>트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fr-FR" altLang="ko-KR" sz="1400" dirty="0" smtClean="0">
                <a:latin typeface="+mn-ea"/>
              </a:rPr>
              <a:t>Laurette)</a:t>
            </a:r>
            <a:r>
              <a:rPr lang="ko-KR" altLang="en-US" sz="1400" dirty="0" smtClean="0">
                <a:latin typeface="+mn-ea"/>
              </a:rPr>
              <a:t>가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선조의 </a:t>
            </a:r>
            <a:r>
              <a:rPr lang="ko-KR" altLang="en-US" sz="1400" dirty="0">
                <a:latin typeface="+mn-ea"/>
              </a:rPr>
              <a:t>철학을 이어받아 </a:t>
            </a:r>
            <a:r>
              <a:rPr lang="ko-KR" altLang="en-US" sz="1400" dirty="0" smtClean="0">
                <a:latin typeface="+mn-ea"/>
              </a:rPr>
              <a:t>샴페인 양조</a:t>
            </a:r>
            <a:r>
              <a:rPr lang="en-US" altLang="ko-KR" sz="1400" dirty="0" smtClean="0">
                <a:latin typeface="+mn-ea"/>
              </a:rPr>
              <a:t>,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err="1" smtClean="0">
                <a:latin typeface="+mn-ea"/>
              </a:rPr>
              <a:t>와이너리를</a:t>
            </a:r>
            <a:r>
              <a:rPr lang="ko-KR" altLang="en-US" sz="1400" dirty="0" smtClean="0">
                <a:latin typeface="+mn-ea"/>
              </a:rPr>
              <a:t> 운영하고 </a:t>
            </a:r>
            <a:r>
              <a:rPr lang="ko-KR" altLang="en-US" sz="1400" dirty="0">
                <a:latin typeface="+mn-ea"/>
              </a:rPr>
              <a:t>있다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28668" y="873938"/>
            <a:ext cx="9522233" cy="3037549"/>
            <a:chOff x="269128" y="873938"/>
            <a:chExt cx="9522233" cy="3037549"/>
          </a:xfrm>
        </p:grpSpPr>
        <p:grpSp>
          <p:nvGrpSpPr>
            <p:cNvPr id="3" name="그룹 2"/>
            <p:cNvGrpSpPr/>
            <p:nvPr/>
          </p:nvGrpSpPr>
          <p:grpSpPr>
            <a:xfrm>
              <a:off x="269128" y="873938"/>
              <a:ext cx="9522233" cy="3037549"/>
              <a:chOff x="163933" y="1108034"/>
              <a:chExt cx="9226904" cy="2803452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60"/>
              <a:stretch/>
            </p:blipFill>
            <p:spPr>
              <a:xfrm>
                <a:off x="7176990" y="1108034"/>
                <a:ext cx="2213847" cy="2803448"/>
              </a:xfrm>
              <a:prstGeom prst="rect">
                <a:avLst/>
              </a:prstGeom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7" r="-5867"/>
              <a:stretch/>
            </p:blipFill>
            <p:spPr>
              <a:xfrm>
                <a:off x="163933" y="1108038"/>
                <a:ext cx="4444774" cy="2803448"/>
              </a:xfrm>
              <a:prstGeom prst="rect">
                <a:avLst/>
              </a:prstGeom>
            </p:spPr>
          </p:pic>
        </p:grpSp>
        <p:pic>
          <p:nvPicPr>
            <p:cNvPr id="17" name="Picture 2" descr="D:\Tiger International\와인잔\와인\Bernaurt\와이너리 설명서\이미지\캡처09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798" y="873942"/>
              <a:ext cx="3643765" cy="303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82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6" y="6284435"/>
            <a:ext cx="965668" cy="4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428878" y="703079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50" y="322753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CHAMPAGNE BARNAUT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242" y="4184002"/>
            <a:ext cx="821920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대대로 내려온 노하우와 현재의 발전된 지식 </a:t>
            </a:r>
            <a:r>
              <a:rPr lang="en-US" altLang="ko-KR" sz="1400" dirty="0" smtClean="0">
                <a:latin typeface="+mn-ea"/>
              </a:rPr>
              <a:t>&amp; </a:t>
            </a:r>
            <a:r>
              <a:rPr lang="ko-KR" altLang="en-US" sz="1400" dirty="0" smtClean="0">
                <a:latin typeface="+mn-ea"/>
              </a:rPr>
              <a:t>기술로 </a:t>
            </a:r>
            <a:r>
              <a:rPr lang="ko-KR" altLang="en-US" sz="1400" dirty="0" err="1" smtClean="0">
                <a:latin typeface="+mn-ea"/>
              </a:rPr>
              <a:t>와이너리는</a:t>
            </a:r>
            <a:r>
              <a:rPr lang="ko-KR" altLang="en-US" sz="1400" dirty="0" smtClean="0">
                <a:latin typeface="+mn-ea"/>
              </a:rPr>
              <a:t> 지속적으로 발전하였다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반드시 자연과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토양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기후의 조화를 </a:t>
            </a:r>
            <a:r>
              <a:rPr lang="ko-KR" altLang="en-US" sz="1400" dirty="0" smtClean="0">
                <a:latin typeface="+mn-ea"/>
              </a:rPr>
              <a:t>이해하고</a:t>
            </a:r>
            <a:r>
              <a:rPr lang="en-US" altLang="ko-KR" sz="1400" dirty="0" smtClean="0">
                <a:latin typeface="+mn-ea"/>
              </a:rPr>
              <a:t>,</a:t>
            </a:r>
            <a:r>
              <a:rPr lang="ko-KR" altLang="en-US" sz="1400" dirty="0" smtClean="0">
                <a:latin typeface="+mn-ea"/>
              </a:rPr>
              <a:t> 모든 것은 포도과실에서 시작된다는 철학을 기반으로 포도나무 열매의 순수성을 지키기 위하여 재배에 집중한다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포도밭의 재배 구역은 각기 </a:t>
            </a:r>
            <a:r>
              <a:rPr lang="ko-KR" altLang="en-US" sz="1400" dirty="0">
                <a:latin typeface="+mn-ea"/>
              </a:rPr>
              <a:t>다른 위치에 </a:t>
            </a:r>
            <a:r>
              <a:rPr lang="ko-KR" altLang="en-US" sz="1400" dirty="0" smtClean="0">
                <a:latin typeface="+mn-ea"/>
              </a:rPr>
              <a:t>있다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수확기에는 각 </a:t>
            </a:r>
            <a:r>
              <a:rPr lang="ko-KR" altLang="en-US" sz="1400" dirty="0" err="1" smtClean="0">
                <a:latin typeface="+mn-ea"/>
              </a:rPr>
              <a:t>구획별로</a:t>
            </a:r>
            <a:r>
              <a:rPr lang="ko-KR" altLang="en-US" sz="1400" dirty="0" smtClean="0">
                <a:latin typeface="+mn-ea"/>
              </a:rPr>
              <a:t> 나누어 수확</a:t>
            </a:r>
            <a:r>
              <a:rPr lang="en-US" altLang="ko-KR" sz="1400" dirty="0" smtClean="0">
                <a:latin typeface="+mn-ea"/>
              </a:rPr>
              <a:t>,</a:t>
            </a:r>
            <a:r>
              <a:rPr lang="ko-KR" altLang="en-US" sz="1400" dirty="0" smtClean="0">
                <a:latin typeface="+mn-ea"/>
              </a:rPr>
              <a:t> 보관하며</a:t>
            </a:r>
            <a:r>
              <a:rPr lang="en-US" altLang="ko-KR" sz="1400" dirty="0" smtClean="0">
                <a:latin typeface="+mn-ea"/>
              </a:rPr>
              <a:t>,</a:t>
            </a:r>
            <a:r>
              <a:rPr lang="ko-KR" altLang="en-US" sz="1400" dirty="0" smtClean="0">
                <a:latin typeface="+mn-ea"/>
              </a:rPr>
              <a:t> 이 후 포도 성향에 따라 </a:t>
            </a:r>
            <a:r>
              <a:rPr lang="ko-KR" altLang="en-US" sz="1400" dirty="0" err="1" smtClean="0">
                <a:latin typeface="+mn-ea"/>
              </a:rPr>
              <a:t>블랜드를</a:t>
            </a:r>
            <a:r>
              <a:rPr lang="ko-KR" altLang="en-US" sz="1400" dirty="0" smtClean="0">
                <a:latin typeface="+mn-ea"/>
              </a:rPr>
              <a:t> 한다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이는</a:t>
            </a:r>
            <a:r>
              <a:rPr lang="en-US" altLang="ko-KR" sz="1400" dirty="0" smtClean="0">
                <a:latin typeface="+mn-ea"/>
              </a:rPr>
              <a:t>, 7</a:t>
            </a:r>
            <a:r>
              <a:rPr lang="ko-KR" altLang="en-US" sz="1400" dirty="0">
                <a:latin typeface="+mn-ea"/>
              </a:rPr>
              <a:t>가지 다양한 </a:t>
            </a:r>
            <a:r>
              <a:rPr lang="en-US" altLang="ko-KR" sz="1400" dirty="0" smtClean="0">
                <a:latin typeface="+mn-ea"/>
              </a:rPr>
              <a:t>RM </a:t>
            </a:r>
            <a:r>
              <a:rPr lang="ko-KR" altLang="en-US" sz="1400" dirty="0" smtClean="0">
                <a:latin typeface="+mn-ea"/>
              </a:rPr>
              <a:t>샴페인을 양조하게 하였다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400" dirty="0"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12956" y="870273"/>
            <a:ext cx="9328533" cy="3111008"/>
            <a:chOff x="312956" y="870273"/>
            <a:chExt cx="9328533" cy="3111008"/>
          </a:xfrm>
        </p:grpSpPr>
        <p:pic>
          <p:nvPicPr>
            <p:cNvPr id="20" name="Picture 2" descr="D:\Tiger International\와인잔\와인\Bernaurt\와이너리 설명서\이미지\캡처54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56" y="870274"/>
              <a:ext cx="3833079" cy="311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D:\Tiger International\와인잔\와인\Bernaurt\와이너리 설명서\이미지\캡처548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035" y="870274"/>
              <a:ext cx="2177313" cy="311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D:\Tiger International\와인잔\와인\Bernaurt\와이너리 설명서\이미지\image (1)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8" r="8583"/>
            <a:stretch/>
          </p:blipFill>
          <p:spPr bwMode="auto">
            <a:xfrm>
              <a:off x="6323349" y="870273"/>
              <a:ext cx="3318140" cy="311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3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428878" y="703079"/>
            <a:ext cx="2945501" cy="161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050" y="322753"/>
            <a:ext cx="23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>
                    <a:lumMod val="75000"/>
                  </a:schemeClr>
                </a:solidFill>
              </a:rPr>
              <a:t>CHAMPAGNE BARNAUT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dmin\Dropbox\내 PC (이공화)\Desktop\캡처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68" y="2260409"/>
            <a:ext cx="1127396" cy="101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ropbox\내 PC (이공화)\Desktop\캡처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2" y="2293459"/>
            <a:ext cx="958469" cy="9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76329" y="1010667"/>
            <a:ext cx="5533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latin typeface="+mn-ea"/>
              </a:rPr>
              <a:t>바르노는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지속가능 </a:t>
            </a:r>
            <a:r>
              <a:rPr lang="ko-KR" altLang="en-US" sz="1400" dirty="0" smtClean="0">
                <a:latin typeface="+mn-ea"/>
              </a:rPr>
              <a:t>공법을 진행하며</a:t>
            </a: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Haute </a:t>
            </a:r>
            <a:r>
              <a:rPr lang="en-US" altLang="ko-KR" sz="1400" dirty="0" err="1" smtClean="0">
                <a:latin typeface="+mn-ea"/>
              </a:rPr>
              <a:t>Valeur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en-US" altLang="ko-KR" sz="1400" dirty="0" err="1" smtClean="0">
                <a:latin typeface="+mn-ea"/>
              </a:rPr>
              <a:t>Envrionmentale</a:t>
            </a:r>
            <a:r>
              <a:rPr lang="en-US" altLang="ko-KR" sz="1400" dirty="0" smtClean="0">
                <a:latin typeface="+mn-ea"/>
              </a:rPr>
              <a:t>, Viticulture Durable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인증을 받았다</a:t>
            </a:r>
            <a:r>
              <a:rPr lang="en-US" altLang="ko-KR" sz="1400" dirty="0">
                <a:latin typeface="+mn-ea"/>
              </a:rPr>
              <a:t>.</a:t>
            </a: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100</a:t>
            </a:r>
            <a:r>
              <a:rPr lang="ko-KR" altLang="en-US" sz="1400" dirty="0" smtClean="0">
                <a:latin typeface="+mn-ea"/>
              </a:rPr>
              <a:t>년을 훌쩍 넘은 </a:t>
            </a:r>
            <a:r>
              <a:rPr lang="ko-KR" altLang="en-US" sz="1400" dirty="0" err="1">
                <a:latin typeface="+mn-ea"/>
              </a:rPr>
              <a:t>바르노의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붉은 </a:t>
            </a:r>
            <a:r>
              <a:rPr lang="ko-KR" altLang="en-US" sz="1400" dirty="0">
                <a:latin typeface="+mn-ea"/>
              </a:rPr>
              <a:t>벽돌의 </a:t>
            </a:r>
            <a:r>
              <a:rPr lang="ko-KR" altLang="en-US" sz="1400" dirty="0" err="1">
                <a:latin typeface="+mn-ea"/>
              </a:rPr>
              <a:t>꺄브에서</a:t>
            </a:r>
            <a:r>
              <a:rPr lang="ko-KR" altLang="en-US" sz="1400" dirty="0">
                <a:latin typeface="+mn-ea"/>
              </a:rPr>
              <a:t> </a:t>
            </a: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샴페인은 </a:t>
            </a:r>
            <a:r>
              <a:rPr lang="ko-KR" altLang="en-US" sz="1400" dirty="0">
                <a:latin typeface="+mn-ea"/>
              </a:rPr>
              <a:t>고요함과 </a:t>
            </a:r>
            <a:r>
              <a:rPr lang="ko-KR" altLang="en-US" sz="1400" dirty="0" err="1">
                <a:latin typeface="+mn-ea"/>
              </a:rPr>
              <a:t>신선함속에</a:t>
            </a:r>
            <a:r>
              <a:rPr lang="ko-KR" altLang="en-US" sz="1400" dirty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숙성된다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조화롭고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섬세하고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 smtClean="0">
                <a:latin typeface="+mn-ea"/>
              </a:rPr>
              <a:t>가득차고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아름다운 샴페인을 </a:t>
            </a: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만들겠다는 양조철학으로 </a:t>
            </a:r>
            <a:endParaRPr lang="en-US" altLang="ko-KR" sz="14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전 세계 샴페인 애호가로부터 오랫동안 </a:t>
            </a:r>
            <a:r>
              <a:rPr lang="ko-KR" altLang="en-US" sz="1400" dirty="0" err="1" smtClean="0">
                <a:latin typeface="+mn-ea"/>
              </a:rPr>
              <a:t>사랑받고</a:t>
            </a:r>
            <a:r>
              <a:rPr lang="ko-KR" altLang="en-US" sz="1400" dirty="0" smtClean="0">
                <a:latin typeface="+mn-ea"/>
              </a:rPr>
              <a:t> 있으며</a:t>
            </a:r>
            <a:r>
              <a:rPr lang="en-US" altLang="ko-KR" sz="1400" dirty="0" smtClean="0"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한정 생산으로 매년 각국 정해진 </a:t>
            </a:r>
            <a:r>
              <a:rPr lang="en-US" altLang="ko-KR" sz="1400" dirty="0" smtClean="0">
                <a:latin typeface="+mn-ea"/>
              </a:rPr>
              <a:t>ALLOCATION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수량만을 공급하여 그 가치가 더 높아진다</a:t>
            </a:r>
            <a:r>
              <a:rPr lang="en-US" altLang="ko-KR" sz="1400" dirty="0" smtClean="0">
                <a:latin typeface="+mn-ea"/>
              </a:rPr>
              <a:t>.</a:t>
            </a:r>
          </a:p>
        </p:txBody>
      </p:sp>
      <p:pic>
        <p:nvPicPr>
          <p:cNvPr id="10" name="Picture 3" descr="D:\Tiger International\와인잔\와인\Bernaurt\와이너리 설명서\이미지\캡처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32" y="692085"/>
            <a:ext cx="3641682" cy="54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6" y="6284435"/>
            <a:ext cx="965668" cy="4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527258" y="1213045"/>
            <a:ext cx="1138517" cy="4965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Awards</a:t>
            </a: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846" y="1191038"/>
            <a:ext cx="50646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fr-FR" altLang="ko-KR" sz="1200" dirty="0" smtClean="0">
                <a:latin typeface="Century Gothic" pitchFamily="34" charset="0"/>
              </a:rPr>
              <a:t>Reims / </a:t>
            </a:r>
            <a:r>
              <a:rPr lang="en-US" altLang="ko-KR" sz="1200" dirty="0" err="1" smtClean="0">
                <a:latin typeface="Century Gothic" pitchFamily="34" charset="0"/>
              </a:rPr>
              <a:t>Bouzy</a:t>
            </a:r>
            <a:r>
              <a:rPr lang="en-US" altLang="ko-KR" sz="1200" dirty="0">
                <a:latin typeface="Century Gothic" pitchFamily="34" charset="0"/>
              </a:rPr>
              <a:t>, </a:t>
            </a:r>
            <a:r>
              <a:rPr lang="en-US" altLang="ko-KR" sz="1200" dirty="0" err="1" smtClean="0">
                <a:latin typeface="Century Gothic" pitchFamily="34" charset="0"/>
              </a:rPr>
              <a:t>Ambonnay</a:t>
            </a:r>
            <a:r>
              <a:rPr lang="en-US" altLang="ko-KR" sz="1200" dirty="0">
                <a:latin typeface="Century Gothic" pitchFamily="34" charset="0"/>
              </a:rPr>
              <a:t>, </a:t>
            </a:r>
            <a:r>
              <a:rPr lang="en-US" altLang="ko-KR" sz="1200" dirty="0" err="1">
                <a:latin typeface="Century Gothic" pitchFamily="34" charset="0"/>
              </a:rPr>
              <a:t>Louvois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66%  </a:t>
            </a:r>
            <a:r>
              <a:rPr lang="ko-KR" altLang="en-US" sz="1200" dirty="0" err="1" smtClean="0">
                <a:latin typeface="Century Gothic" pitchFamily="34" charset="0"/>
              </a:rPr>
              <a:t>피노누</a:t>
            </a:r>
            <a:r>
              <a:rPr lang="ko-KR" altLang="en-US" sz="1200" dirty="0" err="1">
                <a:latin typeface="Century Gothic" pitchFamily="34" charset="0"/>
              </a:rPr>
              <a:t>아</a:t>
            </a:r>
            <a:r>
              <a:rPr lang="ko-KR" altLang="en-US" sz="1200" dirty="0" smtClean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(Pinot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 smtClean="0">
                <a:latin typeface="Century Gothic" pitchFamily="34" charset="0"/>
              </a:rPr>
              <a:t>Noir)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33%  </a:t>
            </a:r>
            <a:r>
              <a:rPr lang="ko-KR" altLang="en-US" sz="1200" dirty="0" err="1">
                <a:latin typeface="Century Gothic" pitchFamily="34" charset="0"/>
              </a:rPr>
              <a:t>샤르도네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Dosage : 6g / l</a:t>
            </a: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Ageing Period : 48</a:t>
            </a:r>
            <a:r>
              <a:rPr lang="ko-KR" altLang="en-US" sz="1200" dirty="0" smtClean="0">
                <a:latin typeface="Century Gothic" pitchFamily="34" charset="0"/>
              </a:rPr>
              <a:t>개월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Production : 40,000 </a:t>
            </a:r>
            <a:r>
              <a:rPr lang="ko-KR" altLang="en-US" sz="1200" dirty="0" smtClean="0">
                <a:latin typeface="Century Gothic" pitchFamily="34" charset="0"/>
              </a:rPr>
              <a:t>병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Vinous - 92</a:t>
            </a:r>
          </a:p>
          <a:p>
            <a:pPr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Wine </a:t>
            </a:r>
            <a:r>
              <a:rPr lang="en-US" altLang="ko-KR" sz="1200" dirty="0" smtClean="0">
                <a:latin typeface="Century Gothic" pitchFamily="34" charset="0"/>
              </a:rPr>
              <a:t>Spectator </a:t>
            </a:r>
            <a:r>
              <a:rPr lang="en-US" altLang="ko-KR" sz="1200" dirty="0">
                <a:latin typeface="Century Gothic" pitchFamily="34" charset="0"/>
              </a:rPr>
              <a:t>- 90</a:t>
            </a:r>
          </a:p>
          <a:p>
            <a:pPr>
              <a:lnSpc>
                <a:spcPts val="2000"/>
              </a:lnSpc>
            </a:pPr>
            <a:r>
              <a:rPr lang="en-US" altLang="ko-KR" sz="1200" dirty="0" err="1" smtClean="0">
                <a:latin typeface="Century Gothic" pitchFamily="34" charset="0"/>
              </a:rPr>
              <a:t>Burghound</a:t>
            </a:r>
            <a:r>
              <a:rPr lang="en-US" altLang="ko-KR" sz="1200" dirty="0" smtClean="0">
                <a:latin typeface="Century Gothic" pitchFamily="34" charset="0"/>
              </a:rPr>
              <a:t>– 92</a:t>
            </a:r>
          </a:p>
          <a:p>
            <a:pPr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Robert Parker - 90</a:t>
            </a: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>
                <a:latin typeface="+mn-ea"/>
              </a:rPr>
              <a:t>금빛의 섬세한 버블</a:t>
            </a:r>
            <a:endParaRPr lang="en-US" altLang="ko-KR" sz="1200" dirty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말린과실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졸인사과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구운배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커피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토스트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섬세하고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크리미한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버블과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익은과실의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풍미가 뛰어나다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숙성에서 오는 고소한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브리오슈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토스트 부케와 함께 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커피의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아로마까지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더해져 뛰어난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복합미를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보여준다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Century Gothic" pitchFamily="34" charset="0"/>
              </a:rPr>
              <a:t>Grand Cru </a:t>
            </a:r>
            <a:r>
              <a:rPr lang="en-US" altLang="ko-KR" sz="1600" b="1" dirty="0" smtClean="0">
                <a:latin typeface="Century Gothic" pitchFamily="34" charset="0"/>
              </a:rPr>
              <a:t>Grand Reserve Brut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Century Gothic" pitchFamily="34" charset="0"/>
              </a:rPr>
              <a:t>그랑 </a:t>
            </a:r>
            <a:r>
              <a:rPr lang="ko-KR" altLang="en-US" sz="1600" b="1" dirty="0" err="1" smtClean="0">
                <a:latin typeface="Century Gothic" pitchFamily="34" charset="0"/>
              </a:rPr>
              <a:t>크뤼</a:t>
            </a:r>
            <a:r>
              <a:rPr lang="ko-KR" altLang="en-US" sz="1600" b="1" dirty="0" smtClean="0">
                <a:latin typeface="Century Gothic" pitchFamily="34" charset="0"/>
              </a:rPr>
              <a:t> 그랑 </a:t>
            </a:r>
            <a:r>
              <a:rPr lang="ko-KR" altLang="en-US" sz="1600" b="1" dirty="0" err="1" smtClean="0">
                <a:latin typeface="Century Gothic" pitchFamily="34" charset="0"/>
              </a:rPr>
              <a:t>리저브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브뤼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2" y="810041"/>
            <a:ext cx="1642359" cy="5871427"/>
          </a:xfrm>
          <a:prstGeom prst="rect">
            <a:avLst/>
          </a:prstGeom>
          <a:ln>
            <a:noFill/>
          </a:ln>
        </p:spPr>
      </p:pic>
      <p:grpSp>
        <p:nvGrpSpPr>
          <p:cNvPr id="2" name="그룹 1"/>
          <p:cNvGrpSpPr/>
          <p:nvPr/>
        </p:nvGrpSpPr>
        <p:grpSpPr>
          <a:xfrm>
            <a:off x="6768793" y="3649393"/>
            <a:ext cx="2516887" cy="961255"/>
            <a:chOff x="6768793" y="3487553"/>
            <a:chExt cx="2516887" cy="961255"/>
          </a:xfrm>
        </p:grpSpPr>
        <p:pic>
          <p:nvPicPr>
            <p:cNvPr id="10" name="Picture 2" descr="C:\Users\admin\Desktop\wine-spectator-award-we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793" y="3538128"/>
              <a:ext cx="593058" cy="91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admin\Dropbox\내 PC (이공화)\Desktop\Vinous-1440x6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45" t="37135" r="30135" b="33747"/>
            <a:stretch/>
          </p:blipFill>
          <p:spPr bwMode="auto">
            <a:xfrm>
              <a:off x="7430271" y="3819266"/>
              <a:ext cx="665886" cy="204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admin\Dropbox\내 PC (이공화)\Desktop\다운로드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3487553"/>
              <a:ext cx="1856180" cy="30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admin\Dropbox\내 PC (이공화)\Desktop\robert_parkers_wine_advocat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3" t="6086" r="15050" b="20203"/>
            <a:stretch/>
          </p:blipFill>
          <p:spPr bwMode="auto">
            <a:xfrm>
              <a:off x="7438363" y="4058489"/>
              <a:ext cx="870662" cy="39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6" y="6284435"/>
            <a:ext cx="965668" cy="4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527258" y="1213045"/>
            <a:ext cx="1138517" cy="4934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떼루아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846" y="1191038"/>
            <a:ext cx="5064692" cy="544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fr-FR" altLang="ko-KR" sz="1200" dirty="0" smtClean="0">
                <a:latin typeface="Century Gothic" pitchFamily="34" charset="0"/>
              </a:rPr>
              <a:t>Reims / </a:t>
            </a:r>
            <a:r>
              <a:rPr lang="en-US" altLang="ko-KR" sz="1200" dirty="0" err="1" smtClean="0">
                <a:latin typeface="Century Gothic" pitchFamily="34" charset="0"/>
              </a:rPr>
              <a:t>Bouzy</a:t>
            </a:r>
            <a:r>
              <a:rPr lang="en-US" altLang="ko-KR" sz="1200" dirty="0" smtClean="0">
                <a:latin typeface="Century Gothic" pitchFamily="34" charset="0"/>
              </a:rPr>
              <a:t>, </a:t>
            </a:r>
            <a:r>
              <a:rPr lang="en-US" altLang="ko-KR" sz="1200" dirty="0" err="1" smtClean="0">
                <a:latin typeface="Century Gothic" pitchFamily="34" charset="0"/>
              </a:rPr>
              <a:t>Ambonnay</a:t>
            </a:r>
            <a:r>
              <a:rPr lang="en-US" altLang="ko-KR" sz="1200" dirty="0" smtClean="0">
                <a:latin typeface="Century Gothic" pitchFamily="34" charset="0"/>
              </a:rPr>
              <a:t>, </a:t>
            </a:r>
            <a:r>
              <a:rPr lang="en-US" altLang="ko-KR" sz="1200" dirty="0" err="1" smtClean="0">
                <a:latin typeface="Century Gothic" pitchFamily="34" charset="0"/>
              </a:rPr>
              <a:t>Louvois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85%  </a:t>
            </a:r>
            <a:r>
              <a:rPr lang="ko-KR" altLang="en-US" sz="1200" dirty="0" err="1" smtClean="0">
                <a:latin typeface="Century Gothic" pitchFamily="34" charset="0"/>
              </a:rPr>
              <a:t>피노누</a:t>
            </a:r>
            <a:r>
              <a:rPr lang="ko-KR" altLang="en-US" sz="1200" dirty="0" err="1">
                <a:latin typeface="Century Gothic" pitchFamily="34" charset="0"/>
              </a:rPr>
              <a:t>아</a:t>
            </a:r>
            <a:r>
              <a:rPr lang="ko-KR" altLang="en-US" sz="1200" dirty="0" smtClean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(Pinot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 smtClean="0">
                <a:latin typeface="Century Gothic" pitchFamily="34" charset="0"/>
              </a:rPr>
              <a:t>Noir)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15%  </a:t>
            </a:r>
            <a:r>
              <a:rPr lang="ko-KR" altLang="en-US" sz="1200" dirty="0" err="1">
                <a:latin typeface="Century Gothic" pitchFamily="34" charset="0"/>
              </a:rPr>
              <a:t>샤르도네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Dosage : </a:t>
            </a:r>
            <a:r>
              <a:rPr lang="en-US" altLang="ko-KR" sz="1200" dirty="0" smtClean="0">
                <a:latin typeface="Century Gothic" pitchFamily="34" charset="0"/>
              </a:rPr>
              <a:t>0g </a:t>
            </a:r>
            <a:r>
              <a:rPr lang="en-US" altLang="ko-KR" sz="1200" dirty="0">
                <a:latin typeface="Century Gothic" pitchFamily="34" charset="0"/>
              </a:rPr>
              <a:t>/ </a:t>
            </a:r>
            <a:r>
              <a:rPr lang="en-US" altLang="ko-KR" sz="1200" dirty="0" smtClean="0">
                <a:latin typeface="Century Gothic" pitchFamily="34" charset="0"/>
              </a:rPr>
              <a:t>l </a:t>
            </a:r>
            <a:r>
              <a:rPr lang="en-US" altLang="ko-KR" sz="1200" dirty="0">
                <a:latin typeface="Century Gothic" pitchFamily="34" charset="0"/>
              </a:rPr>
              <a:t>Zero </a:t>
            </a:r>
            <a:r>
              <a:rPr lang="en-US" altLang="ko-KR" sz="1200" dirty="0" smtClean="0">
                <a:latin typeface="Century Gothic" pitchFamily="34" charset="0"/>
              </a:rPr>
              <a:t>Dosage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Ageing Period : 48</a:t>
            </a:r>
            <a:r>
              <a:rPr lang="ko-KR" altLang="en-US" sz="1200" dirty="0">
                <a:latin typeface="Century Gothic" pitchFamily="34" charset="0"/>
              </a:rPr>
              <a:t>개월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Production : </a:t>
            </a:r>
            <a:r>
              <a:rPr lang="en-US" altLang="ko-KR" sz="1200" dirty="0" smtClean="0">
                <a:latin typeface="Century Gothic" pitchFamily="34" charset="0"/>
              </a:rPr>
              <a:t>3,500 </a:t>
            </a:r>
            <a:r>
              <a:rPr lang="ko-KR" altLang="en-US" sz="1200" dirty="0">
                <a:latin typeface="Century Gothic" pitchFamily="34" charset="0"/>
              </a:rPr>
              <a:t>병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err="1" smtClean="0">
                <a:latin typeface="Century Gothic" pitchFamily="34" charset="0"/>
              </a:rPr>
              <a:t>피노누아</a:t>
            </a:r>
            <a:r>
              <a:rPr lang="ko-KR" altLang="en-US" sz="1200" dirty="0" smtClean="0">
                <a:latin typeface="Century Gothic" pitchFamily="34" charset="0"/>
              </a:rPr>
              <a:t> 재배로 유명한 부지의 </a:t>
            </a:r>
            <a:r>
              <a:rPr lang="en-US" altLang="ko-KR" sz="1200" dirty="0" smtClean="0">
                <a:latin typeface="Century Gothic" pitchFamily="34" charset="0"/>
              </a:rPr>
              <a:t>‘Cote des Noirs’ </a:t>
            </a:r>
            <a:r>
              <a:rPr lang="ko-KR" altLang="en-US" sz="1200" dirty="0" smtClean="0">
                <a:latin typeface="Century Gothic" pitchFamily="34" charset="0"/>
              </a:rPr>
              <a:t>지역에서 재배한다</a:t>
            </a:r>
            <a:r>
              <a:rPr lang="en-US" altLang="ko-KR" sz="1200" dirty="0" smtClean="0">
                <a:latin typeface="Century Gothic" pitchFamily="34" charset="0"/>
              </a:rPr>
              <a:t>.</a:t>
            </a: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포도밭은 자갈</a:t>
            </a:r>
            <a:r>
              <a:rPr lang="en-US" altLang="ko-KR" sz="1200" dirty="0" smtClean="0">
                <a:latin typeface="Century Gothic" pitchFamily="34" charset="0"/>
              </a:rPr>
              <a:t>, </a:t>
            </a:r>
            <a:r>
              <a:rPr lang="ko-KR" altLang="en-US" sz="1200" dirty="0" smtClean="0">
                <a:latin typeface="Century Gothic" pitchFamily="34" charset="0"/>
              </a:rPr>
              <a:t>모래</a:t>
            </a:r>
            <a:r>
              <a:rPr lang="en-US" altLang="ko-KR" sz="1200" dirty="0" smtClean="0">
                <a:latin typeface="Century Gothic" pitchFamily="34" charset="0"/>
              </a:rPr>
              <a:t>, </a:t>
            </a:r>
            <a:r>
              <a:rPr lang="ko-KR" altLang="en-US" sz="1200" dirty="0" smtClean="0">
                <a:latin typeface="Century Gothic" pitchFamily="34" charset="0"/>
              </a:rPr>
              <a:t>진흙으로 섞여있다</a:t>
            </a:r>
            <a:r>
              <a:rPr lang="en-US" altLang="ko-KR" sz="1200" dirty="0" smtClean="0">
                <a:latin typeface="Century Gothic" pitchFamily="34" charset="0"/>
              </a:rPr>
              <a:t>. </a:t>
            </a:r>
            <a:r>
              <a:rPr lang="ko-KR" altLang="en-US" sz="1200" dirty="0" err="1" smtClean="0">
                <a:latin typeface="Century Gothic" pitchFamily="34" charset="0"/>
              </a:rPr>
              <a:t>수만년동안</a:t>
            </a:r>
            <a:r>
              <a:rPr lang="ko-KR" altLang="en-US" sz="1200" dirty="0" smtClean="0">
                <a:latin typeface="Century Gothic" pitchFamily="34" charset="0"/>
              </a:rPr>
              <a:t> 비축해온 </a:t>
            </a:r>
            <a:r>
              <a:rPr lang="ko-KR" altLang="en-US" sz="1200" dirty="0" err="1" smtClean="0">
                <a:latin typeface="Century Gothic" pitchFamily="34" charset="0"/>
              </a:rPr>
              <a:t>벨렘나이트</a:t>
            </a:r>
            <a:r>
              <a:rPr lang="en-US" altLang="ko-KR" sz="1200" dirty="0" smtClean="0">
                <a:latin typeface="Century Gothic" pitchFamily="34" charset="0"/>
              </a:rPr>
              <a:t>(Belemnites), </a:t>
            </a:r>
            <a:r>
              <a:rPr lang="ko-KR" altLang="en-US" sz="1200" dirty="0" err="1" smtClean="0">
                <a:latin typeface="Century Gothic" pitchFamily="34" charset="0"/>
              </a:rPr>
              <a:t>산토니안</a:t>
            </a:r>
            <a:r>
              <a:rPr lang="ko-KR" altLang="en-US" sz="1200" dirty="0" smtClean="0">
                <a:latin typeface="Century Gothic" pitchFamily="34" charset="0"/>
              </a:rPr>
              <a:t> </a:t>
            </a:r>
            <a:r>
              <a:rPr lang="en-US" altLang="ko-KR" sz="1200" dirty="0" smtClean="0">
                <a:latin typeface="Century Gothic" pitchFamily="34" charset="0"/>
              </a:rPr>
              <a:t>(Santonian), </a:t>
            </a:r>
            <a:r>
              <a:rPr lang="ko-KR" altLang="en-US" sz="1200" dirty="0" err="1" smtClean="0">
                <a:latin typeface="Century Gothic" pitchFamily="34" charset="0"/>
              </a:rPr>
              <a:t>미크라스터</a:t>
            </a:r>
            <a:r>
              <a:rPr lang="ko-KR" altLang="en-US" sz="1200" dirty="0" smtClean="0">
                <a:latin typeface="Century Gothic" pitchFamily="34" charset="0"/>
              </a:rPr>
              <a:t> </a:t>
            </a:r>
            <a:r>
              <a:rPr lang="en-US" altLang="ko-KR" sz="1200" dirty="0" smtClean="0">
                <a:latin typeface="Century Gothic" pitchFamily="34" charset="0"/>
              </a:rPr>
              <a:t>(</a:t>
            </a:r>
            <a:r>
              <a:rPr lang="en-US" altLang="ko-KR" sz="1200" dirty="0" err="1" smtClean="0">
                <a:latin typeface="Century Gothic" pitchFamily="34" charset="0"/>
              </a:rPr>
              <a:t>Micrasters</a:t>
            </a:r>
            <a:r>
              <a:rPr lang="en-US" altLang="ko-KR" sz="1200" dirty="0" smtClean="0">
                <a:latin typeface="Century Gothic" pitchFamily="34" charset="0"/>
              </a:rPr>
              <a:t>) </a:t>
            </a:r>
            <a:r>
              <a:rPr lang="ko-KR" altLang="en-US" sz="1200" dirty="0" smtClean="0">
                <a:latin typeface="Century Gothic" pitchFamily="34" charset="0"/>
              </a:rPr>
              <a:t>화석지역은 샴페인 지역의 최고의 지역으로 인정받는다</a:t>
            </a:r>
            <a:r>
              <a:rPr lang="en-US" altLang="ko-KR" sz="1200" dirty="0" smtClean="0">
                <a:latin typeface="Century Gothic" pitchFamily="34" charset="0"/>
              </a:rPr>
              <a:t>.</a:t>
            </a: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</a:rPr>
              <a:t>골드 갈색 컬러</a:t>
            </a:r>
            <a:endParaRPr lang="en-US" altLang="ko-KR" sz="1200" dirty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갈변사과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복숭아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절인과일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스파이스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토스트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익은 과실의 풍미와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브리오슈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비스킷의 고소함이 더해진다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입안을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밀도있게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채워주는 부드럽고 살아있는 듯한 버블과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구조감이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뛰어나며 길게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피니쉬로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이어진다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Century Gothic" pitchFamily="34" charset="0"/>
              </a:rPr>
              <a:t>Grand Cru Selection </a:t>
            </a:r>
            <a:r>
              <a:rPr lang="en-US" altLang="ko-KR" sz="1600" b="1" dirty="0" smtClean="0">
                <a:latin typeface="Century Gothic" pitchFamily="34" charset="0"/>
              </a:rPr>
              <a:t>Brut Nature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Century Gothic" pitchFamily="34" charset="0"/>
              </a:rPr>
              <a:t>그랑 </a:t>
            </a:r>
            <a:r>
              <a:rPr lang="ko-KR" altLang="en-US" sz="1600" b="1" dirty="0" err="1" smtClean="0">
                <a:latin typeface="Century Gothic" pitchFamily="34" charset="0"/>
              </a:rPr>
              <a:t>크뤼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셀렉시옹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브뤼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나튜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4" y="825903"/>
            <a:ext cx="1634268" cy="5815636"/>
          </a:xfrm>
          <a:prstGeom prst="rect">
            <a:avLst/>
          </a:prstGeom>
          <a:ln>
            <a:noFill/>
          </a:ln>
        </p:spPr>
      </p:pic>
      <p:pic>
        <p:nvPicPr>
          <p:cNvPr id="12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6" y="6284435"/>
            <a:ext cx="965668" cy="4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527258" y="1213045"/>
            <a:ext cx="1138517" cy="4965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Awards</a:t>
            </a: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846" y="1191038"/>
            <a:ext cx="50646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fr-FR" altLang="ko-KR" sz="1200" dirty="0" smtClean="0">
                <a:latin typeface="Century Gothic" pitchFamily="34" charset="0"/>
              </a:rPr>
              <a:t>Reims / </a:t>
            </a:r>
            <a:r>
              <a:rPr lang="en-US" altLang="ko-KR" sz="1200" dirty="0" err="1" smtClean="0">
                <a:latin typeface="Century Gothic" pitchFamily="34" charset="0"/>
              </a:rPr>
              <a:t>Bouzy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85%  </a:t>
            </a:r>
            <a:r>
              <a:rPr lang="ko-KR" altLang="en-US" sz="1200" dirty="0" err="1" smtClean="0">
                <a:latin typeface="Century Gothic" pitchFamily="34" charset="0"/>
              </a:rPr>
              <a:t>피노누</a:t>
            </a:r>
            <a:r>
              <a:rPr lang="ko-KR" altLang="en-US" sz="1200" dirty="0" err="1">
                <a:latin typeface="Century Gothic" pitchFamily="34" charset="0"/>
              </a:rPr>
              <a:t>아</a:t>
            </a:r>
            <a:r>
              <a:rPr lang="ko-KR" altLang="en-US" sz="1200" dirty="0" smtClean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(Pinot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 smtClean="0">
                <a:latin typeface="Century Gothic" pitchFamily="34" charset="0"/>
              </a:rPr>
              <a:t>Noir)</a:t>
            </a:r>
            <a:endParaRPr lang="fr-FR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15%  </a:t>
            </a:r>
            <a:r>
              <a:rPr lang="ko-KR" altLang="en-US" sz="1200" dirty="0" err="1">
                <a:latin typeface="Century Gothic" pitchFamily="34" charset="0"/>
              </a:rPr>
              <a:t>샤르도네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Dosage : 6g / l</a:t>
            </a:r>
          </a:p>
          <a:p>
            <a:pPr latinLnBrk="0"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Ageing Period : </a:t>
            </a:r>
            <a:r>
              <a:rPr lang="en-US" altLang="ko-KR" sz="1200" dirty="0" smtClean="0">
                <a:latin typeface="Century Gothic" pitchFamily="34" charset="0"/>
              </a:rPr>
              <a:t>36</a:t>
            </a:r>
            <a:r>
              <a:rPr lang="ko-KR" altLang="en-US" sz="1200" dirty="0" smtClean="0">
                <a:latin typeface="Century Gothic" pitchFamily="34" charset="0"/>
              </a:rPr>
              <a:t>개월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Production : </a:t>
            </a:r>
            <a:r>
              <a:rPr lang="en-US" altLang="ko-KR" sz="1200" dirty="0" smtClean="0">
                <a:latin typeface="Century Gothic" pitchFamily="34" charset="0"/>
              </a:rPr>
              <a:t>15,000 </a:t>
            </a:r>
            <a:r>
              <a:rPr lang="ko-KR" altLang="en-US" sz="1200" dirty="0">
                <a:latin typeface="Century Gothic" pitchFamily="34" charset="0"/>
              </a:rPr>
              <a:t>병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Vinous - 92</a:t>
            </a:r>
          </a:p>
          <a:p>
            <a:pPr>
              <a:lnSpc>
                <a:spcPts val="2000"/>
              </a:lnSpc>
            </a:pPr>
            <a:r>
              <a:rPr lang="en-US" altLang="ko-KR" sz="1200" dirty="0">
                <a:latin typeface="Century Gothic" pitchFamily="34" charset="0"/>
              </a:rPr>
              <a:t>Wine </a:t>
            </a:r>
            <a:r>
              <a:rPr lang="en-US" altLang="ko-KR" sz="1200" dirty="0" err="1">
                <a:latin typeface="Century Gothic" pitchFamily="34" charset="0"/>
              </a:rPr>
              <a:t>Spectatoe</a:t>
            </a:r>
            <a:r>
              <a:rPr lang="en-US" altLang="ko-KR" sz="1200" dirty="0">
                <a:latin typeface="Century Gothic" pitchFamily="34" charset="0"/>
              </a:rPr>
              <a:t> - 90</a:t>
            </a:r>
          </a:p>
          <a:p>
            <a:pPr>
              <a:lnSpc>
                <a:spcPts val="2000"/>
              </a:lnSpc>
            </a:pPr>
            <a:r>
              <a:rPr lang="en-US" altLang="ko-KR" sz="1200" dirty="0" err="1" smtClean="0">
                <a:latin typeface="Century Gothic" pitchFamily="34" charset="0"/>
              </a:rPr>
              <a:t>Burghound</a:t>
            </a:r>
            <a:r>
              <a:rPr lang="en-US" altLang="ko-KR" sz="1200" dirty="0" smtClean="0">
                <a:latin typeface="Century Gothic" pitchFamily="34" charset="0"/>
              </a:rPr>
              <a:t> – 91</a:t>
            </a:r>
          </a:p>
          <a:p>
            <a:pPr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Robert parker </a:t>
            </a:r>
            <a:r>
              <a:rPr lang="en-US" altLang="ko-KR" sz="1200" dirty="0">
                <a:latin typeface="Century Gothic" pitchFamily="34" charset="0"/>
              </a:rPr>
              <a:t>– </a:t>
            </a:r>
            <a:r>
              <a:rPr lang="en-US" altLang="ko-KR" sz="1200" dirty="0" smtClean="0">
                <a:latin typeface="Century Gothic" pitchFamily="34" charset="0"/>
              </a:rPr>
              <a:t>89</a:t>
            </a: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</a:rPr>
              <a:t>루비로제</a:t>
            </a:r>
            <a:r>
              <a:rPr lang="ko-KR" altLang="en-US" sz="1200" dirty="0" smtClean="0">
                <a:latin typeface="+mn-ea"/>
              </a:rPr>
              <a:t> 컬러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레드커런트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라즈베리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자몽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오렌지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비스킷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집중된 붉은 과실의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아로마와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산뜻하게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받추어주는</a:t>
            </a:r>
            <a:r>
              <a:rPr lang="ko-KR" altLang="en-US" sz="1200" dirty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힘있는 버블의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조화가 뛰어나다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뒤로 이어지는 비스킷의 고소함과 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와인의 산미가 긴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피니쉬로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이어진다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Century Gothic" pitchFamily="34" charset="0"/>
              </a:rPr>
              <a:t>Grand Cru </a:t>
            </a:r>
            <a:r>
              <a:rPr lang="en-US" altLang="ko-KR" sz="1600" b="1" dirty="0" err="1" smtClean="0">
                <a:latin typeface="Century Gothic" pitchFamily="34" charset="0"/>
              </a:rPr>
              <a:t>Authentique</a:t>
            </a:r>
            <a:r>
              <a:rPr lang="en-US" altLang="ko-KR" sz="1600" b="1" dirty="0" smtClean="0">
                <a:latin typeface="Century Gothic" pitchFamily="34" charset="0"/>
              </a:rPr>
              <a:t> Rose Brut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Century Gothic" pitchFamily="34" charset="0"/>
              </a:rPr>
              <a:t>그랑 </a:t>
            </a:r>
            <a:r>
              <a:rPr lang="ko-KR" altLang="en-US" sz="1600" b="1" dirty="0" err="1" smtClean="0">
                <a:latin typeface="Century Gothic" pitchFamily="34" charset="0"/>
              </a:rPr>
              <a:t>크뤼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오턴</a:t>
            </a:r>
            <a:r>
              <a:rPr lang="ko-KR" altLang="en-US" sz="1600" b="1" dirty="0" err="1">
                <a:latin typeface="Century Gothic" pitchFamily="34" charset="0"/>
              </a:rPr>
              <a:t>띠</a:t>
            </a:r>
            <a:r>
              <a:rPr lang="ko-KR" altLang="en-US" sz="1600" b="1" dirty="0" err="1" smtClean="0">
                <a:latin typeface="Century Gothic" pitchFamily="34" charset="0"/>
              </a:rPr>
              <a:t>끄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브뤼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3" y="810041"/>
            <a:ext cx="1642682" cy="5871428"/>
          </a:xfrm>
          <a:prstGeom prst="rect">
            <a:avLst/>
          </a:prstGeom>
          <a:ln>
            <a:noFill/>
          </a:ln>
        </p:spPr>
      </p:pic>
      <p:pic>
        <p:nvPicPr>
          <p:cNvPr id="14" name="Picture 2" descr="C:\Users\admin\Desktop\wine-spectator-award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93" y="3538128"/>
            <a:ext cx="593058" cy="9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ropbox\내 PC (이공화)\Desktop\Vinous-1440x6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t="37135" r="30135" b="33747"/>
          <a:stretch/>
        </p:blipFill>
        <p:spPr bwMode="auto">
          <a:xfrm>
            <a:off x="7430271" y="3819266"/>
            <a:ext cx="665886" cy="2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ropbox\내 PC (이공화)\Desktop\다운로드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487553"/>
            <a:ext cx="1856180" cy="3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ropbox\내 PC (이공화)\Desktop\robert_parkers_wine_advocat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6086" r="15050" b="20203"/>
          <a:stretch/>
        </p:blipFill>
        <p:spPr bwMode="auto">
          <a:xfrm>
            <a:off x="7438363" y="4058489"/>
            <a:ext cx="870662" cy="3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6" y="6284435"/>
            <a:ext cx="965668" cy="4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468890" y="1213045"/>
            <a:ext cx="1138517" cy="4196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지 역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품 종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와인양조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Appearance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Aroma</a:t>
            </a:r>
          </a:p>
          <a:p>
            <a:pPr algn="r">
              <a:lnSpc>
                <a:spcPts val="2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Taste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846" y="1191038"/>
            <a:ext cx="5064692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ts val="2000"/>
              </a:lnSpc>
            </a:pPr>
            <a:r>
              <a:rPr lang="fr-FR" altLang="ko-KR" sz="1200" dirty="0">
                <a:latin typeface="Century Gothic" pitchFamily="34" charset="0"/>
              </a:rPr>
              <a:t>France/  Champagne / </a:t>
            </a:r>
            <a:r>
              <a:rPr lang="fr-FR" altLang="ko-KR" sz="1200" dirty="0" smtClean="0">
                <a:latin typeface="Century Gothic" pitchFamily="34" charset="0"/>
              </a:rPr>
              <a:t>Reims / </a:t>
            </a:r>
            <a:r>
              <a:rPr lang="en-US" altLang="ko-KR" sz="1200" dirty="0" err="1" smtClean="0">
                <a:latin typeface="Century Gothic" pitchFamily="34" charset="0"/>
              </a:rPr>
              <a:t>Bouzy</a:t>
            </a:r>
            <a:endParaRPr lang="en-US" altLang="ko-KR" sz="1200" dirty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100%  </a:t>
            </a:r>
            <a:r>
              <a:rPr lang="ko-KR" altLang="en-US" sz="1200" dirty="0" err="1">
                <a:latin typeface="Century Gothic" pitchFamily="34" charset="0"/>
              </a:rPr>
              <a:t>샤르도네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en-US" altLang="ko-KR" sz="1200" dirty="0">
                <a:latin typeface="Century Gothic" pitchFamily="34" charset="0"/>
              </a:rPr>
              <a:t>(Chardonnay)</a:t>
            </a:r>
            <a:endParaRPr lang="fr-FR" altLang="ko-KR" sz="1200" dirty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en-US" altLang="ko-KR" sz="1200" dirty="0" smtClean="0">
                <a:latin typeface="Century Gothic" pitchFamily="34" charset="0"/>
              </a:rPr>
              <a:t>Dosage </a:t>
            </a:r>
            <a:r>
              <a:rPr lang="en-US" altLang="ko-KR" sz="1200" dirty="0">
                <a:latin typeface="Century Gothic" pitchFamily="34" charset="0"/>
              </a:rPr>
              <a:t>: 6g / l</a:t>
            </a: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백악질 심층 </a:t>
            </a:r>
            <a:r>
              <a:rPr lang="ko-KR" altLang="en-US" sz="1200" dirty="0" smtClean="0">
                <a:latin typeface="Century Gothic" pitchFamily="34" charset="0"/>
              </a:rPr>
              <a:t>및 점토 석회암 토양의 부지</a:t>
            </a:r>
            <a:r>
              <a:rPr lang="en-US" altLang="ko-KR" sz="1200" dirty="0" smtClean="0">
                <a:latin typeface="Century Gothic" pitchFamily="34" charset="0"/>
              </a:rPr>
              <a:t>(</a:t>
            </a:r>
            <a:r>
              <a:rPr lang="en-US" altLang="ko-KR" sz="1200" dirty="0" err="1" smtClean="0">
                <a:latin typeface="Century Gothic" pitchFamily="34" charset="0"/>
              </a:rPr>
              <a:t>Bouzy</a:t>
            </a:r>
            <a:r>
              <a:rPr lang="en-US" altLang="ko-KR" sz="1200" dirty="0" smtClean="0">
                <a:latin typeface="Century Gothic" pitchFamily="34" charset="0"/>
              </a:rPr>
              <a:t>)</a:t>
            </a:r>
            <a:r>
              <a:rPr lang="ko-KR" altLang="en-US" sz="1200" dirty="0" smtClean="0">
                <a:latin typeface="Century Gothic" pitchFamily="34" charset="0"/>
              </a:rPr>
              <a:t>와 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석회</a:t>
            </a:r>
            <a:r>
              <a:rPr lang="ko-KR" altLang="en-US" sz="1200" dirty="0" smtClean="0">
                <a:latin typeface="Century Gothic" pitchFamily="34" charset="0"/>
              </a:rPr>
              <a:t>질</a:t>
            </a:r>
            <a:r>
              <a:rPr lang="ko-KR" altLang="en-US" sz="1200" dirty="0">
                <a:latin typeface="Century Gothic" pitchFamily="34" charset="0"/>
              </a:rPr>
              <a:t> </a:t>
            </a:r>
            <a:r>
              <a:rPr lang="ko-KR" altLang="en-US" sz="1200" dirty="0" smtClean="0">
                <a:latin typeface="Century Gothic" pitchFamily="34" charset="0"/>
              </a:rPr>
              <a:t>심층과 </a:t>
            </a:r>
            <a:r>
              <a:rPr lang="ko-KR" altLang="en-US" sz="1200" dirty="0" smtClean="0">
                <a:latin typeface="Century Gothic" pitchFamily="34" charset="0"/>
              </a:rPr>
              <a:t>자갈 </a:t>
            </a:r>
            <a:r>
              <a:rPr lang="ko-KR" altLang="en-US" sz="1200" dirty="0" smtClean="0">
                <a:latin typeface="Century Gothic" pitchFamily="34" charset="0"/>
              </a:rPr>
              <a:t>및 </a:t>
            </a:r>
            <a:r>
              <a:rPr lang="ko-KR" altLang="en-US" sz="1200" dirty="0" smtClean="0">
                <a:latin typeface="Century Gothic" pitchFamily="34" charset="0"/>
              </a:rPr>
              <a:t>모래가 섞인 토양의 </a:t>
            </a:r>
            <a:r>
              <a:rPr lang="ko-KR" altLang="en-US" sz="1200" dirty="0" err="1" smtClean="0">
                <a:latin typeface="Century Gothic" pitchFamily="34" charset="0"/>
              </a:rPr>
              <a:t>마른밸리</a:t>
            </a:r>
            <a:r>
              <a:rPr lang="en-US" altLang="ko-KR" sz="1200" dirty="0" smtClean="0">
                <a:latin typeface="Century Gothic" pitchFamily="34" charset="0"/>
              </a:rPr>
              <a:t>(Marne Valley)</a:t>
            </a:r>
            <a:r>
              <a:rPr lang="ko-KR" altLang="en-US" sz="1200" dirty="0" smtClean="0">
                <a:latin typeface="Century Gothic" pitchFamily="34" charset="0"/>
              </a:rPr>
              <a:t>의 </a:t>
            </a:r>
            <a:r>
              <a:rPr lang="ko-KR" altLang="en-US" sz="1200" dirty="0" smtClean="0">
                <a:latin typeface="Century Gothic" pitchFamily="34" charset="0"/>
              </a:rPr>
              <a:t>포도를 </a:t>
            </a:r>
            <a:r>
              <a:rPr lang="ko-KR" altLang="en-US" sz="1200" dirty="0" err="1" smtClean="0">
                <a:latin typeface="Century Gothic" pitchFamily="34" charset="0"/>
              </a:rPr>
              <a:t>블렌딩</a:t>
            </a:r>
            <a:endParaRPr lang="en-US" altLang="ko-KR" sz="1200" dirty="0" smtClean="0">
              <a:latin typeface="Century Gothic" pitchFamily="34" charset="0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Century Gothic" pitchFamily="34" charset="0"/>
              </a:rPr>
              <a:t>외부에서 유입되는 </a:t>
            </a:r>
            <a:r>
              <a:rPr lang="ko-KR" altLang="en-US" sz="1200" dirty="0" err="1" smtClean="0">
                <a:latin typeface="Century Gothic" pitchFamily="34" charset="0"/>
              </a:rPr>
              <a:t>아로마를</a:t>
            </a:r>
            <a:r>
              <a:rPr lang="ko-KR" altLang="en-US" sz="1200" dirty="0" smtClean="0">
                <a:latin typeface="Century Gothic" pitchFamily="34" charset="0"/>
              </a:rPr>
              <a:t> 차단하기 위해 </a:t>
            </a:r>
            <a:r>
              <a:rPr lang="ko-KR" altLang="en-US" sz="1200" dirty="0" err="1" smtClean="0">
                <a:latin typeface="Century Gothic" pitchFamily="34" charset="0"/>
              </a:rPr>
              <a:t>스테인레스</a:t>
            </a:r>
            <a:r>
              <a:rPr lang="ko-KR" altLang="en-US" sz="1200" dirty="0" smtClean="0">
                <a:latin typeface="Century Gothic" pitchFamily="34" charset="0"/>
              </a:rPr>
              <a:t> 탱크에서 발효 및 숙성</a:t>
            </a:r>
            <a:r>
              <a:rPr lang="en-US" altLang="ko-KR" sz="1200" dirty="0" smtClean="0">
                <a:latin typeface="Century Gothic" pitchFamily="34" charset="0"/>
              </a:rPr>
              <a:t>, 4</a:t>
            </a:r>
            <a:r>
              <a:rPr lang="ko-KR" altLang="en-US" sz="1200" dirty="0" smtClean="0">
                <a:latin typeface="Century Gothic" pitchFamily="34" charset="0"/>
              </a:rPr>
              <a:t>시간</a:t>
            </a:r>
            <a:r>
              <a:rPr lang="en-US" altLang="ko-KR" sz="1200" dirty="0" smtClean="0">
                <a:latin typeface="Century Gothic" pitchFamily="34" charset="0"/>
              </a:rPr>
              <a:t> </a:t>
            </a:r>
            <a:r>
              <a:rPr lang="ko-KR" altLang="en-US" sz="1200" dirty="0" smtClean="0">
                <a:latin typeface="Century Gothic" pitchFamily="34" charset="0"/>
              </a:rPr>
              <a:t>동안</a:t>
            </a:r>
            <a:r>
              <a:rPr lang="en-US" altLang="ko-KR" sz="1200" dirty="0" smtClean="0">
                <a:latin typeface="Century Gothic" pitchFamily="34" charset="0"/>
              </a:rPr>
              <a:t> </a:t>
            </a:r>
            <a:r>
              <a:rPr lang="ko-KR" altLang="en-US" sz="1200" dirty="0" err="1" smtClean="0">
                <a:latin typeface="Century Gothic" pitchFamily="34" charset="0"/>
              </a:rPr>
              <a:t>데부르바주</a:t>
            </a:r>
            <a:r>
              <a:rPr lang="ko-KR" altLang="en-US" sz="1200" dirty="0" smtClean="0">
                <a:latin typeface="Century Gothic" pitchFamily="34" charset="0"/>
              </a:rPr>
              <a:t> 진행하며</a:t>
            </a:r>
            <a:r>
              <a:rPr lang="en-US" altLang="ko-KR" sz="1200" dirty="0" smtClean="0">
                <a:latin typeface="Century Gothic" pitchFamily="34" charset="0"/>
              </a:rPr>
              <a:t>, </a:t>
            </a:r>
            <a:r>
              <a:rPr lang="en-US" altLang="ko-KR" sz="1200" dirty="0" smtClean="0">
                <a:latin typeface="Century Gothic" pitchFamily="34" charset="0"/>
              </a:rPr>
              <a:t>18 ºC </a:t>
            </a:r>
            <a:r>
              <a:rPr lang="ko-KR" altLang="en-US" sz="1200" dirty="0" smtClean="0">
                <a:latin typeface="Century Gothic" pitchFamily="34" charset="0"/>
              </a:rPr>
              <a:t>에서 </a:t>
            </a:r>
            <a:r>
              <a:rPr lang="ko-KR" altLang="en-US" sz="1200" dirty="0" smtClean="0">
                <a:latin typeface="Century Gothic" pitchFamily="34" charset="0"/>
              </a:rPr>
              <a:t>발효</a:t>
            </a:r>
            <a:endParaRPr lang="en-US" altLang="ko-KR" sz="1200" dirty="0">
              <a:latin typeface="Century Gothic" pitchFamily="34" charset="0"/>
            </a:endParaRPr>
          </a:p>
          <a:p>
            <a:pPr>
              <a:lnSpc>
                <a:spcPts val="2000"/>
              </a:lnSpc>
            </a:pP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r>
              <a:rPr lang="ko-KR" altLang="en-US" sz="1200" dirty="0" smtClean="0">
                <a:latin typeface="+mn-ea"/>
              </a:rPr>
              <a:t>황금 음영을 가진 </a:t>
            </a:r>
            <a:r>
              <a:rPr lang="ko-KR" altLang="en-US" sz="1200" smtClean="0">
                <a:latin typeface="+mn-ea"/>
              </a:rPr>
              <a:t>연한 노란 컬러와 </a:t>
            </a:r>
            <a:r>
              <a:rPr lang="ko-KR" altLang="en-US" sz="1200" dirty="0" smtClean="0">
                <a:latin typeface="+mn-ea"/>
              </a:rPr>
              <a:t>섬세한 </a:t>
            </a:r>
            <a:r>
              <a:rPr lang="ko-KR" altLang="en-US" sz="1200" dirty="0" err="1" smtClean="0">
                <a:latin typeface="+mn-ea"/>
              </a:rPr>
              <a:t>버블감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ts val="2000"/>
              </a:lnSpc>
            </a:pPr>
            <a:endParaRPr lang="en-US" altLang="ko-KR" sz="1200" dirty="0">
              <a:latin typeface="+mn-ea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레몬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멘톨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흰색 복숭아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배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약간의 생강 향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레몬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사과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배와 같은 과일 향이 주를 이루며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꽃향기와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</a:t>
            </a:r>
            <a:r>
              <a:rPr lang="ko-KR" altLang="en-US" sz="1200" dirty="0" err="1" smtClean="0">
                <a:latin typeface="+mn-ea"/>
                <a:cs typeface="JBold" panose="02020603020101020101" pitchFamily="18" charset="-127"/>
              </a:rPr>
              <a:t>시트러스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 향이 조화롭게 어우러져 있다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마무리는 상쾌하고 섬세한 산미가 여운을 </a:t>
            </a:r>
            <a:endParaRPr lang="en-US" altLang="ko-KR" sz="1200" dirty="0" smtClean="0">
              <a:latin typeface="+mn-ea"/>
              <a:cs typeface="JBold" panose="02020603020101020101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남기며 부싯돌 뉘앙스를 보여준다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미세한 버블이 입안에서 부드럽게 퍼지며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,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가벼운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스카치버터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향과 함께 특히 해산물이나 가벼운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전채요리와 </a:t>
            </a:r>
            <a:r>
              <a:rPr lang="ko-KR" altLang="en-US" sz="1200" dirty="0" smtClean="0">
                <a:latin typeface="+mn-ea"/>
                <a:cs typeface="JBold" panose="02020603020101020101" pitchFamily="18" charset="-127"/>
              </a:rPr>
              <a:t>요리와 잘 어울린다</a:t>
            </a:r>
            <a:r>
              <a:rPr lang="en-US" altLang="ko-KR" sz="1200" dirty="0" smtClean="0">
                <a:latin typeface="+mn-ea"/>
                <a:cs typeface="JBold" panose="02020603020101020101" pitchFamily="18" charset="-127"/>
              </a:rPr>
              <a:t>.</a:t>
            </a:r>
            <a:endParaRPr lang="en-US" altLang="ko-KR" sz="1200" dirty="0">
              <a:latin typeface="+mn-ea"/>
              <a:cs typeface="JBold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1" y="261789"/>
            <a:ext cx="435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Century Gothic" pitchFamily="34" charset="0"/>
              </a:rPr>
              <a:t>Blanc de </a:t>
            </a:r>
            <a:r>
              <a:rPr lang="en-US" altLang="ko-KR" sz="1600" b="1" dirty="0" err="1" smtClean="0">
                <a:latin typeface="Century Gothic" pitchFamily="34" charset="0"/>
              </a:rPr>
              <a:t>Blancs</a:t>
            </a:r>
            <a:r>
              <a:rPr lang="en-US" altLang="ko-KR" sz="1600" b="1" dirty="0" smtClean="0">
                <a:latin typeface="Century Gothic" pitchFamily="34" charset="0"/>
              </a:rPr>
              <a:t> </a:t>
            </a:r>
            <a:r>
              <a:rPr lang="en-US" altLang="ko-KR" sz="1600" b="1" dirty="0" err="1" smtClean="0">
                <a:latin typeface="Century Gothic" pitchFamily="34" charset="0"/>
              </a:rPr>
              <a:t>Eclat</a:t>
            </a:r>
            <a:r>
              <a:rPr lang="en-US" altLang="ko-KR" sz="1600" b="1" dirty="0" smtClean="0">
                <a:latin typeface="Century Gothic" pitchFamily="34" charset="0"/>
              </a:rPr>
              <a:t> de Chardonnay Brut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latin typeface="Century Gothic" pitchFamily="34" charset="0"/>
              </a:rPr>
              <a:t>블랑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드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블랑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브뤼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에끌라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드</a:t>
            </a:r>
            <a:r>
              <a:rPr lang="ko-KR" altLang="en-US" sz="1600" b="1" dirty="0" smtClean="0">
                <a:latin typeface="Century Gothic" pitchFamily="34" charset="0"/>
              </a:rPr>
              <a:t> </a:t>
            </a:r>
            <a:r>
              <a:rPr lang="ko-KR" altLang="en-US" sz="1600" b="1" dirty="0" err="1" smtClean="0">
                <a:latin typeface="Century Gothic" pitchFamily="34" charset="0"/>
              </a:rPr>
              <a:t>샤르도네</a:t>
            </a:r>
            <a:endParaRPr lang="fr-FR" altLang="ko-KR" sz="1600" b="1" dirty="0">
              <a:latin typeface="Century Gothic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953000" y="1053877"/>
            <a:ext cx="49530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76200" y="88900"/>
            <a:ext cx="9764018" cy="6678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66" y="6284435"/>
            <a:ext cx="965668" cy="4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3" y="756236"/>
            <a:ext cx="1638095" cy="5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7704</TotalTime>
  <Words>709</Words>
  <Application>Microsoft Office PowerPoint</Application>
  <PresentationFormat>A4 용지(210x297mm)</PresentationFormat>
  <Paragraphs>191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JBold</vt:lpstr>
      <vt:lpstr>Microsoft Uighur</vt:lpstr>
      <vt:lpstr>맑은 고딕</vt:lpstr>
      <vt:lpstr>Arial</vt:lpstr>
      <vt:lpstr>Calibri</vt:lpstr>
      <vt:lpstr>Calibri Light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</dc:creator>
  <cp:lastModifiedBy>LG gram</cp:lastModifiedBy>
  <cp:revision>74</cp:revision>
  <dcterms:created xsi:type="dcterms:W3CDTF">2022-02-16T22:10:16Z</dcterms:created>
  <dcterms:modified xsi:type="dcterms:W3CDTF">2024-06-10T02:07:14Z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D:\Tiger International\와인잔\와인\Bernaurt\barnaut.pptx</vt:lpwstr>
  </property>
</Properties>
</file>