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312" r:id="rId2"/>
    <p:sldId id="314" r:id="rId3"/>
    <p:sldId id="313" r:id="rId4"/>
    <p:sldId id="308" r:id="rId5"/>
    <p:sldId id="309" r:id="rId6"/>
    <p:sldId id="307" r:id="rId7"/>
    <p:sldId id="295" r:id="rId8"/>
    <p:sldId id="316" r:id="rId9"/>
  </p:sldIdLst>
  <p:sldSz cx="10693400" cy="7562850"/>
  <p:notesSz cx="10693400" cy="756285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18155" initials="T" lastIdx="1" clrIdx="0">
    <p:extLst>
      <p:ext uri="{19B8F6BF-5375-455C-9EA6-DF929625EA0E}">
        <p15:presenceInfo xmlns:p15="http://schemas.microsoft.com/office/powerpoint/2012/main" userId="S::TH18155@office365.beer::97d14103-87c3-4c90-9490-e3e1ee3c38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0EA"/>
    <a:srgbClr val="8E3432"/>
    <a:srgbClr val="51031F"/>
    <a:srgbClr val="2E0118"/>
    <a:srgbClr val="5E4845"/>
    <a:srgbClr val="410016"/>
    <a:srgbClr val="748EBF"/>
    <a:srgbClr val="F2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5026" autoAdjust="0"/>
  </p:normalViewPr>
  <p:slideViewPr>
    <p:cSldViewPr>
      <p:cViewPr varScale="1">
        <p:scale>
          <a:sx n="89" d="100"/>
          <a:sy n="89" d="100"/>
        </p:scale>
        <p:origin x="90" y="1032"/>
      </p:cViewPr>
      <p:guideLst>
        <p:guide orient="horz" pos="2880"/>
        <p:guide pos="3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9C9CFF29-F9A5-4025-A1D7-9D328C330329}" type="datetimeFigureOut">
              <a:rPr lang="ko-KR" altLang="en-US" smtClean="0"/>
              <a:t>2026-03-27</a:t>
            </a:fld>
            <a:endParaRPr lang="ko-KR" altLang="en-US"/>
          </a:p>
        </p:txBody>
      </p:sp>
      <p:sp>
        <p:nvSpPr>
          <p:cNvPr id="4" name="슬라이드 이미지 개체 틀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555F97C1-964F-4B88-AF77-2162281047D9}" type="slidenum">
              <a:rPr lang="ko-KR" altLang="en-US" smtClean="0"/>
              <a:t>‹#›</a:t>
            </a:fld>
            <a:endParaRPr lang="ko-KR" altLang="en-US"/>
          </a:p>
        </p:txBody>
      </p:sp>
    </p:spTree>
    <p:extLst>
      <p:ext uri="{BB962C8B-B14F-4D97-AF65-F5344CB8AC3E}">
        <p14:creationId xmlns:p14="http://schemas.microsoft.com/office/powerpoint/2010/main" val="239555546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b="0" i="0" dirty="0">
                <a:solidFill>
                  <a:srgbClr val="242F3E"/>
                </a:solidFill>
                <a:effectLst/>
                <a:latin typeface="Cormorant Garamond"/>
              </a:rPr>
              <a:t>Of the winery’s forty hectares, seventeen hectares are 1er Cru, sixteen hectares are village level, four hectares are grand cru and the balance is Petit Chablis. The winery follows sustainable agriculture and is fortunate to work with many old vines. The vines average 35-40 years-old and the oldest vines were planted in 1958.</a:t>
            </a:r>
          </a:p>
          <a:p>
            <a:pPr algn="l"/>
            <a:r>
              <a:rPr lang="en-US" altLang="ko-KR" b="0" i="0" dirty="0">
                <a:solidFill>
                  <a:srgbClr val="242F3E"/>
                </a:solidFill>
                <a:effectLst/>
                <a:latin typeface="Cormorant Garamond"/>
              </a:rPr>
              <a:t>Patrice’s goal is to make wines “that show the fresh, crisp minerality of Chablis.” Grapes are sorted by hand before going in the pneumatic press; the 1er cru and grand cru wines are fermented and aged in large </a:t>
            </a:r>
            <a:r>
              <a:rPr lang="en-US" altLang="ko-KR" b="0" i="0" dirty="0" err="1">
                <a:solidFill>
                  <a:srgbClr val="242F3E"/>
                </a:solidFill>
                <a:effectLst/>
                <a:latin typeface="Cormorant Garamond"/>
              </a:rPr>
              <a:t>foudres</a:t>
            </a:r>
            <a:r>
              <a:rPr lang="en-US" altLang="ko-KR" b="0" i="0" dirty="0">
                <a:solidFill>
                  <a:srgbClr val="242F3E"/>
                </a:solidFill>
                <a:effectLst/>
                <a:latin typeface="Cormorant Garamond"/>
              </a:rPr>
              <a:t> and demi-</a:t>
            </a:r>
            <a:r>
              <a:rPr lang="en-US" altLang="ko-KR" b="0" i="0" dirty="0" err="1">
                <a:solidFill>
                  <a:srgbClr val="242F3E"/>
                </a:solidFill>
                <a:effectLst/>
                <a:latin typeface="Cormorant Garamond"/>
              </a:rPr>
              <a:t>muids</a:t>
            </a:r>
            <a:r>
              <a:rPr lang="en-US" altLang="ko-KR" b="0" i="0" dirty="0">
                <a:solidFill>
                  <a:srgbClr val="242F3E"/>
                </a:solidFill>
                <a:effectLst/>
                <a:latin typeface="Cormorant Garamond"/>
              </a:rPr>
              <a:t>, and the village is made entirely in stainless steel. All of the wines are racked off the lees after malolactic fermentation.</a:t>
            </a:r>
          </a:p>
          <a:p>
            <a:pPr marL="12700" marR="4934585" algn="just">
              <a:lnSpc>
                <a:spcPct val="107100"/>
              </a:lnSpc>
              <a:spcBef>
                <a:spcPts val="1600"/>
              </a:spcBef>
            </a:pPr>
            <a:endParaRPr lang="ko-KR" altLang="en-US" dirty="0"/>
          </a:p>
        </p:txBody>
      </p:sp>
      <p:sp>
        <p:nvSpPr>
          <p:cNvPr id="4" name="슬라이드 번호 개체 틀 3"/>
          <p:cNvSpPr>
            <a:spLocks noGrp="1"/>
          </p:cNvSpPr>
          <p:nvPr>
            <p:ph type="sldNum" sz="quarter" idx="5"/>
          </p:nvPr>
        </p:nvSpPr>
        <p:spPr/>
        <p:txBody>
          <a:bodyPr/>
          <a:lstStyle/>
          <a:p>
            <a:fld id="{555F97C1-964F-4B88-AF77-2162281047D9}" type="slidenum">
              <a:rPr lang="ko-KR" altLang="en-US" smtClean="0"/>
              <a:t>2</a:t>
            </a:fld>
            <a:endParaRPr lang="ko-KR" altLang="en-US"/>
          </a:p>
        </p:txBody>
      </p:sp>
    </p:spTree>
    <p:extLst>
      <p:ext uri="{BB962C8B-B14F-4D97-AF65-F5344CB8AC3E}">
        <p14:creationId xmlns:p14="http://schemas.microsoft.com/office/powerpoint/2010/main" val="4473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2700" marR="4934585" algn="just">
              <a:lnSpc>
                <a:spcPct val="107100"/>
              </a:lnSpc>
              <a:spcBef>
                <a:spcPts val="1600"/>
              </a:spcBef>
            </a:pPr>
            <a:endParaRPr lang="ko-KR" altLang="en-US" dirty="0"/>
          </a:p>
        </p:txBody>
      </p:sp>
      <p:sp>
        <p:nvSpPr>
          <p:cNvPr id="4" name="슬라이드 번호 개체 틀 3"/>
          <p:cNvSpPr>
            <a:spLocks noGrp="1"/>
          </p:cNvSpPr>
          <p:nvPr>
            <p:ph type="sldNum" sz="quarter" idx="5"/>
          </p:nvPr>
        </p:nvSpPr>
        <p:spPr/>
        <p:txBody>
          <a:bodyPr/>
          <a:lstStyle/>
          <a:p>
            <a:fld id="{555F97C1-964F-4B88-AF77-2162281047D9}" type="slidenum">
              <a:rPr lang="ko-KR" altLang="en-US" smtClean="0"/>
              <a:t>3</a:t>
            </a:fld>
            <a:endParaRPr lang="ko-KR" altLang="en-US"/>
          </a:p>
        </p:txBody>
      </p:sp>
    </p:spTree>
    <p:extLst>
      <p:ext uri="{BB962C8B-B14F-4D97-AF65-F5344CB8AC3E}">
        <p14:creationId xmlns:p14="http://schemas.microsoft.com/office/powerpoint/2010/main" val="383726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endParaRPr lang="en-US" altLang="ko-KR" dirty="0"/>
          </a:p>
        </p:txBody>
      </p:sp>
      <p:sp>
        <p:nvSpPr>
          <p:cNvPr id="4" name="슬라이드 번호 개체 틀 3"/>
          <p:cNvSpPr>
            <a:spLocks noGrp="1"/>
          </p:cNvSpPr>
          <p:nvPr>
            <p:ph type="sldNum" sz="quarter" idx="5"/>
          </p:nvPr>
        </p:nvSpPr>
        <p:spPr/>
        <p:txBody>
          <a:bodyPr/>
          <a:lstStyle/>
          <a:p>
            <a:fld id="{555F97C1-964F-4B88-AF77-2162281047D9}" type="slidenum">
              <a:rPr lang="ko-KR" altLang="en-US" smtClean="0"/>
              <a:t>4</a:t>
            </a:fld>
            <a:endParaRPr lang="ko-KR" altLang="en-US"/>
          </a:p>
        </p:txBody>
      </p:sp>
    </p:spTree>
    <p:extLst>
      <p:ext uri="{BB962C8B-B14F-4D97-AF65-F5344CB8AC3E}">
        <p14:creationId xmlns:p14="http://schemas.microsoft.com/office/powerpoint/2010/main" val="267151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endParaRPr lang="fr-FR" altLang="ko-KR" dirty="0"/>
          </a:p>
        </p:txBody>
      </p:sp>
      <p:sp>
        <p:nvSpPr>
          <p:cNvPr id="4" name="슬라이드 번호 개체 틀 3"/>
          <p:cNvSpPr>
            <a:spLocks noGrp="1"/>
          </p:cNvSpPr>
          <p:nvPr>
            <p:ph type="sldNum" sz="quarter" idx="5"/>
          </p:nvPr>
        </p:nvSpPr>
        <p:spPr/>
        <p:txBody>
          <a:bodyPr/>
          <a:lstStyle/>
          <a:p>
            <a:fld id="{555F97C1-964F-4B88-AF77-2162281047D9}" type="slidenum">
              <a:rPr lang="ko-KR" altLang="en-US" smtClean="0"/>
              <a:t>5</a:t>
            </a:fld>
            <a:endParaRPr lang="ko-KR" altLang="en-US"/>
          </a:p>
        </p:txBody>
      </p:sp>
    </p:spTree>
    <p:extLst>
      <p:ext uri="{BB962C8B-B14F-4D97-AF65-F5344CB8AC3E}">
        <p14:creationId xmlns:p14="http://schemas.microsoft.com/office/powerpoint/2010/main" val="20983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buFont typeface="Arial" panose="020B0604020202020204" pitchFamily="34" charset="0"/>
              <a:buChar char="•"/>
            </a:pPr>
            <a:endParaRPr lang="fr-FR" altLang="ko-KR" b="0" i="0" dirty="0">
              <a:solidFill>
                <a:srgbClr val="212529"/>
              </a:solidFill>
              <a:effectLst/>
              <a:latin typeface="Montserrat" panose="00000500000000000000" pitchFamily="2" charset="0"/>
            </a:endParaRPr>
          </a:p>
        </p:txBody>
      </p:sp>
      <p:sp>
        <p:nvSpPr>
          <p:cNvPr id="4" name="슬라이드 번호 개체 틀 3"/>
          <p:cNvSpPr>
            <a:spLocks noGrp="1"/>
          </p:cNvSpPr>
          <p:nvPr>
            <p:ph type="sldNum" sz="quarter" idx="5"/>
          </p:nvPr>
        </p:nvSpPr>
        <p:spPr/>
        <p:txBody>
          <a:bodyPr/>
          <a:lstStyle/>
          <a:p>
            <a:fld id="{555F97C1-964F-4B88-AF77-2162281047D9}" type="slidenum">
              <a:rPr lang="ko-KR" altLang="en-US" smtClean="0"/>
              <a:t>6</a:t>
            </a:fld>
            <a:endParaRPr lang="ko-KR" altLang="en-US"/>
          </a:p>
        </p:txBody>
      </p:sp>
    </p:spTree>
    <p:extLst>
      <p:ext uri="{BB962C8B-B14F-4D97-AF65-F5344CB8AC3E}">
        <p14:creationId xmlns:p14="http://schemas.microsoft.com/office/powerpoint/2010/main" val="838885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555F97C1-964F-4B88-AF77-2162281047D9}" type="slidenum">
              <a:rPr lang="ko-KR" altLang="en-US" smtClean="0"/>
              <a:t>7</a:t>
            </a:fld>
            <a:endParaRPr lang="ko-KR" altLang="en-US"/>
          </a:p>
        </p:txBody>
      </p:sp>
    </p:spTree>
    <p:extLst>
      <p:ext uri="{BB962C8B-B14F-4D97-AF65-F5344CB8AC3E}">
        <p14:creationId xmlns:p14="http://schemas.microsoft.com/office/powerpoint/2010/main" val="403753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555F97C1-964F-4B88-AF77-2162281047D9}" type="slidenum">
              <a:rPr lang="ko-KR" altLang="en-US" smtClean="0"/>
              <a:t>8</a:t>
            </a:fld>
            <a:endParaRPr lang="ko-KR" altLang="en-US"/>
          </a:p>
        </p:txBody>
      </p:sp>
    </p:spTree>
    <p:extLst>
      <p:ext uri="{BB962C8B-B14F-4D97-AF65-F5344CB8AC3E}">
        <p14:creationId xmlns:p14="http://schemas.microsoft.com/office/powerpoint/2010/main" val="389822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bg object 16"/>
          <p:cNvSpPr/>
          <p:nvPr/>
        </p:nvSpPr>
        <p:spPr>
          <a:xfrm>
            <a:off x="12700" y="12712"/>
            <a:ext cx="10679430" cy="7547609"/>
          </a:xfrm>
          <a:custGeom>
            <a:avLst/>
            <a:gdLst/>
            <a:ahLst/>
            <a:cxnLst/>
            <a:rect l="l" t="t" r="r" b="b"/>
            <a:pathLst>
              <a:path w="10679430" h="7547609">
                <a:moveTo>
                  <a:pt x="10679303" y="0"/>
                </a:moveTo>
                <a:lnTo>
                  <a:pt x="0" y="0"/>
                </a:lnTo>
                <a:lnTo>
                  <a:pt x="0" y="7547292"/>
                </a:lnTo>
                <a:lnTo>
                  <a:pt x="10679303" y="7547292"/>
                </a:lnTo>
                <a:lnTo>
                  <a:pt x="10679303" y="0"/>
                </a:lnTo>
                <a:close/>
              </a:path>
            </a:pathLst>
          </a:custGeom>
          <a:solidFill>
            <a:srgbClr val="E2E0D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200" b="0" i="0">
                <a:solidFill>
                  <a:schemeClr val="tx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6" name="bg object 16"/>
          <p:cNvSpPr/>
          <p:nvPr/>
        </p:nvSpPr>
        <p:spPr>
          <a:xfrm>
            <a:off x="12700" y="1631670"/>
            <a:ext cx="10679430" cy="5928360"/>
          </a:xfrm>
          <a:custGeom>
            <a:avLst/>
            <a:gdLst/>
            <a:ahLst/>
            <a:cxnLst/>
            <a:rect l="l" t="t" r="r" b="b"/>
            <a:pathLst>
              <a:path w="10679430" h="5928359">
                <a:moveTo>
                  <a:pt x="0" y="5928334"/>
                </a:moveTo>
                <a:lnTo>
                  <a:pt x="10679303" y="5928334"/>
                </a:lnTo>
                <a:lnTo>
                  <a:pt x="10679303" y="0"/>
                </a:lnTo>
                <a:lnTo>
                  <a:pt x="0" y="0"/>
                </a:lnTo>
                <a:lnTo>
                  <a:pt x="0" y="5928334"/>
                </a:lnTo>
                <a:close/>
              </a:path>
            </a:pathLst>
          </a:custGeom>
          <a:solidFill>
            <a:srgbClr val="E2E0DF"/>
          </a:solidFill>
        </p:spPr>
        <p:txBody>
          <a:bodyPr wrap="square" lIns="0" tIns="0" rIns="0" bIns="0" rtlCol="0"/>
          <a:lstStyle/>
          <a:p>
            <a:endParaRPr/>
          </a:p>
        </p:txBody>
      </p:sp>
      <p:sp>
        <p:nvSpPr>
          <p:cNvPr id="17" name="bg object 17"/>
          <p:cNvSpPr/>
          <p:nvPr/>
        </p:nvSpPr>
        <p:spPr>
          <a:xfrm>
            <a:off x="6350" y="6362"/>
            <a:ext cx="10679430" cy="1625600"/>
          </a:xfrm>
          <a:custGeom>
            <a:avLst/>
            <a:gdLst/>
            <a:ahLst/>
            <a:cxnLst/>
            <a:rect l="l" t="t" r="r" b="b"/>
            <a:pathLst>
              <a:path w="10679430" h="1625600">
                <a:moveTo>
                  <a:pt x="10679290" y="0"/>
                </a:moveTo>
                <a:lnTo>
                  <a:pt x="0" y="0"/>
                </a:lnTo>
                <a:lnTo>
                  <a:pt x="0" y="1625307"/>
                </a:lnTo>
                <a:lnTo>
                  <a:pt x="10679290" y="1625307"/>
                </a:lnTo>
                <a:lnTo>
                  <a:pt x="10679290" y="0"/>
                </a:lnTo>
                <a:close/>
              </a:path>
            </a:pathLst>
          </a:custGeom>
          <a:solidFill>
            <a:srgbClr val="A7C0B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200" b="0" i="0">
                <a:solidFill>
                  <a:schemeClr val="tx1"/>
                </a:solidFill>
                <a:latin typeface="Palatino Linotype"/>
                <a:cs typeface="Palatino Linotype"/>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g object 16"/>
          <p:cNvSpPr/>
          <p:nvPr/>
        </p:nvSpPr>
        <p:spPr>
          <a:xfrm>
            <a:off x="12700" y="12712"/>
            <a:ext cx="10679430" cy="7547609"/>
          </a:xfrm>
          <a:custGeom>
            <a:avLst/>
            <a:gdLst/>
            <a:ahLst/>
            <a:cxnLst/>
            <a:rect l="l" t="t" r="r" b="b"/>
            <a:pathLst>
              <a:path w="10679430" h="7547609">
                <a:moveTo>
                  <a:pt x="10679303" y="0"/>
                </a:moveTo>
                <a:lnTo>
                  <a:pt x="0" y="0"/>
                </a:lnTo>
                <a:lnTo>
                  <a:pt x="0" y="7547292"/>
                </a:lnTo>
                <a:lnTo>
                  <a:pt x="10679303" y="7547292"/>
                </a:lnTo>
                <a:lnTo>
                  <a:pt x="10679303" y="0"/>
                </a:lnTo>
                <a:close/>
              </a:path>
            </a:pathLst>
          </a:custGeom>
          <a:solidFill>
            <a:srgbClr val="E2E0D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200" b="0" i="0">
                <a:solidFill>
                  <a:schemeClr val="tx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g object 16"/>
          <p:cNvSpPr/>
          <p:nvPr/>
        </p:nvSpPr>
        <p:spPr>
          <a:xfrm>
            <a:off x="12700" y="1625307"/>
            <a:ext cx="10679430" cy="5934710"/>
          </a:xfrm>
          <a:custGeom>
            <a:avLst/>
            <a:gdLst/>
            <a:ahLst/>
            <a:cxnLst/>
            <a:rect l="l" t="t" r="r" b="b"/>
            <a:pathLst>
              <a:path w="10679430" h="5934709">
                <a:moveTo>
                  <a:pt x="0" y="5934697"/>
                </a:moveTo>
                <a:lnTo>
                  <a:pt x="10679303" y="5934697"/>
                </a:lnTo>
                <a:lnTo>
                  <a:pt x="10679303" y="0"/>
                </a:lnTo>
                <a:lnTo>
                  <a:pt x="0" y="0"/>
                </a:lnTo>
                <a:lnTo>
                  <a:pt x="0" y="5934697"/>
                </a:lnTo>
                <a:close/>
              </a:path>
            </a:pathLst>
          </a:custGeom>
          <a:solidFill>
            <a:srgbClr val="E2E0D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0250" y="269011"/>
            <a:ext cx="9492899" cy="1945639"/>
          </a:xfrm>
          <a:prstGeom prst="rect">
            <a:avLst/>
          </a:prstGeom>
        </p:spPr>
        <p:txBody>
          <a:bodyPr wrap="square" lIns="0" tIns="0" rIns="0" bIns="0">
            <a:spAutoFit/>
          </a:bodyPr>
          <a:lstStyle>
            <a:lvl1pPr>
              <a:defRPr sz="4200" b="0" i="0">
                <a:solidFill>
                  <a:schemeClr val="tx1"/>
                </a:solidFill>
                <a:latin typeface="Palatino Linotype"/>
                <a:cs typeface="Palatino Linotype"/>
              </a:defRPr>
            </a:lvl1pPr>
          </a:lstStyle>
          <a:p>
            <a:endParaRPr/>
          </a:p>
        </p:txBody>
      </p:sp>
      <p:sp>
        <p:nvSpPr>
          <p:cNvPr id="3" name="Holder 3"/>
          <p:cNvSpPr>
            <a:spLocks noGrp="1"/>
          </p:cNvSpPr>
          <p:nvPr>
            <p:ph type="body" idx="1"/>
          </p:nvPr>
        </p:nvSpPr>
        <p:spPr>
          <a:xfrm>
            <a:off x="439420" y="1795022"/>
            <a:ext cx="9814560" cy="51542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2.pn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xmlns="" id="{201012F3-4ECE-E229-C37D-94F771083DD1}"/>
              </a:ext>
            </a:extLst>
          </p:cNvPr>
          <p:cNvPicPr>
            <a:picLocks noChangeAspect="1"/>
          </p:cNvPicPr>
          <p:nvPr/>
        </p:nvPicPr>
        <p:blipFill>
          <a:blip r:embed="rId2"/>
          <a:stretch>
            <a:fillRect/>
          </a:stretch>
        </p:blipFill>
        <p:spPr>
          <a:xfrm>
            <a:off x="1411" y="428625"/>
            <a:ext cx="10691989" cy="6645448"/>
          </a:xfrm>
          <a:prstGeom prst="rect">
            <a:avLst/>
          </a:prstGeom>
        </p:spPr>
      </p:pic>
      <p:pic>
        <p:nvPicPr>
          <p:cNvPr id="2"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300" y="6868849"/>
            <a:ext cx="1066800" cy="722576"/>
          </a:xfrm>
          <a:prstGeom prst="rect">
            <a:avLst/>
          </a:prstGeom>
        </p:spPr>
      </p:pic>
    </p:spTree>
    <p:extLst>
      <p:ext uri="{BB962C8B-B14F-4D97-AF65-F5344CB8AC3E}">
        <p14:creationId xmlns:p14="http://schemas.microsoft.com/office/powerpoint/2010/main" val="362900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xmlns="" id="{E879E184-4700-9311-43D1-8BFC0FF500EE}"/>
              </a:ext>
            </a:extLst>
          </p:cNvPr>
          <p:cNvSpPr/>
          <p:nvPr/>
        </p:nvSpPr>
        <p:spPr>
          <a:xfrm>
            <a:off x="165100" y="123825"/>
            <a:ext cx="10363200" cy="7239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나눔스퀘어라운드 Regular" panose="020B0600000101010101" pitchFamily="50" charset="-127"/>
              <a:ea typeface="나눔스퀘어라운드 Regular" panose="020B0600000101010101" pitchFamily="50" charset="-127"/>
            </a:endParaRPr>
          </a:p>
        </p:txBody>
      </p:sp>
      <p:sp>
        <p:nvSpPr>
          <p:cNvPr id="15" name="TextBox 14">
            <a:extLst>
              <a:ext uri="{FF2B5EF4-FFF2-40B4-BE49-F238E27FC236}">
                <a16:creationId xmlns:a16="http://schemas.microsoft.com/office/drawing/2014/main" xmlns="" id="{9DC46D2C-55AB-BF1B-E0DF-A618AD52CDB0}"/>
              </a:ext>
            </a:extLst>
          </p:cNvPr>
          <p:cNvSpPr txBox="1"/>
          <p:nvPr/>
        </p:nvSpPr>
        <p:spPr>
          <a:xfrm>
            <a:off x="393699" y="428625"/>
            <a:ext cx="6311701" cy="4778231"/>
          </a:xfrm>
          <a:prstGeom prst="rect">
            <a:avLst/>
          </a:prstGeom>
          <a:noFill/>
        </p:spPr>
        <p:txBody>
          <a:bodyPr wrap="square" rtlCol="0">
            <a:spAutoFit/>
          </a:bodyPr>
          <a:lstStyle/>
          <a:p>
            <a:pPr>
              <a:spcAft>
                <a:spcPts val="800"/>
              </a:spcAft>
            </a:pPr>
            <a:r>
              <a:rPr lang="en-US" altLang="ko-KR" sz="1600" kern="100" dirty="0">
                <a:effectLst/>
                <a:highlight>
                  <a:srgbClr val="C2D0EA"/>
                </a:highlight>
                <a:latin typeface="광양햇살체 Regular" pitchFamily="2" charset="-127"/>
                <a:ea typeface="광양햇살체 Regular" pitchFamily="2" charset="-127"/>
                <a:cs typeface="Times New Roman" panose="02020603050405020304" pitchFamily="18" charset="0"/>
              </a:rPr>
              <a:t>“Chablis, the golden gate of Burgundy”</a:t>
            </a:r>
          </a:p>
          <a:p>
            <a:pPr>
              <a:spcAft>
                <a:spcPts val="800"/>
              </a:spcAft>
            </a:pPr>
            <a:r>
              <a:rPr lang="en-US" altLang="ko-KR" sz="1400" b="1" kern="100" dirty="0">
                <a:effectLst/>
                <a:latin typeface="광양햇살체 Regular" pitchFamily="2" charset="-127"/>
                <a:ea typeface="광양햇살체 Regular" pitchFamily="2" charset="-127"/>
                <a:cs typeface="Times New Roman" panose="02020603050405020304" pitchFamily="18" charset="0"/>
              </a:rPr>
              <a:t>		</a:t>
            </a:r>
            <a:r>
              <a:rPr lang="ko-KR" altLang="en-US" sz="1400" b="1" kern="100" dirty="0" err="1">
                <a:effectLst/>
                <a:latin typeface="광양햇살체 Regular" pitchFamily="2" charset="-127"/>
                <a:ea typeface="광양햇살체 Regular" pitchFamily="2" charset="-127"/>
                <a:cs typeface="Times New Roman" panose="02020603050405020304" pitchFamily="18" charset="0"/>
              </a:rPr>
              <a:t>샤블리</a:t>
            </a:r>
            <a:r>
              <a:rPr lang="en-US" altLang="ko-KR" sz="1400" b="1" kern="100" dirty="0">
                <a:effectLst/>
                <a:latin typeface="광양햇살체 Regular" pitchFamily="2" charset="-127"/>
                <a:ea typeface="광양햇살체 Regular" pitchFamily="2" charset="-127"/>
                <a:cs typeface="Times New Roman" panose="02020603050405020304" pitchFamily="18" charset="0"/>
              </a:rPr>
              <a:t>, </a:t>
            </a:r>
            <a:r>
              <a:rPr lang="ko-KR" altLang="en-US" sz="1400" b="1" kern="100" dirty="0" err="1">
                <a:effectLst/>
                <a:latin typeface="광양햇살체 Regular" pitchFamily="2" charset="-127"/>
                <a:ea typeface="광양햇살체 Regular" pitchFamily="2" charset="-127"/>
                <a:cs typeface="Times New Roman" panose="02020603050405020304" pitchFamily="18" charset="0"/>
              </a:rPr>
              <a:t>부르고뉴의</a:t>
            </a:r>
            <a:r>
              <a:rPr lang="ko-KR" altLang="en-US" sz="1400" b="1" kern="100" dirty="0">
                <a:effectLst/>
                <a:latin typeface="광양햇살체 Regular" pitchFamily="2" charset="-127"/>
                <a:ea typeface="광양햇살체 Regular" pitchFamily="2" charset="-127"/>
                <a:cs typeface="Times New Roman" panose="02020603050405020304" pitchFamily="18" charset="0"/>
              </a:rPr>
              <a:t> </a:t>
            </a:r>
            <a:r>
              <a:rPr lang="ko-KR" altLang="en-US" sz="1400" b="1" kern="100" dirty="0" err="1">
                <a:effectLst/>
                <a:latin typeface="광양햇살체 Regular" pitchFamily="2" charset="-127"/>
                <a:ea typeface="광양햇살체 Regular" pitchFamily="2" charset="-127"/>
                <a:cs typeface="Times New Roman" panose="02020603050405020304" pitchFamily="18" charset="0"/>
              </a:rPr>
              <a:t>골든게이트</a:t>
            </a:r>
            <a:endParaRPr lang="ko-KR" altLang="en-US" sz="1400" b="1" kern="100" dirty="0">
              <a:effectLst/>
              <a:latin typeface="광양햇살체 Regular" pitchFamily="2" charset="-127"/>
              <a:ea typeface="광양햇살체 Regular" pitchFamily="2" charset="-127"/>
              <a:cs typeface="Times New Roman" panose="02020603050405020304" pitchFamily="18" charset="0"/>
            </a:endParaRPr>
          </a:p>
          <a:p>
            <a:pPr>
              <a:spcAft>
                <a:spcPts val="800"/>
              </a:spcAft>
            </a:pPr>
            <a:endParaRPr lang="ko-KR" altLang="en-US" sz="1300" kern="100" dirty="0">
              <a:effectLst/>
              <a:latin typeface="광양햇살체 Regular" pitchFamily="2" charset="-127"/>
              <a:ea typeface="광양햇살체 Regular" pitchFamily="2" charset="-127"/>
              <a:cs typeface="Times New Roman" panose="02020603050405020304" pitchFamily="18" charset="0"/>
            </a:endParaRPr>
          </a:p>
          <a:p>
            <a:pPr>
              <a:lnSpc>
                <a:spcPct val="150000"/>
              </a:lnSpc>
              <a:spcAft>
                <a:spcPts val="800"/>
              </a:spcAft>
            </a:pPr>
            <a:r>
              <a:rPr lang="en-US" altLang="ko-KR" sz="1300" kern="100" dirty="0">
                <a:effectLst/>
                <a:latin typeface="광양햇살체 Regular" pitchFamily="2" charset="-127"/>
                <a:ea typeface="광양햇살체 Regular" pitchFamily="2" charset="-127"/>
                <a:cs typeface="Times New Roman" panose="02020603050405020304" pitchFamily="18" charset="0"/>
              </a:rPr>
              <a:t>Domaine </a:t>
            </a:r>
            <a:r>
              <a:rPr lang="en-US" altLang="ko-KR" sz="1300" kern="100" dirty="0" err="1">
                <a:effectLst/>
                <a:latin typeface="광양햇살체 Regular" pitchFamily="2" charset="-127"/>
                <a:ea typeface="광양햇살체 Regular" pitchFamily="2" charset="-127"/>
                <a:cs typeface="Times New Roman" panose="02020603050405020304" pitchFamily="18" charset="0"/>
              </a:rPr>
              <a:t>Vocoret</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도멘</a:t>
            </a:r>
            <a:r>
              <a:rPr lang="ko-KR" altLang="en-US" sz="1300" kern="100" dirty="0">
                <a:effectLst/>
                <a:latin typeface="광양햇살체 Regular" pitchFamily="2" charset="-127"/>
                <a:ea typeface="광양햇살체 Regular" pitchFamily="2" charset="-127"/>
                <a:cs typeface="Times New Roman" panose="02020603050405020304" pitchFamily="18" charset="0"/>
              </a:rPr>
              <a:t>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보코레</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r>
              <a:rPr lang="ko-KR" altLang="en-US" sz="1300" kern="100" dirty="0">
                <a:effectLst/>
                <a:latin typeface="광양햇살체 Regular" pitchFamily="2" charset="-127"/>
                <a:ea typeface="광양햇살체 Regular" pitchFamily="2" charset="-127"/>
                <a:cs typeface="Times New Roman" panose="02020603050405020304" pitchFamily="18" charset="0"/>
              </a:rPr>
              <a:t>는 </a:t>
            </a:r>
            <a:r>
              <a:rPr lang="en-US" altLang="ko-KR" sz="1300" kern="100" dirty="0">
                <a:effectLst/>
                <a:latin typeface="광양햇살체 Regular" pitchFamily="2" charset="-127"/>
                <a:ea typeface="광양햇살체 Regular" pitchFamily="2" charset="-127"/>
                <a:cs typeface="Times New Roman" panose="02020603050405020304" pitchFamily="18" charset="0"/>
              </a:rPr>
              <a:t>Auxerre </a:t>
            </a:r>
            <a:r>
              <a:rPr lang="ko-KR" altLang="en-US" sz="1300" kern="100" dirty="0">
                <a:effectLst/>
                <a:latin typeface="광양햇살체 Regular" pitchFamily="2" charset="-127"/>
                <a:ea typeface="광양햇살체 Regular" pitchFamily="2" charset="-127"/>
                <a:cs typeface="Times New Roman" panose="02020603050405020304" pitchFamily="18" charset="0"/>
              </a:rPr>
              <a:t>마을 근처</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r>
              <a:rPr lang="ko-KR" altLang="en-US" sz="1300" kern="100" dirty="0">
                <a:effectLst/>
                <a:latin typeface="광양햇살체 Regular" pitchFamily="2" charset="-127"/>
                <a:ea typeface="광양햇살체 Regular" pitchFamily="2" charset="-127"/>
                <a:cs typeface="Times New Roman" panose="02020603050405020304" pitchFamily="18" charset="0"/>
              </a:rPr>
              <a:t>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디종과</a:t>
            </a:r>
            <a:r>
              <a:rPr lang="ko-KR" altLang="en-US" sz="1300" kern="100" dirty="0">
                <a:effectLst/>
                <a:latin typeface="광양햇살체 Regular" pitchFamily="2" charset="-127"/>
                <a:ea typeface="광양햇살체 Regular" pitchFamily="2" charset="-127"/>
                <a:cs typeface="Times New Roman" panose="02020603050405020304" pitchFamily="18" charset="0"/>
              </a:rPr>
              <a:t> 파리 사이에 위치 해 있습니다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와이너리는</a:t>
            </a:r>
            <a:r>
              <a:rPr lang="ko-KR" altLang="en-US" sz="1300" kern="100" dirty="0">
                <a:effectLst/>
                <a:latin typeface="광양햇살체 Regular" pitchFamily="2" charset="-127"/>
                <a:ea typeface="광양햇살체 Regular" pitchFamily="2" charset="-127"/>
                <a:cs typeface="Times New Roman" panose="02020603050405020304" pitchFamily="18" charset="0"/>
              </a:rPr>
              <a:t> 점토질 석회석 경사면에 위치 해 있으며 가장 유명한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샤블리</a:t>
            </a:r>
            <a:r>
              <a:rPr lang="ko-KR" altLang="en-US" sz="1300" kern="100" dirty="0">
                <a:effectLst/>
                <a:latin typeface="광양햇살체 Regular" pitchFamily="2" charset="-127"/>
                <a:ea typeface="광양햇살체 Regular" pitchFamily="2" charset="-127"/>
                <a:cs typeface="Times New Roman" panose="02020603050405020304" pitchFamily="18" charset="0"/>
              </a:rPr>
              <a:t>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크뤼들이</a:t>
            </a:r>
            <a:r>
              <a:rPr lang="ko-KR" altLang="en-US" sz="1300" kern="100" dirty="0">
                <a:effectLst/>
                <a:latin typeface="광양햇살체 Regular" pitchFamily="2" charset="-127"/>
                <a:ea typeface="광양햇살체 Regular" pitchFamily="2" charset="-127"/>
                <a:cs typeface="Times New Roman" panose="02020603050405020304" pitchFamily="18" charset="0"/>
              </a:rPr>
              <a:t> 있는 땅에 현재 약 </a:t>
            </a:r>
            <a:r>
              <a:rPr lang="en-US" altLang="ko-KR" sz="1300" kern="100" dirty="0">
                <a:effectLst/>
                <a:latin typeface="광양햇살체 Regular" pitchFamily="2" charset="-127"/>
                <a:ea typeface="광양햇살체 Regular" pitchFamily="2" charset="-127"/>
                <a:cs typeface="Times New Roman" panose="02020603050405020304" pitchFamily="18" charset="0"/>
              </a:rPr>
              <a:t>40 </a:t>
            </a:r>
            <a:r>
              <a:rPr lang="ko-KR" altLang="en-US" sz="1300" kern="100" dirty="0">
                <a:effectLst/>
                <a:latin typeface="광양햇살체 Regular" pitchFamily="2" charset="-127"/>
                <a:ea typeface="광양햇살체 Regular" pitchFamily="2" charset="-127"/>
                <a:cs typeface="Times New Roman" panose="02020603050405020304" pitchFamily="18" charset="0"/>
              </a:rPr>
              <a:t>헥타르의 밭</a:t>
            </a:r>
            <a:r>
              <a:rPr lang="en-US" altLang="ko-KR" sz="1300" kern="100" dirty="0">
                <a:effectLst/>
                <a:latin typeface="광양햇살체 Regular" pitchFamily="2" charset="-127"/>
                <a:ea typeface="광양햇살체 Regular" pitchFamily="2" charset="-127"/>
                <a:cs typeface="Times New Roman" panose="02020603050405020304" pitchFamily="18" charset="0"/>
              </a:rPr>
              <a:t>, 4</a:t>
            </a:r>
            <a:r>
              <a:rPr lang="ko-KR" altLang="en-US" sz="1300" kern="100" dirty="0">
                <a:effectLst/>
                <a:latin typeface="광양햇살체 Regular" pitchFamily="2" charset="-127"/>
                <a:ea typeface="광양햇살체 Regular" pitchFamily="2" charset="-127"/>
                <a:cs typeface="Times New Roman" panose="02020603050405020304" pitchFamily="18" charset="0"/>
              </a:rPr>
              <a:t>개의 </a:t>
            </a:r>
            <a:r>
              <a:rPr lang="en-US" altLang="ko-KR" sz="1300" kern="100" dirty="0">
                <a:effectLst/>
                <a:latin typeface="광양햇살체 Regular" pitchFamily="2" charset="-127"/>
                <a:ea typeface="광양햇살체 Regular" pitchFamily="2" charset="-127"/>
                <a:cs typeface="Times New Roman" panose="02020603050405020304" pitchFamily="18" charset="0"/>
              </a:rPr>
              <a:t>AOC</a:t>
            </a:r>
            <a:r>
              <a:rPr lang="ko-KR" altLang="en-US" sz="1300" kern="100" dirty="0">
                <a:effectLst/>
                <a:latin typeface="광양햇살체 Regular" pitchFamily="2" charset="-127"/>
                <a:ea typeface="광양햇살체 Regular" pitchFamily="2" charset="-127"/>
                <a:cs typeface="Times New Roman" panose="02020603050405020304" pitchFamily="18" charset="0"/>
              </a:rPr>
              <a:t>를 가지고 있습니다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 17</a:t>
            </a:r>
            <a:r>
              <a:rPr lang="ko-KR" altLang="en-US" sz="1300" kern="100" dirty="0">
                <a:effectLst/>
                <a:latin typeface="광양햇살체 Regular" pitchFamily="2" charset="-127"/>
                <a:ea typeface="광양햇살체 Regular" pitchFamily="2" charset="-127"/>
                <a:cs typeface="Times New Roman" panose="02020603050405020304" pitchFamily="18" charset="0"/>
              </a:rPr>
              <a:t>헥타르의 </a:t>
            </a:r>
            <a:r>
              <a:rPr lang="en-US" altLang="ko-KR" sz="1300" kern="100" dirty="0">
                <a:effectLst/>
                <a:latin typeface="광양햇살체 Regular" pitchFamily="2" charset="-127"/>
                <a:ea typeface="광양햇살체 Regular" pitchFamily="2" charset="-127"/>
                <a:cs typeface="Times New Roman" panose="02020603050405020304" pitchFamily="18" charset="0"/>
              </a:rPr>
              <a:t>1er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크뤼</a:t>
            </a:r>
            <a:r>
              <a:rPr lang="en-US" altLang="ko-KR" sz="1300" kern="100" dirty="0">
                <a:effectLst/>
                <a:latin typeface="광양햇살체 Regular" pitchFamily="2" charset="-127"/>
                <a:ea typeface="광양햇살체 Regular" pitchFamily="2" charset="-127"/>
                <a:cs typeface="Times New Roman" panose="02020603050405020304" pitchFamily="18" charset="0"/>
              </a:rPr>
              <a:t>, 15</a:t>
            </a:r>
            <a:r>
              <a:rPr lang="ko-KR" altLang="en-US" sz="1300" kern="100" dirty="0">
                <a:effectLst/>
                <a:latin typeface="광양햇살체 Regular" pitchFamily="2" charset="-127"/>
                <a:ea typeface="광양햇살체 Regular" pitchFamily="2" charset="-127"/>
                <a:cs typeface="Times New Roman" panose="02020603050405020304" pitchFamily="18" charset="0"/>
              </a:rPr>
              <a:t>헥타르의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빌라쥬</a:t>
            </a:r>
            <a:r>
              <a:rPr lang="ko-KR" altLang="en-US" sz="1300" kern="100" dirty="0">
                <a:effectLst/>
                <a:latin typeface="광양햇살체 Regular" pitchFamily="2" charset="-127"/>
                <a:ea typeface="광양햇살체 Regular" pitchFamily="2" charset="-127"/>
                <a:cs typeface="Times New Roman" panose="02020603050405020304" pitchFamily="18" charset="0"/>
              </a:rPr>
              <a:t> 레벨</a:t>
            </a:r>
            <a:r>
              <a:rPr lang="en-US" altLang="ko-KR" sz="1300" kern="100" dirty="0">
                <a:effectLst/>
                <a:latin typeface="광양햇살체 Regular" pitchFamily="2" charset="-127"/>
                <a:ea typeface="광양햇살체 Regular" pitchFamily="2" charset="-127"/>
                <a:cs typeface="Times New Roman" panose="02020603050405020304" pitchFamily="18" charset="0"/>
              </a:rPr>
              <a:t>, 4</a:t>
            </a:r>
            <a:r>
              <a:rPr lang="ko-KR" altLang="en-US" sz="1300" kern="100" dirty="0">
                <a:effectLst/>
                <a:latin typeface="광양햇살체 Regular" pitchFamily="2" charset="-127"/>
                <a:ea typeface="광양햇살체 Regular" pitchFamily="2" charset="-127"/>
                <a:cs typeface="Times New Roman" panose="02020603050405020304" pitchFamily="18" charset="0"/>
              </a:rPr>
              <a:t>헥타르의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그랑크뤼를</a:t>
            </a:r>
            <a:r>
              <a:rPr lang="ko-KR" altLang="en-US" sz="1300" kern="100" dirty="0">
                <a:effectLst/>
                <a:latin typeface="광양햇살체 Regular" pitchFamily="2" charset="-127"/>
                <a:ea typeface="광양햇살체 Regular" pitchFamily="2" charset="-127"/>
                <a:cs typeface="Times New Roman" panose="02020603050405020304" pitchFamily="18" charset="0"/>
              </a:rPr>
              <a:t> 가지고 있으며 나머지 밭은 </a:t>
            </a:r>
            <a:r>
              <a:rPr lang="en-US" altLang="ko-KR" sz="1300" kern="100" dirty="0">
                <a:effectLst/>
                <a:latin typeface="광양햇살체 Regular" pitchFamily="2" charset="-127"/>
                <a:ea typeface="광양햇살체 Regular" pitchFamily="2" charset="-127"/>
                <a:cs typeface="Times New Roman" panose="02020603050405020304" pitchFamily="18" charset="0"/>
              </a:rPr>
              <a:t>Petit Chablis</a:t>
            </a:r>
            <a:r>
              <a:rPr lang="ko-KR" altLang="en-US" sz="1300" kern="100" dirty="0">
                <a:effectLst/>
                <a:latin typeface="광양햇살체 Regular" pitchFamily="2" charset="-127"/>
                <a:ea typeface="광양햇살체 Regular" pitchFamily="2" charset="-127"/>
                <a:cs typeface="Times New Roman" panose="02020603050405020304" pitchFamily="18" charset="0"/>
              </a:rPr>
              <a:t>에 위치해 있습니다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와이너리는</a:t>
            </a:r>
            <a:r>
              <a:rPr lang="ko-KR" altLang="en-US" sz="1300" kern="100" dirty="0">
                <a:effectLst/>
                <a:latin typeface="광양햇살체 Regular" pitchFamily="2" charset="-127"/>
                <a:ea typeface="광양햇살체 Regular" pitchFamily="2" charset="-127"/>
                <a:cs typeface="Times New Roman" panose="02020603050405020304" pitchFamily="18" charset="0"/>
              </a:rPr>
              <a:t> </a:t>
            </a:r>
            <a:r>
              <a:rPr lang="en-US" altLang="ko-KR" sz="1300" kern="100" dirty="0">
                <a:effectLst/>
                <a:latin typeface="광양햇살체 Regular" pitchFamily="2" charset="-127"/>
                <a:ea typeface="광양햇살체 Regular" pitchFamily="2" charset="-127"/>
                <a:cs typeface="Times New Roman" panose="02020603050405020304" pitchFamily="18" charset="0"/>
              </a:rPr>
              <a:t>Sustainable agriculture </a:t>
            </a:r>
            <a:r>
              <a:rPr lang="ko-KR" altLang="en-US" sz="1300" kern="100" dirty="0">
                <a:effectLst/>
                <a:latin typeface="광양햇살체 Regular" pitchFamily="2" charset="-127"/>
                <a:ea typeface="광양햇살체 Regular" pitchFamily="2" charset="-127"/>
                <a:cs typeface="Times New Roman" panose="02020603050405020304" pitchFamily="18" charset="0"/>
              </a:rPr>
              <a:t>농법을 따르며 그들은 많은 고목들을 소유하고 있습니다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p>
          <a:p>
            <a:pPr>
              <a:lnSpc>
                <a:spcPct val="150000"/>
              </a:lnSpc>
              <a:spcAft>
                <a:spcPts val="800"/>
              </a:spcAft>
            </a:pPr>
            <a:r>
              <a:rPr lang="en-US" altLang="ko-KR" sz="1300" kern="100" dirty="0" err="1">
                <a:effectLst/>
                <a:latin typeface="광양햇살체 Regular" pitchFamily="2" charset="-127"/>
                <a:ea typeface="광양햇살체 Regular" pitchFamily="2" charset="-127"/>
                <a:cs typeface="Times New Roman" panose="02020603050405020304" pitchFamily="18" charset="0"/>
              </a:rPr>
              <a:t>Vocoret</a:t>
            </a: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r>
              <a:rPr lang="ko-KR" altLang="en-US" sz="1300" kern="100" dirty="0">
                <a:effectLst/>
                <a:latin typeface="광양햇살체 Regular" pitchFamily="2" charset="-127"/>
                <a:ea typeface="광양햇살체 Regular" pitchFamily="2" charset="-127"/>
                <a:cs typeface="Times New Roman" panose="02020603050405020304" pitchFamily="18" charset="0"/>
              </a:rPr>
              <a:t>가족은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샤블리에서</a:t>
            </a:r>
            <a:r>
              <a:rPr lang="ko-KR" altLang="en-US" sz="1300" kern="100" dirty="0">
                <a:effectLst/>
                <a:latin typeface="광양햇살체 Regular" pitchFamily="2" charset="-127"/>
                <a:ea typeface="광양햇살체 Regular" pitchFamily="2" charset="-127"/>
                <a:cs typeface="Times New Roman" panose="02020603050405020304" pitchFamily="18" charset="0"/>
              </a:rPr>
              <a:t> 가장 오래된 가족 중 한 하나 입니다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r>
              <a:rPr lang="ko-KR" altLang="en-US" sz="1300" kern="100" dirty="0">
                <a:effectLst/>
                <a:latin typeface="광양햇살체 Regular" pitchFamily="2" charset="-127"/>
                <a:ea typeface="광양햇살체 Regular" pitchFamily="2" charset="-127"/>
                <a:cs typeface="Times New Roman" panose="02020603050405020304" pitchFamily="18" charset="0"/>
              </a:rPr>
              <a:t>모든 세대의 </a:t>
            </a:r>
            <a:r>
              <a:rPr lang="en-US" altLang="ko-KR" sz="1300" kern="100" dirty="0" err="1">
                <a:effectLst/>
                <a:latin typeface="광양햇살체 Regular" pitchFamily="2" charset="-127"/>
                <a:ea typeface="광양햇살체 Regular" pitchFamily="2" charset="-127"/>
                <a:cs typeface="Times New Roman" panose="02020603050405020304" pitchFamily="18" charset="0"/>
              </a:rPr>
              <a:t>Vocoret</a:t>
            </a: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r>
              <a:rPr lang="ko-KR" altLang="en-US" sz="1300" kern="100" dirty="0">
                <a:effectLst/>
                <a:latin typeface="광양햇살체 Regular" pitchFamily="2" charset="-127"/>
                <a:ea typeface="광양햇살체 Regular" pitchFamily="2" charset="-127"/>
                <a:cs typeface="Times New Roman" panose="02020603050405020304" pitchFamily="18" charset="0"/>
              </a:rPr>
              <a:t>가족 구성원들은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샤블리의</a:t>
            </a:r>
            <a:r>
              <a:rPr lang="ko-KR" altLang="en-US" sz="1300" kern="100" dirty="0">
                <a:effectLst/>
                <a:latin typeface="광양햇살체 Regular" pitchFamily="2" charset="-127"/>
                <a:ea typeface="광양햇살체 Regular" pitchFamily="2" charset="-127"/>
                <a:cs typeface="Times New Roman" panose="02020603050405020304" pitchFamily="18" charset="0"/>
              </a:rPr>
              <a:t> 가장 오래된 마을의 중심에서 태어났고 그들은 </a:t>
            </a:r>
            <a:r>
              <a:rPr lang="en-US" altLang="ko-KR" sz="1300" kern="100" dirty="0">
                <a:effectLst/>
                <a:latin typeface="광양햇살체 Regular" pitchFamily="2" charset="-127"/>
                <a:ea typeface="광양햇살체 Regular" pitchFamily="2" charset="-127"/>
                <a:cs typeface="Times New Roman" panose="02020603050405020304" pitchFamily="18" charset="0"/>
              </a:rPr>
              <a:t>4</a:t>
            </a:r>
            <a:r>
              <a:rPr lang="ko-KR" altLang="en-US" sz="1300" kern="100" dirty="0">
                <a:effectLst/>
                <a:latin typeface="광양햇살체 Regular" pitchFamily="2" charset="-127"/>
                <a:ea typeface="광양햇살체 Regular" pitchFamily="2" charset="-127"/>
                <a:cs typeface="Times New Roman" panose="02020603050405020304" pitchFamily="18" charset="0"/>
              </a:rPr>
              <a:t>세대에 걸쳐 전통을 이으며 가족 경영을 해 오고 있습니다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r>
              <a:rPr lang="ko-KR" altLang="en-US" sz="1300" kern="100" dirty="0">
                <a:effectLst/>
                <a:latin typeface="광양햇살체 Regular" pitchFamily="2" charset="-127"/>
                <a:ea typeface="광양햇살체 Regular" pitchFamily="2" charset="-127"/>
                <a:cs typeface="Times New Roman" panose="02020603050405020304" pitchFamily="18" charset="0"/>
              </a:rPr>
              <a:t>이들은 포도 수확에서 부터 양조 및 병입까지 모두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와이너리에서</a:t>
            </a:r>
            <a:r>
              <a:rPr lang="ko-KR" altLang="en-US" sz="1300" kern="100" dirty="0">
                <a:effectLst/>
                <a:latin typeface="광양햇살체 Regular" pitchFamily="2" charset="-127"/>
                <a:ea typeface="광양햇살체 Regular" pitchFamily="2" charset="-127"/>
                <a:cs typeface="Times New Roman" panose="02020603050405020304" pitchFamily="18" charset="0"/>
              </a:rPr>
              <a:t> 맡아서 하고 있으며 현재 전 세계적으로 </a:t>
            </a:r>
            <a:r>
              <a:rPr lang="ko-KR" altLang="en-US" sz="1300" kern="100" dirty="0">
                <a:effectLst/>
                <a:latin typeface="광양햇살체 Regular" pitchFamily="2" charset="-127"/>
                <a:ea typeface="광양햇살체 Regular"/>
                <a:cs typeface="Times New Roman" panose="02020603050405020304" pitchFamily="18" charset="0"/>
              </a:rPr>
              <a:t>수출</a:t>
            </a:r>
            <a:r>
              <a:rPr lang="ko-KR" altLang="en-US" sz="1300" kern="100" dirty="0">
                <a:effectLst/>
                <a:latin typeface="광양햇살체 Regular" pitchFamily="2" charset="-127"/>
                <a:ea typeface="광양햇살체 Regular" pitchFamily="2" charset="-127"/>
                <a:cs typeface="Times New Roman" panose="02020603050405020304" pitchFamily="18" charset="0"/>
              </a:rPr>
              <a:t> 되고 있습니다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p>
          <a:p>
            <a:pPr>
              <a:spcAft>
                <a:spcPts val="800"/>
              </a:spcAft>
            </a:pP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p>
          <a:p>
            <a:pPr>
              <a:spcAft>
                <a:spcPts val="800"/>
              </a:spcAft>
            </a:pPr>
            <a:endParaRPr lang="en-US" altLang="ko-KR" sz="1300" kern="100" dirty="0">
              <a:effectLst/>
              <a:latin typeface="광양햇살체 Regular" pitchFamily="2" charset="-127"/>
              <a:ea typeface="광양햇살체 Regular" pitchFamily="2" charset="-127"/>
              <a:cs typeface="Times New Roman" panose="02020603050405020304" pitchFamily="18" charset="0"/>
            </a:endParaRPr>
          </a:p>
          <a:p>
            <a:pPr>
              <a:spcAft>
                <a:spcPts val="800"/>
              </a:spcAft>
            </a:pPr>
            <a:endParaRPr lang="en-US" altLang="ko-KR" sz="1300" kern="100" dirty="0">
              <a:effectLst/>
              <a:latin typeface="광양햇살체 Regular" pitchFamily="2" charset="-127"/>
              <a:ea typeface="광양햇살체 Regular" pitchFamily="2" charset="-127"/>
              <a:cs typeface="Times New Roman" panose="02020603050405020304" pitchFamily="18" charset="0"/>
            </a:endParaRPr>
          </a:p>
          <a:p>
            <a:pPr>
              <a:spcAft>
                <a:spcPts val="800"/>
              </a:spcAft>
            </a:pPr>
            <a:endParaRPr lang="en-US" altLang="ko-KR" sz="1300" kern="100" dirty="0">
              <a:effectLst/>
              <a:latin typeface="광양햇살체 Regular" pitchFamily="2" charset="-127"/>
              <a:ea typeface="광양햇살체 Regular" pitchFamily="2" charset="-127"/>
              <a:cs typeface="Times New Roman" panose="02020603050405020304" pitchFamily="18" charset="0"/>
            </a:endParaRPr>
          </a:p>
          <a:p>
            <a:pPr>
              <a:spcAft>
                <a:spcPts val="800"/>
              </a:spcAft>
            </a:pPr>
            <a:endParaRPr lang="en-US" altLang="ko-KR" sz="1300" kern="100" dirty="0">
              <a:effectLst/>
              <a:latin typeface="광양햇살체 Regular" pitchFamily="2" charset="-127"/>
              <a:ea typeface="광양햇살체 Regular" pitchFamily="2" charset="-127"/>
              <a:cs typeface="Times New Roman" panose="02020603050405020304" pitchFamily="18" charset="0"/>
            </a:endParaRPr>
          </a:p>
        </p:txBody>
      </p:sp>
      <p:grpSp>
        <p:nvGrpSpPr>
          <p:cNvPr id="6" name="그룹 5">
            <a:extLst>
              <a:ext uri="{FF2B5EF4-FFF2-40B4-BE49-F238E27FC236}">
                <a16:creationId xmlns:a16="http://schemas.microsoft.com/office/drawing/2014/main" xmlns="" id="{2BFA3818-A061-464D-53EC-98766E432D15}"/>
              </a:ext>
            </a:extLst>
          </p:cNvPr>
          <p:cNvGrpSpPr/>
          <p:nvPr/>
        </p:nvGrpSpPr>
        <p:grpSpPr>
          <a:xfrm>
            <a:off x="6946901" y="169568"/>
            <a:ext cx="3505200" cy="4074700"/>
            <a:chOff x="6110734" y="0"/>
            <a:chExt cx="5510767" cy="6857996"/>
          </a:xfrm>
        </p:grpSpPr>
        <p:pic>
          <p:nvPicPr>
            <p:cNvPr id="8" name="object 2">
              <a:extLst>
                <a:ext uri="{FF2B5EF4-FFF2-40B4-BE49-F238E27FC236}">
                  <a16:creationId xmlns:a16="http://schemas.microsoft.com/office/drawing/2014/main" xmlns="" id="{7F4CBEFE-B78D-CF7E-D386-7C48DE9E73CA}"/>
                </a:ext>
              </a:extLst>
            </p:cNvPr>
            <p:cNvPicPr/>
            <p:nvPr/>
          </p:nvPicPr>
          <p:blipFill>
            <a:blip r:embed="rId3" cstate="print"/>
            <a:stretch>
              <a:fillRect/>
            </a:stretch>
          </p:blipFill>
          <p:spPr>
            <a:xfrm>
              <a:off x="6110734" y="0"/>
              <a:ext cx="5510767" cy="6857996"/>
            </a:xfrm>
            <a:prstGeom prst="rect">
              <a:avLst/>
            </a:prstGeom>
          </p:spPr>
        </p:pic>
        <p:grpSp>
          <p:nvGrpSpPr>
            <p:cNvPr id="9" name="object 9">
              <a:extLst>
                <a:ext uri="{FF2B5EF4-FFF2-40B4-BE49-F238E27FC236}">
                  <a16:creationId xmlns:a16="http://schemas.microsoft.com/office/drawing/2014/main" xmlns="" id="{35B2ED52-FF51-0921-9911-2BB237B22A5E}"/>
                </a:ext>
              </a:extLst>
            </p:cNvPr>
            <p:cNvGrpSpPr/>
            <p:nvPr/>
          </p:nvGrpSpPr>
          <p:grpSpPr>
            <a:xfrm>
              <a:off x="8241250" y="3708717"/>
              <a:ext cx="288925" cy="376555"/>
              <a:chOff x="8241250" y="3708717"/>
              <a:chExt cx="288925" cy="376555"/>
            </a:xfrm>
          </p:grpSpPr>
          <p:sp>
            <p:nvSpPr>
              <p:cNvPr id="11" name="object 10">
                <a:extLst>
                  <a:ext uri="{FF2B5EF4-FFF2-40B4-BE49-F238E27FC236}">
                    <a16:creationId xmlns:a16="http://schemas.microsoft.com/office/drawing/2014/main" xmlns="" id="{D6F27CA3-60F4-644F-C851-5A5E14C50E28}"/>
                  </a:ext>
                </a:extLst>
              </p:cNvPr>
              <p:cNvSpPr/>
              <p:nvPr/>
            </p:nvSpPr>
            <p:spPr>
              <a:xfrm>
                <a:off x="8241250" y="3708717"/>
                <a:ext cx="288925" cy="376555"/>
              </a:xfrm>
              <a:custGeom>
                <a:avLst/>
                <a:gdLst/>
                <a:ahLst/>
                <a:cxnLst/>
                <a:rect l="l" t="t" r="r" b="b"/>
                <a:pathLst>
                  <a:path w="288925" h="376554">
                    <a:moveTo>
                      <a:pt x="144399" y="375961"/>
                    </a:moveTo>
                    <a:lnTo>
                      <a:pt x="166961" y="347532"/>
                    </a:lnTo>
                    <a:lnTo>
                      <a:pt x="216599" y="279126"/>
                    </a:lnTo>
                    <a:lnTo>
                      <a:pt x="266236" y="196065"/>
                    </a:lnTo>
                    <a:lnTo>
                      <a:pt x="288798" y="123671"/>
                    </a:lnTo>
                    <a:lnTo>
                      <a:pt x="281433" y="84595"/>
                    </a:lnTo>
                    <a:lnTo>
                      <a:pt x="260926" y="50647"/>
                    </a:lnTo>
                    <a:lnTo>
                      <a:pt x="229662" y="23871"/>
                    </a:lnTo>
                    <a:lnTo>
                      <a:pt x="190025" y="6308"/>
                    </a:lnTo>
                    <a:lnTo>
                      <a:pt x="144399" y="0"/>
                    </a:lnTo>
                    <a:lnTo>
                      <a:pt x="98773" y="6308"/>
                    </a:lnTo>
                    <a:lnTo>
                      <a:pt x="59136" y="23871"/>
                    </a:lnTo>
                    <a:lnTo>
                      <a:pt x="27872" y="50647"/>
                    </a:lnTo>
                    <a:lnTo>
                      <a:pt x="7365" y="84595"/>
                    </a:lnTo>
                    <a:lnTo>
                      <a:pt x="0" y="123671"/>
                    </a:lnTo>
                    <a:lnTo>
                      <a:pt x="22562" y="196274"/>
                    </a:lnTo>
                    <a:lnTo>
                      <a:pt x="72199" y="279311"/>
                    </a:lnTo>
                    <a:lnTo>
                      <a:pt x="121837" y="347601"/>
                    </a:lnTo>
                    <a:lnTo>
                      <a:pt x="144399" y="375961"/>
                    </a:lnTo>
                    <a:close/>
                  </a:path>
                </a:pathLst>
              </a:custGeom>
              <a:solidFill>
                <a:srgbClr val="E03D22"/>
              </a:solidFill>
            </p:spPr>
            <p:txBody>
              <a:bodyPr wrap="square" lIns="0" tIns="0" rIns="0" bIns="0" rtlCol="0"/>
              <a:lstStyle/>
              <a:p>
                <a:endParaRPr/>
              </a:p>
            </p:txBody>
          </p:sp>
          <p:pic>
            <p:nvPicPr>
              <p:cNvPr id="12" name="object 11">
                <a:extLst>
                  <a:ext uri="{FF2B5EF4-FFF2-40B4-BE49-F238E27FC236}">
                    <a16:creationId xmlns:a16="http://schemas.microsoft.com/office/drawing/2014/main" xmlns="" id="{BEEDA496-658B-74A6-0AD2-0C4D890193F0}"/>
                  </a:ext>
                </a:extLst>
              </p:cNvPr>
              <p:cNvPicPr/>
              <p:nvPr/>
            </p:nvPicPr>
            <p:blipFill>
              <a:blip r:embed="rId4" cstate="print"/>
              <a:stretch>
                <a:fillRect/>
              </a:stretch>
            </p:blipFill>
            <p:spPr>
              <a:xfrm>
                <a:off x="8325612" y="3752087"/>
                <a:ext cx="134112" cy="146304"/>
              </a:xfrm>
              <a:prstGeom prst="rect">
                <a:avLst/>
              </a:prstGeom>
            </p:spPr>
          </p:pic>
        </p:grpSp>
        <p:sp>
          <p:nvSpPr>
            <p:cNvPr id="10" name="object 12">
              <a:extLst>
                <a:ext uri="{FF2B5EF4-FFF2-40B4-BE49-F238E27FC236}">
                  <a16:creationId xmlns:a16="http://schemas.microsoft.com/office/drawing/2014/main" xmlns="" id="{11FB959B-A2F4-B83F-C444-C0AA4B07C8C6}"/>
                </a:ext>
              </a:extLst>
            </p:cNvPr>
            <p:cNvSpPr txBox="1"/>
            <p:nvPr/>
          </p:nvSpPr>
          <p:spPr>
            <a:xfrm>
              <a:off x="7485125" y="3902786"/>
              <a:ext cx="1424727" cy="369828"/>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F4213"/>
                  </a:solidFill>
                  <a:latin typeface="Arial Black"/>
                  <a:cs typeface="Arial Black"/>
                </a:rPr>
                <a:t>Domaine</a:t>
              </a:r>
              <a:endParaRPr sz="1200" dirty="0">
                <a:latin typeface="Arial Black"/>
                <a:cs typeface="Arial Black"/>
              </a:endParaRPr>
            </a:p>
            <a:p>
              <a:pPr marL="12700">
                <a:lnSpc>
                  <a:spcPct val="100000"/>
                </a:lnSpc>
                <a:spcBef>
                  <a:spcPts val="5"/>
                </a:spcBef>
              </a:pPr>
              <a:r>
                <a:rPr sz="1200" spc="-10" dirty="0">
                  <a:solidFill>
                    <a:srgbClr val="6F4213"/>
                  </a:solidFill>
                  <a:latin typeface="Arial Black"/>
                  <a:cs typeface="Arial Black"/>
                </a:rPr>
                <a:t>Vocoret</a:t>
              </a:r>
              <a:r>
                <a:rPr sz="1200" spc="-35" dirty="0">
                  <a:solidFill>
                    <a:srgbClr val="6F4213"/>
                  </a:solidFill>
                  <a:latin typeface="Arial Black"/>
                  <a:cs typeface="Arial Black"/>
                </a:rPr>
                <a:t> </a:t>
              </a:r>
              <a:r>
                <a:rPr sz="1200" dirty="0">
                  <a:solidFill>
                    <a:srgbClr val="6F4213"/>
                  </a:solidFill>
                  <a:latin typeface="Arial Black"/>
                  <a:cs typeface="Arial Black"/>
                </a:rPr>
                <a:t>et</a:t>
              </a:r>
              <a:r>
                <a:rPr sz="1200" spc="-30" dirty="0">
                  <a:solidFill>
                    <a:srgbClr val="6F4213"/>
                  </a:solidFill>
                  <a:latin typeface="Arial Black"/>
                  <a:cs typeface="Arial Black"/>
                </a:rPr>
                <a:t> </a:t>
              </a:r>
              <a:r>
                <a:rPr sz="1200" spc="-5" dirty="0">
                  <a:solidFill>
                    <a:srgbClr val="6F4213"/>
                  </a:solidFill>
                  <a:latin typeface="Arial Black"/>
                  <a:cs typeface="Arial Black"/>
                </a:rPr>
                <a:t>Fils</a:t>
              </a:r>
              <a:endParaRPr sz="1200" dirty="0">
                <a:latin typeface="Arial Black"/>
                <a:cs typeface="Arial Black"/>
              </a:endParaRPr>
            </a:p>
          </p:txBody>
        </p:sp>
      </p:grpSp>
      <p:pic>
        <p:nvPicPr>
          <p:cNvPr id="7" name="object 13">
            <a:extLst>
              <a:ext uri="{FF2B5EF4-FFF2-40B4-BE49-F238E27FC236}">
                <a16:creationId xmlns:a16="http://schemas.microsoft.com/office/drawing/2014/main" xmlns="" id="{D547A9CC-552D-E0F8-83F9-E045FFC8FFC9}"/>
              </a:ext>
            </a:extLst>
          </p:cNvPr>
          <p:cNvPicPr/>
          <p:nvPr/>
        </p:nvPicPr>
        <p:blipFill rotWithShape="1">
          <a:blip r:embed="rId5" cstate="print"/>
          <a:srcRect r="15043"/>
          <a:stretch/>
        </p:blipFill>
        <p:spPr>
          <a:xfrm>
            <a:off x="241300" y="4789075"/>
            <a:ext cx="1914819" cy="2514600"/>
          </a:xfrm>
          <a:prstGeom prst="rect">
            <a:avLst/>
          </a:prstGeom>
        </p:spPr>
      </p:pic>
      <p:pic>
        <p:nvPicPr>
          <p:cNvPr id="19" name="object 8">
            <a:extLst>
              <a:ext uri="{FF2B5EF4-FFF2-40B4-BE49-F238E27FC236}">
                <a16:creationId xmlns:a16="http://schemas.microsoft.com/office/drawing/2014/main" xmlns="" id="{CC5A20A4-783D-5AD2-41B0-CAF177AC83FE}"/>
              </a:ext>
            </a:extLst>
          </p:cNvPr>
          <p:cNvPicPr/>
          <p:nvPr/>
        </p:nvPicPr>
        <p:blipFill>
          <a:blip r:embed="rId6" cstate="print"/>
          <a:stretch>
            <a:fillRect/>
          </a:stretch>
        </p:blipFill>
        <p:spPr>
          <a:xfrm>
            <a:off x="1018788" y="731291"/>
            <a:ext cx="1203712" cy="433250"/>
          </a:xfrm>
          <a:prstGeom prst="rect">
            <a:avLst/>
          </a:prstGeom>
        </p:spPr>
      </p:pic>
      <p:pic>
        <p:nvPicPr>
          <p:cNvPr id="21" name="Picture 10" descr="사진">
            <a:extLst>
              <a:ext uri="{FF2B5EF4-FFF2-40B4-BE49-F238E27FC236}">
                <a16:creationId xmlns:a16="http://schemas.microsoft.com/office/drawing/2014/main" xmlns="" id="{F25F9080-95BD-6365-0EDC-385E000AA74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208"/>
          <a:stretch/>
        </p:blipFill>
        <p:spPr bwMode="auto">
          <a:xfrm>
            <a:off x="6946900" y="4274725"/>
            <a:ext cx="35052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xmlns="" id="{CE43FC1B-B01A-F7DF-ABEC-51EB6F11386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760" r="32695"/>
          <a:stretch/>
        </p:blipFill>
        <p:spPr bwMode="auto">
          <a:xfrm>
            <a:off x="4143022" y="4769905"/>
            <a:ext cx="2743200" cy="2533770"/>
          </a:xfrm>
          <a:prstGeom prst="rect">
            <a:avLst/>
          </a:prstGeom>
          <a:noFill/>
          <a:extLst>
            <a:ext uri="{909E8E84-426E-40DD-AFC4-6F175D3DCCD1}">
              <a14:hiddenFill xmlns:a14="http://schemas.microsoft.com/office/drawing/2010/main">
                <a:solidFill>
                  <a:srgbClr val="FFFFFF"/>
                </a:solidFill>
              </a14:hiddenFill>
            </a:ext>
          </a:extLst>
        </p:spPr>
      </p:pic>
      <p:pic>
        <p:nvPicPr>
          <p:cNvPr id="24" name="object 14">
            <a:extLst>
              <a:ext uri="{FF2B5EF4-FFF2-40B4-BE49-F238E27FC236}">
                <a16:creationId xmlns:a16="http://schemas.microsoft.com/office/drawing/2014/main" xmlns="" id="{6439DA29-9A7A-FF18-3ECD-575C9C8B8C9C}"/>
              </a:ext>
            </a:extLst>
          </p:cNvPr>
          <p:cNvPicPr/>
          <p:nvPr/>
        </p:nvPicPr>
        <p:blipFill>
          <a:blip r:embed="rId9" cstate="print"/>
          <a:stretch>
            <a:fillRect/>
          </a:stretch>
        </p:blipFill>
        <p:spPr>
          <a:xfrm>
            <a:off x="5335577" y="361911"/>
            <a:ext cx="1382723" cy="667963"/>
          </a:xfrm>
          <a:prstGeom prst="rect">
            <a:avLst/>
          </a:prstGeom>
        </p:spPr>
      </p:pic>
      <p:pic>
        <p:nvPicPr>
          <p:cNvPr id="25" name="Picture 2" descr="Sol du vignoble chablisien">
            <a:extLst>
              <a:ext uri="{FF2B5EF4-FFF2-40B4-BE49-F238E27FC236}">
                <a16:creationId xmlns:a16="http://schemas.microsoft.com/office/drawing/2014/main" xmlns="" id="{76D47F9F-EE9D-95A9-7FCE-27EC19C42ED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7492"/>
          <a:stretch/>
        </p:blipFill>
        <p:spPr bwMode="auto">
          <a:xfrm>
            <a:off x="2177373" y="4769905"/>
            <a:ext cx="1930283" cy="2533770"/>
          </a:xfrm>
          <a:prstGeom prst="rect">
            <a:avLst/>
          </a:prstGeom>
          <a:noFill/>
          <a:extLst>
            <a:ext uri="{909E8E84-426E-40DD-AFC4-6F175D3DCCD1}">
              <a14:hiddenFill xmlns:a14="http://schemas.microsoft.com/office/drawing/2010/main">
                <a:solidFill>
                  <a:srgbClr val="FFFFFF"/>
                </a:solidFill>
              </a14:hiddenFill>
            </a:ext>
          </a:extLst>
        </p:spPr>
      </p:pic>
      <p:pic>
        <p:nvPicPr>
          <p:cNvPr id="16" name="그림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13300" y="6945049"/>
            <a:ext cx="1066800" cy="722576"/>
          </a:xfrm>
          <a:prstGeom prst="rect">
            <a:avLst/>
          </a:prstGeom>
        </p:spPr>
      </p:pic>
    </p:spTree>
    <p:extLst>
      <p:ext uri="{BB962C8B-B14F-4D97-AF65-F5344CB8AC3E}">
        <p14:creationId xmlns:p14="http://schemas.microsoft.com/office/powerpoint/2010/main" val="97178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12F72DA7-61EF-CA6D-AF11-C91590FC1DB4}"/>
              </a:ext>
            </a:extLst>
          </p:cNvPr>
          <p:cNvSpPr txBox="1"/>
          <p:nvPr/>
        </p:nvSpPr>
        <p:spPr>
          <a:xfrm>
            <a:off x="260522" y="3171825"/>
            <a:ext cx="10191578" cy="3924151"/>
          </a:xfrm>
          <a:prstGeom prst="rect">
            <a:avLst/>
          </a:prstGeom>
          <a:noFill/>
        </p:spPr>
        <p:txBody>
          <a:bodyPr wrap="square" rtlCol="0">
            <a:spAutoFit/>
          </a:bodyPr>
          <a:lstStyle/>
          <a:p>
            <a:pPr algn="ctr">
              <a:spcAft>
                <a:spcPts val="800"/>
              </a:spcAft>
            </a:pPr>
            <a:r>
              <a:rPr lang="en-US" altLang="ko-KR" sz="1300" kern="100" dirty="0">
                <a:effectLst/>
                <a:latin typeface="광양햇살체 Regular" pitchFamily="2" charset="-127"/>
                <a:ea typeface="광양햇살체 Regular" pitchFamily="2" charset="-127"/>
                <a:cs typeface="Times New Roman" panose="02020603050405020304" pitchFamily="18" charset="0"/>
              </a:rPr>
              <a:t> Edouard </a:t>
            </a:r>
            <a:r>
              <a:rPr lang="en-US" altLang="ko-KR" sz="1300" kern="100" dirty="0" err="1">
                <a:effectLst/>
                <a:latin typeface="광양햇살체 Regular" pitchFamily="2" charset="-127"/>
                <a:ea typeface="광양햇살체 Regular" pitchFamily="2" charset="-127"/>
                <a:cs typeface="Times New Roman" panose="02020603050405020304" pitchFamily="18" charset="0"/>
              </a:rPr>
              <a:t>Vocoret</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r>
              <a:rPr lang="ko-KR" altLang="en-US" sz="1300" kern="100" dirty="0">
                <a:effectLst/>
                <a:latin typeface="광양햇살체 Regular" pitchFamily="2" charset="-127"/>
                <a:ea typeface="광양햇살체 Regular" pitchFamily="2" charset="-127"/>
                <a:cs typeface="Times New Roman" panose="02020603050405020304" pitchFamily="18" charset="0"/>
              </a:rPr>
              <a:t>에두아르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보코레</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r>
              <a:rPr lang="ko-KR" altLang="en-US" sz="1300" kern="100" dirty="0">
                <a:effectLst/>
                <a:latin typeface="광양햇살체 Regular" pitchFamily="2" charset="-127"/>
                <a:ea typeface="광양햇살체 Regular" pitchFamily="2" charset="-127"/>
                <a:cs typeface="Times New Roman" panose="02020603050405020304" pitchFamily="18" charset="0"/>
              </a:rPr>
              <a:t>에 의해 </a:t>
            </a:r>
            <a:r>
              <a:rPr lang="en-US" altLang="ko-KR" sz="1300" kern="100" dirty="0">
                <a:effectLst/>
                <a:latin typeface="광양햇살체 Regular" pitchFamily="2" charset="-127"/>
                <a:ea typeface="광양햇살체 Regular" pitchFamily="2" charset="-127"/>
                <a:cs typeface="Times New Roman" panose="02020603050405020304" pitchFamily="18" charset="0"/>
              </a:rPr>
              <a:t>1870</a:t>
            </a:r>
            <a:r>
              <a:rPr lang="ko-KR" altLang="en-US" sz="1300" kern="100" dirty="0">
                <a:effectLst/>
                <a:latin typeface="광양햇살체 Regular" pitchFamily="2" charset="-127"/>
                <a:ea typeface="광양햇살체 Regular" pitchFamily="2" charset="-127"/>
                <a:cs typeface="Times New Roman" panose="02020603050405020304" pitchFamily="18" charset="0"/>
              </a:rPr>
              <a:t>년 설립된 </a:t>
            </a:r>
            <a:r>
              <a:rPr lang="en-US" altLang="ko-KR" sz="1300" kern="100" dirty="0">
                <a:effectLst/>
                <a:latin typeface="광양햇살체 Regular" pitchFamily="2" charset="-127"/>
                <a:ea typeface="광양햇살체 Regular" pitchFamily="2" charset="-127"/>
                <a:cs typeface="Times New Roman" panose="02020603050405020304" pitchFamily="18" charset="0"/>
              </a:rPr>
              <a:t>Domaine </a:t>
            </a:r>
            <a:r>
              <a:rPr lang="en-US" altLang="ko-KR" sz="1300" kern="100" dirty="0" err="1">
                <a:effectLst/>
                <a:latin typeface="광양햇살체 Regular" pitchFamily="2" charset="-127"/>
                <a:ea typeface="광양햇살체 Regular" pitchFamily="2" charset="-127"/>
                <a:cs typeface="Times New Roman" panose="02020603050405020304" pitchFamily="18" charset="0"/>
              </a:rPr>
              <a:t>Vocoret</a:t>
            </a:r>
            <a:r>
              <a:rPr lang="ko-KR" altLang="en-US" sz="1300" kern="100" dirty="0">
                <a:effectLst/>
                <a:latin typeface="광양햇살체 Regular" pitchFamily="2" charset="-127"/>
                <a:ea typeface="광양햇살체 Regular" pitchFamily="2" charset="-127"/>
                <a:cs typeface="Times New Roman" panose="02020603050405020304" pitchFamily="18" charset="0"/>
              </a:rPr>
              <a:t>는 </a:t>
            </a:r>
            <a:endParaRPr lang="en-US" altLang="ko-KR" sz="1300" kern="100" dirty="0">
              <a:effectLst/>
              <a:latin typeface="광양햇살체 Regular" pitchFamily="2" charset="-127"/>
              <a:ea typeface="광양햇살체 Regular" pitchFamily="2" charset="-127"/>
              <a:cs typeface="Times New Roman" panose="02020603050405020304" pitchFamily="18" charset="0"/>
            </a:endParaRPr>
          </a:p>
          <a:p>
            <a:pPr algn="ctr">
              <a:spcAft>
                <a:spcPts val="800"/>
              </a:spcAft>
            </a:pPr>
            <a:r>
              <a:rPr lang="ko-KR" altLang="en-US" sz="1300" kern="100" dirty="0" err="1">
                <a:effectLst/>
                <a:latin typeface="광양햇살체 Regular" pitchFamily="2" charset="-127"/>
                <a:ea typeface="광양햇살체 Regular" pitchFamily="2" charset="-127"/>
                <a:cs typeface="Times New Roman" panose="02020603050405020304" pitchFamily="18" charset="0"/>
              </a:rPr>
              <a:t>떼루아에</a:t>
            </a:r>
            <a:r>
              <a:rPr lang="ko-KR" altLang="en-US" sz="1300" kern="100" dirty="0">
                <a:effectLst/>
                <a:latin typeface="광양햇살체 Regular" pitchFamily="2" charset="-127"/>
                <a:ea typeface="광양햇살체 Regular" pitchFamily="2" charset="-127"/>
                <a:cs typeface="Times New Roman" panose="02020603050405020304" pitchFamily="18" charset="0"/>
              </a:rPr>
              <a:t> 대한 존중과 지속적인 개선을 최우선 목표로 삼아 포도밭을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영속시키고</a:t>
            </a:r>
            <a:r>
              <a:rPr lang="ko-KR" altLang="en-US" sz="1300" kern="100" dirty="0">
                <a:effectLst/>
                <a:latin typeface="광양햇살체 Regular" pitchFamily="2" charset="-127"/>
                <a:ea typeface="광양햇살체 Regular" pitchFamily="2" charset="-127"/>
                <a:cs typeface="Times New Roman" panose="02020603050405020304" pitchFamily="18" charset="0"/>
              </a:rPr>
              <a:t> 발전시키기 위해 항상 노력해 왔습니다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p>
          <a:p>
            <a:pPr algn="ctr">
              <a:spcAft>
                <a:spcPts val="800"/>
              </a:spcAft>
            </a:pPr>
            <a:endParaRPr lang="en-US" altLang="ko-KR" sz="1300" kern="100" dirty="0">
              <a:effectLst/>
              <a:latin typeface="광양햇살체 Regular" pitchFamily="2" charset="-127"/>
              <a:ea typeface="광양햇살체 Regular" pitchFamily="2" charset="-127"/>
              <a:cs typeface="Times New Roman" panose="02020603050405020304" pitchFamily="18" charset="0"/>
            </a:endParaRPr>
          </a:p>
          <a:p>
            <a:pPr algn="ctr">
              <a:spcAft>
                <a:spcPts val="800"/>
              </a:spcAft>
            </a:pPr>
            <a:r>
              <a:rPr lang="en-US" altLang="ko-KR" sz="1300" kern="100" dirty="0">
                <a:effectLst/>
                <a:latin typeface="광양햇살체 Regular" pitchFamily="2" charset="-127"/>
                <a:ea typeface="광양햇살체 Regular" pitchFamily="2" charset="-127"/>
                <a:cs typeface="Times New Roman" panose="02020603050405020304" pitchFamily="18" charset="0"/>
              </a:rPr>
              <a:t>Edouard</a:t>
            </a:r>
            <a:r>
              <a:rPr lang="ko-KR" altLang="en-US" sz="1300" kern="100" dirty="0">
                <a:effectLst/>
                <a:latin typeface="광양햇살체 Regular" pitchFamily="2" charset="-127"/>
                <a:ea typeface="광양햇살체 Regular" pitchFamily="2" charset="-127"/>
                <a:cs typeface="Times New Roman" panose="02020603050405020304" pitchFamily="18" charset="0"/>
              </a:rPr>
              <a:t>의 뒤를 이어 </a:t>
            </a:r>
            <a:r>
              <a:rPr lang="en-US" altLang="ko-KR" sz="1300" kern="100" dirty="0">
                <a:effectLst/>
                <a:latin typeface="광양햇살체 Regular" pitchFamily="2" charset="-127"/>
                <a:ea typeface="광양햇살체 Regular" pitchFamily="2" charset="-127"/>
                <a:cs typeface="Times New Roman" panose="02020603050405020304" pitchFamily="18" charset="0"/>
              </a:rPr>
              <a:t>Robert </a:t>
            </a:r>
            <a:r>
              <a:rPr lang="en-US" altLang="ko-KR" sz="1300" kern="100" dirty="0" err="1">
                <a:effectLst/>
                <a:latin typeface="광양햇살체 Regular" pitchFamily="2" charset="-127"/>
                <a:ea typeface="광양햇살체 Regular" pitchFamily="2" charset="-127"/>
                <a:cs typeface="Times New Roman" panose="02020603050405020304" pitchFamily="18" charset="0"/>
              </a:rPr>
              <a:t>Vocoret</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로베르</a:t>
            </a:r>
            <a:r>
              <a:rPr lang="ko-KR" altLang="en-US" sz="1300" kern="100" dirty="0">
                <a:effectLst/>
                <a:latin typeface="광양햇살체 Regular" pitchFamily="2" charset="-127"/>
                <a:ea typeface="광양햇살체 Regular" pitchFamily="2" charset="-127"/>
                <a:cs typeface="Times New Roman" panose="02020603050405020304" pitchFamily="18" charset="0"/>
              </a:rPr>
              <a:t>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보코레</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r>
              <a:rPr lang="ko-KR" altLang="en-US" sz="1300" kern="100" dirty="0">
                <a:effectLst/>
                <a:latin typeface="광양햇살체 Regular" pitchFamily="2" charset="-127"/>
                <a:ea typeface="광양햇살체 Regular" pitchFamily="2" charset="-127"/>
                <a:cs typeface="Times New Roman" panose="02020603050405020304" pitchFamily="18" charset="0"/>
              </a:rPr>
              <a:t>는 새로운 부지를 구입하여 그들의 사업을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확장시키고</a:t>
            </a:r>
            <a:r>
              <a:rPr lang="ko-KR" altLang="en-US" sz="1300" kern="100" dirty="0">
                <a:effectLst/>
                <a:latin typeface="광양햇살체 Regular" pitchFamily="2" charset="-127"/>
                <a:ea typeface="광양햇살체 Regular" pitchFamily="2" charset="-127"/>
                <a:cs typeface="Times New Roman" panose="02020603050405020304" pitchFamily="18" charset="0"/>
              </a:rPr>
              <a:t> 개발시켰습니다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p>
          <a:p>
            <a:pPr algn="ctr">
              <a:spcAft>
                <a:spcPts val="800"/>
              </a:spcAft>
            </a:pPr>
            <a:r>
              <a:rPr lang="ko-KR" altLang="en-US" sz="1300" kern="100" dirty="0">
                <a:effectLst/>
                <a:latin typeface="광양햇살체 Regular" pitchFamily="2" charset="-127"/>
                <a:ea typeface="광양햇살체 Regular" pitchFamily="2" charset="-127"/>
                <a:cs typeface="Times New Roman" panose="02020603050405020304" pitchFamily="18" charset="0"/>
              </a:rPr>
              <a:t>그의 아내 </a:t>
            </a:r>
            <a:r>
              <a:rPr lang="en-US" altLang="ko-KR" sz="1300" kern="100" dirty="0">
                <a:effectLst/>
                <a:latin typeface="광양햇살체 Regular" pitchFamily="2" charset="-127"/>
                <a:ea typeface="광양햇살체 Regular" pitchFamily="2" charset="-127"/>
                <a:cs typeface="Times New Roman" panose="02020603050405020304" pitchFamily="18" charset="0"/>
              </a:rPr>
              <a:t>Yvonne(</a:t>
            </a:r>
            <a:r>
              <a:rPr lang="ko-KR" altLang="en-US" sz="1300" kern="100" dirty="0">
                <a:effectLst/>
                <a:latin typeface="광양햇살체 Regular" pitchFamily="2" charset="-127"/>
                <a:ea typeface="광양햇살체 Regular" pitchFamily="2" charset="-127"/>
                <a:cs typeface="Times New Roman" panose="02020603050405020304" pitchFamily="18" charset="0"/>
              </a:rPr>
              <a:t>이본</a:t>
            </a: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r>
              <a:rPr lang="ko-KR" altLang="en-US" sz="1300" kern="100" dirty="0">
                <a:effectLst/>
                <a:latin typeface="광양햇살체 Regular" pitchFamily="2" charset="-127"/>
                <a:ea typeface="광양햇살체 Regular" pitchFamily="2" charset="-127"/>
                <a:cs typeface="Times New Roman" panose="02020603050405020304" pitchFamily="18" charset="0"/>
              </a:rPr>
              <a:t>또한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와이너리</a:t>
            </a:r>
            <a:r>
              <a:rPr lang="ko-KR" altLang="en-US" sz="1300" kern="100" dirty="0">
                <a:effectLst/>
                <a:latin typeface="광양햇살체 Regular" pitchFamily="2" charset="-127"/>
                <a:ea typeface="광양햇살체 Regular" pitchFamily="2" charset="-127"/>
                <a:cs typeface="Times New Roman" panose="02020603050405020304" pitchFamily="18" charset="0"/>
              </a:rPr>
              <a:t> 경영에 중요한 역할을 함과 동시에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와이너리를</a:t>
            </a:r>
            <a:r>
              <a:rPr lang="ko-KR" altLang="en-US" sz="1300" kern="100" dirty="0">
                <a:effectLst/>
                <a:latin typeface="광양햇살체 Regular" pitchFamily="2" charset="-127"/>
                <a:ea typeface="광양햇살체 Regular" pitchFamily="2" charset="-127"/>
                <a:cs typeface="Times New Roman" panose="02020603050405020304" pitchFamily="18" charset="0"/>
              </a:rPr>
              <a:t> 방문한 고객들을 맞이하였습니다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p>
          <a:p>
            <a:pPr algn="ctr">
              <a:spcAft>
                <a:spcPts val="800"/>
              </a:spcAft>
            </a:pPr>
            <a:endParaRPr lang="en-US" altLang="ko-KR" sz="1300" kern="100" dirty="0">
              <a:effectLst/>
              <a:latin typeface="광양햇살체 Regular" pitchFamily="2" charset="-127"/>
              <a:ea typeface="광양햇살체 Regular" pitchFamily="2" charset="-127"/>
              <a:cs typeface="Times New Roman" panose="02020603050405020304" pitchFamily="18" charset="0"/>
            </a:endParaRPr>
          </a:p>
          <a:p>
            <a:pPr algn="ctr">
              <a:spcAft>
                <a:spcPts val="800"/>
              </a:spcAft>
            </a:pPr>
            <a:r>
              <a:rPr lang="ko-KR" altLang="en-US" sz="1300" kern="100" dirty="0">
                <a:effectLst/>
                <a:latin typeface="광양햇살체 Regular" pitchFamily="2" charset="-127"/>
                <a:ea typeface="광양햇살체 Regular" pitchFamily="2" charset="-127"/>
                <a:cs typeface="Times New Roman" panose="02020603050405020304" pitchFamily="18" charset="0"/>
              </a:rPr>
              <a:t>그 후 그는 두 아들인 </a:t>
            </a:r>
            <a:r>
              <a:rPr lang="en-US" altLang="ko-KR" sz="1300" kern="100" dirty="0">
                <a:effectLst/>
                <a:latin typeface="광양햇살체 Regular" pitchFamily="2" charset="-127"/>
                <a:ea typeface="광양햇살체 Regular" pitchFamily="2" charset="-127"/>
                <a:cs typeface="Times New Roman" panose="02020603050405020304" pitchFamily="18" charset="0"/>
              </a:rPr>
              <a:t>Michel(</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미쉘</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r>
              <a:rPr lang="ko-KR" altLang="en-US" sz="1300" kern="100" dirty="0">
                <a:effectLst/>
                <a:latin typeface="광양햇살체 Regular" pitchFamily="2" charset="-127"/>
                <a:ea typeface="광양햇살체 Regular" pitchFamily="2" charset="-127"/>
                <a:cs typeface="Times New Roman" panose="02020603050405020304" pitchFamily="18" charset="0"/>
              </a:rPr>
              <a:t>과 </a:t>
            </a:r>
            <a:r>
              <a:rPr lang="en-US" altLang="ko-KR" sz="1300" kern="100" dirty="0">
                <a:effectLst/>
                <a:latin typeface="광양햇살체 Regular" pitchFamily="2" charset="-127"/>
                <a:ea typeface="광양햇살체 Regular" pitchFamily="2" charset="-127"/>
                <a:cs typeface="Times New Roman" panose="02020603050405020304" pitchFamily="18" charset="0"/>
              </a:rPr>
              <a:t>Claude(</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클로드</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r>
              <a:rPr lang="ko-KR" altLang="en-US" sz="1300" kern="100" dirty="0">
                <a:effectLst/>
                <a:latin typeface="광양햇살체 Regular" pitchFamily="2" charset="-127"/>
                <a:ea typeface="광양햇살체 Regular" pitchFamily="2" charset="-127"/>
                <a:cs typeface="Times New Roman" panose="02020603050405020304" pitchFamily="18" charset="0"/>
              </a:rPr>
              <a:t>에게 경영권을 물려주었고 그들은 업무를 분담하여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와이너리를</a:t>
            </a:r>
            <a:r>
              <a:rPr lang="ko-KR" altLang="en-US" sz="1300" kern="100" dirty="0">
                <a:effectLst/>
                <a:latin typeface="광양햇살체 Regular" pitchFamily="2" charset="-127"/>
                <a:ea typeface="광양햇살체 Regular" pitchFamily="2" charset="-127"/>
                <a:cs typeface="Times New Roman" panose="02020603050405020304" pitchFamily="18" charset="0"/>
              </a:rPr>
              <a:t> 운영하였습니다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p>
          <a:p>
            <a:pPr algn="ctr">
              <a:spcAft>
                <a:spcPts val="800"/>
              </a:spcAft>
            </a:pPr>
            <a:r>
              <a:rPr lang="en-US" altLang="ko-KR" sz="1300" kern="100" dirty="0">
                <a:effectLst/>
                <a:latin typeface="광양햇살체 Regular" pitchFamily="2" charset="-127"/>
                <a:ea typeface="광양햇살체 Regular" pitchFamily="2" charset="-127"/>
                <a:cs typeface="Times New Roman" panose="02020603050405020304" pitchFamily="18" charset="0"/>
              </a:rPr>
              <a:t>Michel</a:t>
            </a:r>
            <a:r>
              <a:rPr lang="ko-KR" altLang="en-US" sz="1300" kern="100" dirty="0">
                <a:effectLst/>
                <a:latin typeface="광양햇살체 Regular" pitchFamily="2" charset="-127"/>
                <a:ea typeface="광양햇살체 Regular" pitchFamily="2" charset="-127"/>
                <a:cs typeface="Times New Roman" panose="02020603050405020304" pitchFamily="18" charset="0"/>
              </a:rPr>
              <a:t>은 포도밭의 전반적인 부분을 관리하였으며 </a:t>
            </a:r>
            <a:r>
              <a:rPr lang="en-US" altLang="ko-KR" sz="1300" kern="100" dirty="0">
                <a:effectLst/>
                <a:latin typeface="광양햇살체 Regular" pitchFamily="2" charset="-127"/>
                <a:ea typeface="광양햇살체 Regular" pitchFamily="2" charset="-127"/>
                <a:cs typeface="Times New Roman" panose="02020603050405020304" pitchFamily="18" charset="0"/>
              </a:rPr>
              <a:t>Claude</a:t>
            </a:r>
            <a:r>
              <a:rPr lang="ko-KR" altLang="en-US" sz="1300" kern="100" dirty="0">
                <a:effectLst/>
                <a:latin typeface="광양햇살체 Regular" pitchFamily="2" charset="-127"/>
                <a:ea typeface="광양햇살체 Regular" pitchFamily="2" charset="-127"/>
                <a:cs typeface="Times New Roman" panose="02020603050405020304" pitchFamily="18" charset="0"/>
              </a:rPr>
              <a:t>는 양조 및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와이너리</a:t>
            </a:r>
            <a:r>
              <a:rPr lang="ko-KR" altLang="en-US" sz="1300" kern="100" dirty="0">
                <a:effectLst/>
                <a:latin typeface="광양햇살체 Regular" pitchFamily="2" charset="-127"/>
                <a:ea typeface="광양햇살체 Regular" pitchFamily="2" charset="-127"/>
                <a:cs typeface="Times New Roman" panose="02020603050405020304" pitchFamily="18" charset="0"/>
              </a:rPr>
              <a:t> 운영에 관한 부분을 맡았습니다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p>
          <a:p>
            <a:pPr algn="ctr">
              <a:spcAft>
                <a:spcPts val="800"/>
              </a:spcAft>
            </a:pPr>
            <a:r>
              <a:rPr lang="ko-KR" altLang="en-US" sz="1300" kern="100" dirty="0">
                <a:effectLst/>
                <a:latin typeface="광양햇살체 Regular" pitchFamily="2" charset="-127"/>
                <a:ea typeface="광양햇살체 Regular" pitchFamily="2" charset="-127"/>
                <a:cs typeface="Times New Roman" panose="02020603050405020304" pitchFamily="18" charset="0"/>
              </a:rPr>
              <a:t>이 때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와이너리는</a:t>
            </a:r>
            <a:r>
              <a:rPr lang="ko-KR" altLang="en-US" sz="1300" kern="100" dirty="0">
                <a:effectLst/>
                <a:latin typeface="광양햇살체 Regular" pitchFamily="2" charset="-127"/>
                <a:ea typeface="광양햇살체 Regular" pitchFamily="2" charset="-127"/>
                <a:cs typeface="Times New Roman" panose="02020603050405020304" pitchFamily="18" charset="0"/>
              </a:rPr>
              <a:t> 현재 위치인 </a:t>
            </a:r>
            <a:r>
              <a:rPr lang="en-US" altLang="ko-KR" sz="1300" kern="100" dirty="0">
                <a:effectLst/>
                <a:latin typeface="광양햇살체 Regular" pitchFamily="2" charset="-127"/>
                <a:ea typeface="광양햇살체 Regular" pitchFamily="2" charset="-127"/>
                <a:cs typeface="Times New Roman" panose="02020603050405020304" pitchFamily="18" charset="0"/>
              </a:rPr>
              <a:t>40 Route </a:t>
            </a:r>
            <a:r>
              <a:rPr lang="en-US" altLang="ko-KR" sz="1300" kern="100" dirty="0" err="1">
                <a:effectLst/>
                <a:latin typeface="광양햇살체 Regular" pitchFamily="2" charset="-127"/>
                <a:ea typeface="광양햇살체 Regular" pitchFamily="2" charset="-127"/>
                <a:cs typeface="Times New Roman" panose="02020603050405020304" pitchFamily="18" charset="0"/>
              </a:rPr>
              <a:t>d'Auxerre</a:t>
            </a:r>
            <a:r>
              <a:rPr lang="ko-KR" altLang="en-US" sz="1300" kern="100" dirty="0">
                <a:effectLst/>
                <a:latin typeface="광양햇살체 Regular" pitchFamily="2" charset="-127"/>
                <a:ea typeface="광양햇살체 Regular" pitchFamily="2" charset="-127"/>
                <a:cs typeface="Times New Roman" panose="02020603050405020304" pitchFamily="18" charset="0"/>
              </a:rPr>
              <a:t>로 이전 되었습니다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p>
          <a:p>
            <a:pPr algn="ctr">
              <a:spcAft>
                <a:spcPts val="800"/>
              </a:spcAft>
            </a:pPr>
            <a:endParaRPr lang="en-US" altLang="ko-KR" sz="1300" kern="100" dirty="0">
              <a:effectLst/>
              <a:latin typeface="광양햇살체 Regular" pitchFamily="2" charset="-127"/>
              <a:ea typeface="광양햇살체 Regular" pitchFamily="2" charset="-127"/>
              <a:cs typeface="Times New Roman" panose="02020603050405020304" pitchFamily="18" charset="0"/>
            </a:endParaRPr>
          </a:p>
          <a:p>
            <a:pPr algn="ctr">
              <a:spcAft>
                <a:spcPts val="800"/>
              </a:spcAft>
            </a:pPr>
            <a:r>
              <a:rPr lang="ko-KR" altLang="en-US" sz="1300" kern="100" dirty="0">
                <a:effectLst/>
                <a:latin typeface="광양햇살체 Regular" pitchFamily="2" charset="-127"/>
                <a:ea typeface="광양햇살체 Regular" pitchFamily="2" charset="-127"/>
                <a:cs typeface="Times New Roman" panose="02020603050405020304" pitchFamily="18" charset="0"/>
              </a:rPr>
              <a:t>그들이 은퇴하며 </a:t>
            </a:r>
            <a:r>
              <a:rPr lang="en-US" altLang="ko-KR" sz="1300" kern="100" dirty="0">
                <a:effectLst/>
                <a:latin typeface="광양햇살체 Regular" pitchFamily="2" charset="-127"/>
                <a:ea typeface="광양햇살체 Regular" pitchFamily="2" charset="-127"/>
                <a:cs typeface="Times New Roman" panose="02020603050405020304" pitchFamily="18" charset="0"/>
              </a:rPr>
              <a:t>Michel</a:t>
            </a:r>
            <a:r>
              <a:rPr lang="ko-KR" altLang="en-US" sz="1300" kern="100" dirty="0">
                <a:effectLst/>
                <a:latin typeface="광양햇살체 Regular" pitchFamily="2" charset="-127"/>
                <a:ea typeface="광양햇살체 Regular" pitchFamily="2" charset="-127"/>
                <a:cs typeface="Times New Roman" panose="02020603050405020304" pitchFamily="18" charset="0"/>
              </a:rPr>
              <a:t>의 아들인 </a:t>
            </a:r>
            <a:r>
              <a:rPr lang="en-US" altLang="ko-KR" sz="1300" kern="100" dirty="0">
                <a:effectLst/>
                <a:latin typeface="광양햇살체 Regular" pitchFamily="2" charset="-127"/>
                <a:ea typeface="광양햇살체 Regular" pitchFamily="2" charset="-127"/>
                <a:cs typeface="Times New Roman" panose="02020603050405020304" pitchFamily="18" charset="0"/>
              </a:rPr>
              <a:t>Jérôme(</a:t>
            </a:r>
            <a:r>
              <a:rPr lang="ko-KR" altLang="en-US" sz="1300" kern="100" dirty="0">
                <a:effectLst/>
                <a:latin typeface="광양햇살체 Regular" pitchFamily="2" charset="-127"/>
                <a:ea typeface="광양햇살체 Regular" pitchFamily="2" charset="-127"/>
                <a:cs typeface="Times New Roman" panose="02020603050405020304" pitchFamily="18" charset="0"/>
              </a:rPr>
              <a:t>제롬</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r>
              <a:rPr lang="ko-KR" altLang="en-US" sz="1300" kern="100" dirty="0">
                <a:effectLst/>
                <a:latin typeface="광양햇살체 Regular" pitchFamily="2" charset="-127"/>
                <a:ea typeface="광양햇살체 Regular" pitchFamily="2" charset="-127"/>
                <a:cs typeface="Times New Roman" panose="02020603050405020304" pitchFamily="18" charset="0"/>
              </a:rPr>
              <a:t>이 포도밭의 관리를 맡았고 </a:t>
            </a:r>
            <a:r>
              <a:rPr lang="en-US" altLang="ko-KR" sz="1300" kern="100" dirty="0">
                <a:effectLst/>
                <a:latin typeface="광양햇살체 Regular" pitchFamily="2" charset="-127"/>
                <a:ea typeface="광양햇살체 Regular" pitchFamily="2" charset="-127"/>
                <a:cs typeface="Times New Roman" panose="02020603050405020304" pitchFamily="18" charset="0"/>
              </a:rPr>
              <a:t>Claude</a:t>
            </a:r>
            <a:r>
              <a:rPr lang="ko-KR" altLang="en-US" sz="1300" kern="100" dirty="0">
                <a:effectLst/>
                <a:latin typeface="광양햇살체 Regular" pitchFamily="2" charset="-127"/>
                <a:ea typeface="광양햇살체 Regular" pitchFamily="2" charset="-127"/>
                <a:cs typeface="Times New Roman" panose="02020603050405020304" pitchFamily="18" charset="0"/>
              </a:rPr>
              <a:t>의 아들인 </a:t>
            </a:r>
            <a:r>
              <a:rPr lang="en-US" altLang="ko-KR" sz="1300" kern="100" dirty="0">
                <a:effectLst/>
                <a:latin typeface="광양햇살체 Regular" pitchFamily="2" charset="-127"/>
                <a:ea typeface="광양햇살체 Regular" pitchFamily="2" charset="-127"/>
                <a:cs typeface="Times New Roman" panose="02020603050405020304" pitchFamily="18" charset="0"/>
              </a:rPr>
              <a:t>Patrice(</a:t>
            </a:r>
            <a:r>
              <a:rPr lang="ko-KR" altLang="en-US" sz="1300" kern="100" dirty="0">
                <a:effectLst/>
                <a:latin typeface="광양햇살체 Regular" pitchFamily="2" charset="-127"/>
                <a:ea typeface="광양햇살체 Regular" pitchFamily="2" charset="-127"/>
                <a:cs typeface="Times New Roman" panose="02020603050405020304" pitchFamily="18" charset="0"/>
              </a:rPr>
              <a:t>파트리스</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r>
              <a:rPr lang="ko-KR" altLang="en-US" sz="1300" kern="100" dirty="0">
                <a:effectLst/>
                <a:latin typeface="광양햇살체 Regular" pitchFamily="2" charset="-127"/>
                <a:ea typeface="광양햇살체 Regular" pitchFamily="2" charset="-127"/>
                <a:cs typeface="Times New Roman" panose="02020603050405020304" pitchFamily="18" charset="0"/>
              </a:rPr>
              <a:t>가 </a:t>
            </a:r>
            <a:endParaRPr lang="en-US" altLang="ko-KR" sz="1300" kern="100" dirty="0">
              <a:effectLst/>
              <a:latin typeface="광양햇살체 Regular" pitchFamily="2" charset="-127"/>
              <a:ea typeface="광양햇살체 Regular" pitchFamily="2" charset="-127"/>
              <a:cs typeface="Times New Roman" panose="02020603050405020304" pitchFamily="18" charset="0"/>
            </a:endParaRPr>
          </a:p>
          <a:p>
            <a:pPr algn="ctr">
              <a:spcAft>
                <a:spcPts val="800"/>
              </a:spcAft>
            </a:pPr>
            <a:r>
              <a:rPr lang="en-US" altLang="ko-KR" sz="1300" kern="100" dirty="0">
                <a:effectLst/>
                <a:latin typeface="광양햇살체 Regular" pitchFamily="2" charset="-127"/>
                <a:ea typeface="광양햇살체 Regular" pitchFamily="2" charset="-127"/>
                <a:cs typeface="Times New Roman" panose="02020603050405020304" pitchFamily="18" charset="0"/>
              </a:rPr>
              <a:t>Claude</a:t>
            </a:r>
            <a:r>
              <a:rPr lang="ko-KR" altLang="en-US" sz="1300" kern="100" dirty="0">
                <a:effectLst/>
                <a:latin typeface="광양햇살체 Regular" pitchFamily="2" charset="-127"/>
                <a:ea typeface="광양햇살체 Regular" pitchFamily="2" charset="-127"/>
                <a:cs typeface="Times New Roman" panose="02020603050405020304" pitchFamily="18" charset="0"/>
              </a:rPr>
              <a:t>가 하던 일을 맡았습니다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 Patrice</a:t>
            </a:r>
            <a:r>
              <a:rPr lang="ko-KR" altLang="en-US" sz="1300" kern="100" dirty="0">
                <a:effectLst/>
                <a:latin typeface="광양햇살체 Regular" pitchFamily="2" charset="-127"/>
                <a:ea typeface="광양햇살체 Regular" pitchFamily="2" charset="-127"/>
                <a:cs typeface="Times New Roman" panose="02020603050405020304" pitchFamily="18" charset="0"/>
              </a:rPr>
              <a:t>의 형제인 </a:t>
            </a:r>
            <a:r>
              <a:rPr lang="en-US" altLang="ko-KR" sz="1300" kern="100" dirty="0">
                <a:effectLst/>
                <a:latin typeface="광양햇살체 Regular" pitchFamily="2" charset="-127"/>
                <a:ea typeface="광양햇살체 Regular" pitchFamily="2" charset="-127"/>
                <a:cs typeface="Times New Roman" panose="02020603050405020304" pitchFamily="18" charset="0"/>
              </a:rPr>
              <a:t>Sylvain(</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실방</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r>
              <a:rPr lang="ko-KR" altLang="en-US" sz="1300" kern="100" dirty="0">
                <a:effectLst/>
                <a:latin typeface="광양햇살체 Regular" pitchFamily="2" charset="-127"/>
                <a:ea typeface="광양햇살체 Regular" pitchFamily="2" charset="-127"/>
                <a:cs typeface="Times New Roman" panose="02020603050405020304" pitchFamily="18" charset="0"/>
              </a:rPr>
              <a:t>은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몇년</a:t>
            </a:r>
            <a:r>
              <a:rPr lang="ko-KR" altLang="en-US" sz="1300" kern="100" dirty="0">
                <a:effectLst/>
                <a:latin typeface="광양햇살체 Regular" pitchFamily="2" charset="-127"/>
                <a:ea typeface="광양햇살체 Regular" pitchFamily="2" charset="-127"/>
                <a:cs typeface="Times New Roman" panose="02020603050405020304" pitchFamily="18" charset="0"/>
              </a:rPr>
              <a:t> 전 부터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와이너리에</a:t>
            </a:r>
            <a:r>
              <a:rPr lang="ko-KR" altLang="en-US" sz="1300" kern="100" dirty="0">
                <a:effectLst/>
                <a:latin typeface="광양햇살체 Regular" pitchFamily="2" charset="-127"/>
                <a:ea typeface="광양햇살체 Regular" pitchFamily="2" charset="-127"/>
                <a:cs typeface="Times New Roman" panose="02020603050405020304" pitchFamily="18" charset="0"/>
              </a:rPr>
              <a:t> 합류하여 </a:t>
            </a:r>
            <a:r>
              <a:rPr lang="en-US" altLang="ko-KR" sz="1300" kern="100" dirty="0">
                <a:effectLst/>
                <a:latin typeface="광양햇살체 Regular" pitchFamily="2" charset="-127"/>
                <a:ea typeface="광양햇살체 Regular" pitchFamily="2" charset="-127"/>
                <a:cs typeface="Times New Roman" panose="02020603050405020304" pitchFamily="18" charset="0"/>
              </a:rPr>
              <a:t>Jérôme</a:t>
            </a:r>
            <a:r>
              <a:rPr lang="ko-KR" altLang="en-US" sz="1300" kern="100" dirty="0">
                <a:effectLst/>
                <a:latin typeface="광양햇살체 Regular" pitchFamily="2" charset="-127"/>
                <a:ea typeface="광양햇살체 Regular" pitchFamily="2" charset="-127"/>
                <a:cs typeface="Times New Roman" panose="02020603050405020304" pitchFamily="18" charset="0"/>
              </a:rPr>
              <a:t>을 돕고 있습니다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a:t>
            </a:r>
            <a:endParaRPr lang="en-US" altLang="ko-KR" sz="1300" kern="100" dirty="0">
              <a:latin typeface="광양햇살체 Regular" pitchFamily="2" charset="-127"/>
              <a:ea typeface="광양햇살체 Regular" pitchFamily="2" charset="-127"/>
              <a:cs typeface="Times New Roman" panose="02020603050405020304" pitchFamily="18" charset="0"/>
            </a:endParaRPr>
          </a:p>
          <a:p>
            <a:pPr algn="ctr">
              <a:spcAft>
                <a:spcPts val="800"/>
              </a:spcAft>
            </a:pPr>
            <a:r>
              <a:rPr lang="ko-KR" altLang="en-US" sz="1300" kern="100" dirty="0">
                <a:effectLst/>
                <a:latin typeface="광양햇살체 Regular" pitchFamily="2" charset="-127"/>
                <a:ea typeface="광양햇살체 Regular" pitchFamily="2" charset="-127"/>
                <a:cs typeface="Times New Roman" panose="02020603050405020304" pitchFamily="18" charset="0"/>
              </a:rPr>
              <a:t>그들의 목표는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프레쉬하고</a:t>
            </a:r>
            <a:r>
              <a:rPr lang="ko-KR" altLang="en-US" sz="1300" kern="100" dirty="0">
                <a:effectLst/>
                <a:latin typeface="광양햇살체 Regular" pitchFamily="2" charset="-127"/>
                <a:ea typeface="광양햇살체 Regular" pitchFamily="2" charset="-127"/>
                <a:cs typeface="Times New Roman" panose="02020603050405020304" pitchFamily="18" charset="0"/>
              </a:rPr>
              <a:t> 크리스피한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미네럴리티를</a:t>
            </a:r>
            <a:r>
              <a:rPr lang="ko-KR" altLang="en-US" sz="1300" kern="100" dirty="0">
                <a:effectLst/>
                <a:latin typeface="광양햇살체 Regular" pitchFamily="2" charset="-127"/>
                <a:ea typeface="광양햇살체 Regular" pitchFamily="2" charset="-127"/>
                <a:cs typeface="Times New Roman" panose="02020603050405020304" pitchFamily="18" charset="0"/>
              </a:rPr>
              <a:t> 살리는 전통적인 </a:t>
            </a:r>
            <a:r>
              <a:rPr lang="ko-KR" altLang="en-US" sz="1300" kern="100" dirty="0" err="1">
                <a:effectLst/>
                <a:latin typeface="광양햇살체 Regular" pitchFamily="2" charset="-127"/>
                <a:ea typeface="광양햇살체 Regular" pitchFamily="2" charset="-127"/>
                <a:cs typeface="Times New Roman" panose="02020603050405020304" pitchFamily="18" charset="0"/>
              </a:rPr>
              <a:t>샤블리</a:t>
            </a:r>
            <a:r>
              <a:rPr lang="ko-KR" altLang="en-US" sz="1300" kern="100" dirty="0">
                <a:effectLst/>
                <a:latin typeface="광양햇살체 Regular" pitchFamily="2" charset="-127"/>
                <a:ea typeface="광양햇살체 Regular" pitchFamily="2" charset="-127"/>
                <a:cs typeface="Times New Roman" panose="02020603050405020304" pitchFamily="18" charset="0"/>
              </a:rPr>
              <a:t> 스타일의 와인을 만드는 것에 있습니다</a:t>
            </a:r>
            <a:r>
              <a:rPr lang="en-US" altLang="ko-KR" sz="1300" kern="100" dirty="0">
                <a:effectLst/>
                <a:latin typeface="광양햇살체 Regular" pitchFamily="2" charset="-127"/>
                <a:ea typeface="광양햇살체 Regular" pitchFamily="2" charset="-127"/>
                <a:cs typeface="Times New Roman" panose="02020603050405020304" pitchFamily="18" charset="0"/>
              </a:rPr>
              <a:t>. </a:t>
            </a:r>
          </a:p>
        </p:txBody>
      </p:sp>
      <p:sp>
        <p:nvSpPr>
          <p:cNvPr id="14" name="직사각형 13">
            <a:extLst>
              <a:ext uri="{FF2B5EF4-FFF2-40B4-BE49-F238E27FC236}">
                <a16:creationId xmlns:a16="http://schemas.microsoft.com/office/drawing/2014/main" xmlns="" id="{E879E184-4700-9311-43D1-8BFC0FF500EE}"/>
              </a:ext>
            </a:extLst>
          </p:cNvPr>
          <p:cNvSpPr/>
          <p:nvPr/>
        </p:nvSpPr>
        <p:spPr>
          <a:xfrm>
            <a:off x="165100" y="123825"/>
            <a:ext cx="10363200" cy="7239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나눔스퀘어라운드 Regular" panose="020B0600000101010101" pitchFamily="50" charset="-127"/>
              <a:ea typeface="나눔스퀘어라운드 Regular" panose="020B0600000101010101" pitchFamily="50" charset="-127"/>
            </a:endParaRPr>
          </a:p>
        </p:txBody>
      </p:sp>
      <p:grpSp>
        <p:nvGrpSpPr>
          <p:cNvPr id="17" name="그룹 16">
            <a:extLst>
              <a:ext uri="{FF2B5EF4-FFF2-40B4-BE49-F238E27FC236}">
                <a16:creationId xmlns:a16="http://schemas.microsoft.com/office/drawing/2014/main" xmlns="" id="{540A08AE-AEA4-2B92-BA04-1A076BDBAAFC}"/>
              </a:ext>
            </a:extLst>
          </p:cNvPr>
          <p:cNvGrpSpPr/>
          <p:nvPr/>
        </p:nvGrpSpPr>
        <p:grpSpPr>
          <a:xfrm>
            <a:off x="644878" y="476419"/>
            <a:ext cx="5867400" cy="2509139"/>
            <a:chOff x="2451100" y="352425"/>
            <a:chExt cx="5867400" cy="2509139"/>
          </a:xfrm>
        </p:grpSpPr>
        <p:pic>
          <p:nvPicPr>
            <p:cNvPr id="12" name="object 7">
              <a:extLst>
                <a:ext uri="{FF2B5EF4-FFF2-40B4-BE49-F238E27FC236}">
                  <a16:creationId xmlns:a16="http://schemas.microsoft.com/office/drawing/2014/main" xmlns="" id="{37C83F2A-7248-C556-708D-69F7CBA0A62F}"/>
                </a:ext>
              </a:extLst>
            </p:cNvPr>
            <p:cNvPicPr/>
            <p:nvPr/>
          </p:nvPicPr>
          <p:blipFill>
            <a:blip r:embed="rId3" cstate="print"/>
            <a:stretch>
              <a:fillRect/>
            </a:stretch>
          </p:blipFill>
          <p:spPr>
            <a:xfrm>
              <a:off x="2451100" y="352425"/>
              <a:ext cx="5715000" cy="2509139"/>
            </a:xfrm>
            <a:prstGeom prst="rect">
              <a:avLst/>
            </a:prstGeom>
          </p:spPr>
        </p:pic>
        <p:pic>
          <p:nvPicPr>
            <p:cNvPr id="3" name="object 19">
              <a:extLst>
                <a:ext uri="{FF2B5EF4-FFF2-40B4-BE49-F238E27FC236}">
                  <a16:creationId xmlns:a16="http://schemas.microsoft.com/office/drawing/2014/main" xmlns="" id="{70E5AEDB-F298-CC7B-6FE2-33625AB40DA5}"/>
                </a:ext>
              </a:extLst>
            </p:cNvPr>
            <p:cNvPicPr/>
            <p:nvPr/>
          </p:nvPicPr>
          <p:blipFill>
            <a:blip r:embed="rId4" cstate="print"/>
            <a:stretch>
              <a:fillRect/>
            </a:stretch>
          </p:blipFill>
          <p:spPr>
            <a:xfrm>
              <a:off x="2755900" y="581025"/>
              <a:ext cx="1939461" cy="2006142"/>
            </a:xfrm>
            <a:prstGeom prst="rect">
              <a:avLst/>
            </a:prstGeom>
          </p:spPr>
        </p:pic>
        <p:sp>
          <p:nvSpPr>
            <p:cNvPr id="5" name="object 21">
              <a:extLst>
                <a:ext uri="{FF2B5EF4-FFF2-40B4-BE49-F238E27FC236}">
                  <a16:creationId xmlns:a16="http://schemas.microsoft.com/office/drawing/2014/main" xmlns="" id="{C225B463-9558-E0C3-3EED-E322337DD066}"/>
                </a:ext>
              </a:extLst>
            </p:cNvPr>
            <p:cNvSpPr txBox="1"/>
            <p:nvPr/>
          </p:nvSpPr>
          <p:spPr>
            <a:xfrm>
              <a:off x="3177480" y="2589184"/>
              <a:ext cx="1860976"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chemeClr val="bg1"/>
                  </a:solidFill>
                  <a:latin typeface="Bodoni MT Condensed" panose="02070606080606020203" pitchFamily="18" charset="0"/>
                  <a:cs typeface="Aharoni" panose="02010803020104030203" pitchFamily="2" charset="-79"/>
                </a:rPr>
                <a:t>P</a:t>
              </a:r>
              <a:r>
                <a:rPr sz="1600" b="1" dirty="0">
                  <a:solidFill>
                    <a:schemeClr val="bg1"/>
                  </a:solidFill>
                  <a:latin typeface="Bodoni MT Condensed" panose="02070606080606020203" pitchFamily="18" charset="0"/>
                  <a:cs typeface="Aharoni" panose="02010803020104030203" pitchFamily="2" charset="-79"/>
                </a:rPr>
                <a:t>a</a:t>
              </a:r>
              <a:r>
                <a:rPr sz="1600" b="1" spc="-5" dirty="0">
                  <a:solidFill>
                    <a:schemeClr val="bg1"/>
                  </a:solidFill>
                  <a:latin typeface="Bodoni MT Condensed" panose="02070606080606020203" pitchFamily="18" charset="0"/>
                  <a:cs typeface="Aharoni" panose="02010803020104030203" pitchFamily="2" charset="-79"/>
                </a:rPr>
                <a:t>tri</a:t>
              </a:r>
              <a:r>
                <a:rPr sz="1600" b="1" spc="5" dirty="0">
                  <a:solidFill>
                    <a:schemeClr val="bg1"/>
                  </a:solidFill>
                  <a:latin typeface="Bodoni MT Condensed" panose="02070606080606020203" pitchFamily="18" charset="0"/>
                  <a:cs typeface="Aharoni" panose="02010803020104030203" pitchFamily="2" charset="-79"/>
                </a:rPr>
                <a:t>c</a:t>
              </a:r>
              <a:r>
                <a:rPr sz="1600" b="1" spc="-5" dirty="0">
                  <a:solidFill>
                    <a:schemeClr val="bg1"/>
                  </a:solidFill>
                  <a:latin typeface="Bodoni MT Condensed" panose="02070606080606020203" pitchFamily="18" charset="0"/>
                  <a:cs typeface="Aharoni" panose="02010803020104030203" pitchFamily="2" charset="-79"/>
                </a:rPr>
                <a:t>e</a:t>
              </a:r>
              <a:r>
                <a:rPr sz="1600" b="1" dirty="0">
                  <a:solidFill>
                    <a:schemeClr val="bg1"/>
                  </a:solidFill>
                  <a:latin typeface="Bodoni MT Condensed" panose="02070606080606020203" pitchFamily="18" charset="0"/>
                  <a:cs typeface="Aharoni" panose="02010803020104030203" pitchFamily="2" charset="-79"/>
                </a:rPr>
                <a:t> </a:t>
              </a:r>
              <a:r>
                <a:rPr sz="1600" b="1" spc="-5" dirty="0">
                  <a:solidFill>
                    <a:schemeClr val="bg1"/>
                  </a:solidFill>
                  <a:latin typeface="Bodoni MT Condensed" panose="02070606080606020203" pitchFamily="18" charset="0"/>
                  <a:cs typeface="Aharoni" panose="02010803020104030203" pitchFamily="2" charset="-79"/>
                </a:rPr>
                <a:t>V</a:t>
              </a:r>
              <a:r>
                <a:rPr sz="1600" b="1" dirty="0">
                  <a:solidFill>
                    <a:schemeClr val="bg1"/>
                  </a:solidFill>
                  <a:latin typeface="Bodoni MT Condensed" panose="02070606080606020203" pitchFamily="18" charset="0"/>
                  <a:cs typeface="Aharoni" panose="02010803020104030203" pitchFamily="2" charset="-79"/>
                </a:rPr>
                <a:t>O</a:t>
              </a:r>
              <a:r>
                <a:rPr sz="1600" b="1" spc="5" dirty="0">
                  <a:solidFill>
                    <a:schemeClr val="bg1"/>
                  </a:solidFill>
                  <a:latin typeface="Bodoni MT Condensed" panose="02070606080606020203" pitchFamily="18" charset="0"/>
                  <a:cs typeface="Aharoni" panose="02010803020104030203" pitchFamily="2" charset="-79"/>
                </a:rPr>
                <a:t>C</a:t>
              </a:r>
              <a:r>
                <a:rPr sz="1600" b="1" spc="-5" dirty="0">
                  <a:solidFill>
                    <a:schemeClr val="bg1"/>
                  </a:solidFill>
                  <a:latin typeface="Bodoni MT Condensed" panose="02070606080606020203" pitchFamily="18" charset="0"/>
                  <a:cs typeface="Aharoni" panose="02010803020104030203" pitchFamily="2" charset="-79"/>
                </a:rPr>
                <a:t>OR</a:t>
              </a:r>
              <a:r>
                <a:rPr sz="1600" b="1" spc="-10" dirty="0">
                  <a:solidFill>
                    <a:schemeClr val="bg1"/>
                  </a:solidFill>
                  <a:latin typeface="Bodoni MT Condensed" panose="02070606080606020203" pitchFamily="18" charset="0"/>
                  <a:cs typeface="Aharoni" panose="02010803020104030203" pitchFamily="2" charset="-79"/>
                </a:rPr>
                <a:t>E</a:t>
              </a:r>
              <a:r>
                <a:rPr sz="1600" b="1" dirty="0">
                  <a:solidFill>
                    <a:schemeClr val="bg1"/>
                  </a:solidFill>
                  <a:latin typeface="Bodoni MT Condensed" panose="02070606080606020203" pitchFamily="18" charset="0"/>
                  <a:cs typeface="Aharoni" panose="02010803020104030203" pitchFamily="2" charset="-79"/>
                </a:rPr>
                <a:t>T</a:t>
              </a:r>
              <a:endParaRPr sz="1600" dirty="0">
                <a:solidFill>
                  <a:schemeClr val="bg1"/>
                </a:solidFill>
                <a:latin typeface="Bodoni MT Condensed" panose="02070606080606020203" pitchFamily="18" charset="0"/>
                <a:cs typeface="Aharoni" panose="02010803020104030203" pitchFamily="2" charset="-79"/>
              </a:endParaRPr>
            </a:p>
          </p:txBody>
        </p:sp>
        <p:pic>
          <p:nvPicPr>
            <p:cNvPr id="8" name="object 20">
              <a:extLst>
                <a:ext uri="{FF2B5EF4-FFF2-40B4-BE49-F238E27FC236}">
                  <a16:creationId xmlns:a16="http://schemas.microsoft.com/office/drawing/2014/main" xmlns="" id="{A07F8358-952D-26C0-257E-C45D29D69AAD}"/>
                </a:ext>
              </a:extLst>
            </p:cNvPr>
            <p:cNvPicPr/>
            <p:nvPr/>
          </p:nvPicPr>
          <p:blipFill>
            <a:blip r:embed="rId5" cstate="print"/>
            <a:stretch>
              <a:fillRect/>
            </a:stretch>
          </p:blipFill>
          <p:spPr>
            <a:xfrm>
              <a:off x="5771565" y="581025"/>
              <a:ext cx="2048558" cy="2015131"/>
            </a:xfrm>
            <a:prstGeom prst="rect">
              <a:avLst/>
            </a:prstGeom>
          </p:spPr>
        </p:pic>
        <p:sp>
          <p:nvSpPr>
            <p:cNvPr id="9" name="object 22">
              <a:extLst>
                <a:ext uri="{FF2B5EF4-FFF2-40B4-BE49-F238E27FC236}">
                  <a16:creationId xmlns:a16="http://schemas.microsoft.com/office/drawing/2014/main" xmlns="" id="{CFB3477A-D2EF-E032-8A6B-C1A7654AF9EE}"/>
                </a:ext>
              </a:extLst>
            </p:cNvPr>
            <p:cNvSpPr txBox="1"/>
            <p:nvPr/>
          </p:nvSpPr>
          <p:spPr>
            <a:xfrm>
              <a:off x="6361856" y="2593067"/>
              <a:ext cx="1956644" cy="258404"/>
            </a:xfrm>
            <a:prstGeom prst="rect">
              <a:avLst/>
            </a:prstGeom>
          </p:spPr>
          <p:txBody>
            <a:bodyPr vert="horz" wrap="square" lIns="0" tIns="12065" rIns="0" bIns="0" rtlCol="0">
              <a:spAutoFit/>
            </a:bodyPr>
            <a:lstStyle/>
            <a:p>
              <a:pPr marL="12700">
                <a:lnSpc>
                  <a:spcPct val="100000"/>
                </a:lnSpc>
                <a:spcBef>
                  <a:spcPts val="95"/>
                </a:spcBef>
              </a:pPr>
              <a:r>
                <a:rPr sz="1600" b="1" spc="15" dirty="0">
                  <a:solidFill>
                    <a:schemeClr val="bg1"/>
                  </a:solidFill>
                  <a:latin typeface="Bodoni MT Condensed" panose="02070606080606020203" pitchFamily="18" charset="0"/>
                  <a:cs typeface="Aharoni" panose="02010803020104030203" pitchFamily="2" charset="-79"/>
                </a:rPr>
                <a:t>J</a:t>
              </a:r>
              <a:r>
                <a:rPr sz="1600" b="1" spc="-190" dirty="0">
                  <a:solidFill>
                    <a:schemeClr val="bg1"/>
                  </a:solidFill>
                  <a:latin typeface="Bodoni MT Condensed" panose="02070606080606020203" pitchFamily="18" charset="0"/>
                  <a:cs typeface="Aharoni" panose="02010803020104030203" pitchFamily="2" charset="-79"/>
                </a:rPr>
                <a:t>é</a:t>
              </a:r>
              <a:r>
                <a:rPr sz="1600" b="1" spc="5" dirty="0">
                  <a:solidFill>
                    <a:schemeClr val="bg1"/>
                  </a:solidFill>
                  <a:latin typeface="Bodoni MT Condensed" panose="02070606080606020203" pitchFamily="18" charset="0"/>
                  <a:cs typeface="Aharoni" panose="02010803020104030203" pitchFamily="2" charset="-79"/>
                </a:rPr>
                <a:t>r</a:t>
              </a:r>
              <a:r>
                <a:rPr sz="1600" b="1" spc="-130" dirty="0">
                  <a:solidFill>
                    <a:schemeClr val="bg1"/>
                  </a:solidFill>
                  <a:latin typeface="Bodoni MT Condensed" panose="02070606080606020203" pitchFamily="18" charset="0"/>
                  <a:cs typeface="Aharoni" panose="02010803020104030203" pitchFamily="2" charset="-79"/>
                </a:rPr>
                <a:t>ô</a:t>
              </a:r>
              <a:r>
                <a:rPr sz="1600" b="1" spc="-20" dirty="0">
                  <a:solidFill>
                    <a:schemeClr val="bg1"/>
                  </a:solidFill>
                  <a:latin typeface="Bodoni MT Condensed" panose="02070606080606020203" pitchFamily="18" charset="0"/>
                  <a:cs typeface="Aharoni" panose="02010803020104030203" pitchFamily="2" charset="-79"/>
                </a:rPr>
                <a:t>m</a:t>
              </a:r>
              <a:r>
                <a:rPr sz="1600" b="1" spc="-5" dirty="0">
                  <a:solidFill>
                    <a:schemeClr val="bg1"/>
                  </a:solidFill>
                  <a:latin typeface="Bodoni MT Condensed" panose="02070606080606020203" pitchFamily="18" charset="0"/>
                  <a:cs typeface="Aharoni" panose="02010803020104030203" pitchFamily="2" charset="-79"/>
                </a:rPr>
                <a:t>e</a:t>
              </a:r>
              <a:r>
                <a:rPr sz="1600" b="1" dirty="0">
                  <a:solidFill>
                    <a:schemeClr val="bg1"/>
                  </a:solidFill>
                  <a:latin typeface="Bodoni MT Condensed" panose="02070606080606020203" pitchFamily="18" charset="0"/>
                  <a:cs typeface="Aharoni" panose="02010803020104030203" pitchFamily="2" charset="-79"/>
                </a:rPr>
                <a:t> </a:t>
              </a:r>
              <a:r>
                <a:rPr sz="1600" b="1" spc="-5" dirty="0">
                  <a:solidFill>
                    <a:schemeClr val="bg1"/>
                  </a:solidFill>
                  <a:latin typeface="Bodoni MT Condensed" panose="02070606080606020203" pitchFamily="18" charset="0"/>
                  <a:cs typeface="Aharoni" panose="02010803020104030203" pitchFamily="2" charset="-79"/>
                </a:rPr>
                <a:t>V</a:t>
              </a:r>
              <a:r>
                <a:rPr sz="1600" b="1" dirty="0">
                  <a:solidFill>
                    <a:schemeClr val="bg1"/>
                  </a:solidFill>
                  <a:latin typeface="Bodoni MT Condensed" panose="02070606080606020203" pitchFamily="18" charset="0"/>
                  <a:cs typeface="Aharoni" panose="02010803020104030203" pitchFamily="2" charset="-79"/>
                </a:rPr>
                <a:t>O</a:t>
              </a:r>
              <a:r>
                <a:rPr sz="1600" b="1" spc="5" dirty="0">
                  <a:solidFill>
                    <a:schemeClr val="bg1"/>
                  </a:solidFill>
                  <a:latin typeface="Bodoni MT Condensed" panose="02070606080606020203" pitchFamily="18" charset="0"/>
                  <a:cs typeface="Aharoni" panose="02010803020104030203" pitchFamily="2" charset="-79"/>
                </a:rPr>
                <a:t>C</a:t>
              </a:r>
              <a:r>
                <a:rPr sz="1600" b="1" spc="-5" dirty="0">
                  <a:solidFill>
                    <a:schemeClr val="bg1"/>
                  </a:solidFill>
                  <a:latin typeface="Bodoni MT Condensed" panose="02070606080606020203" pitchFamily="18" charset="0"/>
                  <a:cs typeface="Aharoni" panose="02010803020104030203" pitchFamily="2" charset="-79"/>
                </a:rPr>
                <a:t>OR</a:t>
              </a:r>
              <a:r>
                <a:rPr sz="1600" b="1" spc="-10" dirty="0">
                  <a:solidFill>
                    <a:schemeClr val="bg1"/>
                  </a:solidFill>
                  <a:latin typeface="Bodoni MT Condensed" panose="02070606080606020203" pitchFamily="18" charset="0"/>
                  <a:cs typeface="Aharoni" panose="02010803020104030203" pitchFamily="2" charset="-79"/>
                </a:rPr>
                <a:t>E</a:t>
              </a:r>
              <a:r>
                <a:rPr sz="1600" b="1" spc="-5" dirty="0">
                  <a:solidFill>
                    <a:schemeClr val="bg1"/>
                  </a:solidFill>
                  <a:latin typeface="Bodoni MT Condensed" panose="02070606080606020203" pitchFamily="18" charset="0"/>
                  <a:cs typeface="Aharoni" panose="02010803020104030203" pitchFamily="2" charset="-79"/>
                </a:rPr>
                <a:t>T</a:t>
              </a:r>
              <a:endParaRPr sz="1600" dirty="0">
                <a:solidFill>
                  <a:schemeClr val="bg1"/>
                </a:solidFill>
                <a:latin typeface="Bodoni MT Condensed" panose="02070606080606020203" pitchFamily="18" charset="0"/>
                <a:cs typeface="Aharoni" panose="02010803020104030203" pitchFamily="2" charset="-79"/>
              </a:endParaRPr>
            </a:p>
          </p:txBody>
        </p:sp>
        <p:pic>
          <p:nvPicPr>
            <p:cNvPr id="11" name="object 9">
              <a:extLst>
                <a:ext uri="{FF2B5EF4-FFF2-40B4-BE49-F238E27FC236}">
                  <a16:creationId xmlns:a16="http://schemas.microsoft.com/office/drawing/2014/main" xmlns="" id="{25931074-E20E-4F7C-AFBB-A3663E604BA0}"/>
                </a:ext>
              </a:extLst>
            </p:cNvPr>
            <p:cNvPicPr/>
            <p:nvPr/>
          </p:nvPicPr>
          <p:blipFill>
            <a:blip r:embed="rId6" cstate="print"/>
            <a:stretch>
              <a:fillRect/>
            </a:stretch>
          </p:blipFill>
          <p:spPr>
            <a:xfrm>
              <a:off x="4950867" y="750560"/>
              <a:ext cx="619317" cy="683133"/>
            </a:xfrm>
            <a:prstGeom prst="rect">
              <a:avLst/>
            </a:prstGeom>
          </p:spPr>
        </p:pic>
      </p:grpSp>
      <p:pic>
        <p:nvPicPr>
          <p:cNvPr id="18" name="Picture 2">
            <a:extLst>
              <a:ext uri="{FF2B5EF4-FFF2-40B4-BE49-F238E27FC236}">
                <a16:creationId xmlns:a16="http://schemas.microsoft.com/office/drawing/2014/main" xmlns="" id="{EFF07206-0F9A-043A-A5B6-083327E994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6889" y="476419"/>
            <a:ext cx="3547766" cy="2509139"/>
          </a:xfrm>
          <a:prstGeom prst="rect">
            <a:avLst/>
          </a:prstGeom>
          <a:noFill/>
          <a:extLst>
            <a:ext uri="{909E8E84-426E-40DD-AFC4-6F175D3DCCD1}">
              <a14:hiddenFill xmlns:a14="http://schemas.microsoft.com/office/drawing/2010/main">
                <a:solidFill>
                  <a:srgbClr val="FFFFFF"/>
                </a:solidFill>
              </a14:hiddenFill>
            </a:ext>
          </a:extLst>
        </p:spPr>
      </p:pic>
      <p:pic>
        <p:nvPicPr>
          <p:cNvPr id="13" name="그림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3300" y="6945049"/>
            <a:ext cx="1066800" cy="722576"/>
          </a:xfrm>
          <a:prstGeom prst="rect">
            <a:avLst/>
          </a:prstGeom>
        </p:spPr>
      </p:pic>
    </p:spTree>
    <p:extLst>
      <p:ext uri="{BB962C8B-B14F-4D97-AF65-F5344CB8AC3E}">
        <p14:creationId xmlns:p14="http://schemas.microsoft.com/office/powerpoint/2010/main" val="21934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descr="음료, 음식, 알코올, 유리병이(가) 표시된 사진&#10;&#10;자동 생성된 설명">
            <a:extLst>
              <a:ext uri="{FF2B5EF4-FFF2-40B4-BE49-F238E27FC236}">
                <a16:creationId xmlns:a16="http://schemas.microsoft.com/office/drawing/2014/main" xmlns="" id="{21B1D639-29B7-E9E4-BD40-EFD3A9C33F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17" t="4282" r="25913"/>
          <a:stretch/>
        </p:blipFill>
        <p:spPr>
          <a:xfrm>
            <a:off x="1066016" y="200025"/>
            <a:ext cx="2268759" cy="7239000"/>
          </a:xfrm>
          <a:prstGeom prst="rect">
            <a:avLst/>
          </a:prstGeom>
        </p:spPr>
      </p:pic>
      <p:sp>
        <p:nvSpPr>
          <p:cNvPr id="10" name="TextBox 9">
            <a:extLst>
              <a:ext uri="{FF2B5EF4-FFF2-40B4-BE49-F238E27FC236}">
                <a16:creationId xmlns:a16="http://schemas.microsoft.com/office/drawing/2014/main" xmlns="" id="{689E8BF9-24B7-4AD6-B6E6-9A453C9F4467}"/>
              </a:ext>
            </a:extLst>
          </p:cNvPr>
          <p:cNvSpPr txBox="1"/>
          <p:nvPr/>
        </p:nvSpPr>
        <p:spPr>
          <a:xfrm>
            <a:off x="3662137" y="504825"/>
            <a:ext cx="880369" cy="338554"/>
          </a:xfrm>
          <a:prstGeom prst="rect">
            <a:avLst/>
          </a:prstGeom>
          <a:noFill/>
        </p:spPr>
        <p:txBody>
          <a:bodyPr wrap="none" rtlCol="0">
            <a:spAutoFit/>
          </a:bodyPr>
          <a:lstStyle/>
          <a:p>
            <a:r>
              <a:rPr lang="en-US" altLang="ko-KR" sz="16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Chablis</a:t>
            </a:r>
            <a:endParaRPr lang="ko-KR" altLang="en-US" sz="16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11" name="TextBox 10">
            <a:extLst>
              <a:ext uri="{FF2B5EF4-FFF2-40B4-BE49-F238E27FC236}">
                <a16:creationId xmlns:a16="http://schemas.microsoft.com/office/drawing/2014/main" xmlns="" id="{16CF7408-C137-4C1B-A27B-7861B616D9A0}"/>
              </a:ext>
            </a:extLst>
          </p:cNvPr>
          <p:cNvSpPr txBox="1"/>
          <p:nvPr/>
        </p:nvSpPr>
        <p:spPr>
          <a:xfrm>
            <a:off x="3662137" y="907586"/>
            <a:ext cx="886781" cy="400110"/>
          </a:xfrm>
          <a:prstGeom prst="rect">
            <a:avLst/>
          </a:prstGeom>
          <a:noFill/>
        </p:spPr>
        <p:txBody>
          <a:bodyPr wrap="none" rtlCol="0">
            <a:spAutoFit/>
          </a:bodyPr>
          <a:lstStyle/>
          <a:p>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샤블리</a:t>
            </a:r>
            <a:endPar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grpSp>
        <p:nvGrpSpPr>
          <p:cNvPr id="8" name="그룹 7"/>
          <p:cNvGrpSpPr/>
          <p:nvPr/>
        </p:nvGrpSpPr>
        <p:grpSpPr>
          <a:xfrm>
            <a:off x="3814537" y="4619625"/>
            <a:ext cx="5974177" cy="1651039"/>
            <a:chOff x="3601331" y="3837300"/>
            <a:chExt cx="4769310" cy="1497165"/>
          </a:xfrm>
        </p:grpSpPr>
        <p:sp>
          <p:nvSpPr>
            <p:cNvPr id="13" name="TextBox 12">
              <a:extLst>
                <a:ext uri="{FF2B5EF4-FFF2-40B4-BE49-F238E27FC236}">
                  <a16:creationId xmlns:a16="http://schemas.microsoft.com/office/drawing/2014/main" xmlns="" id="{AD2A5330-5247-4062-ACCE-FDFDDB62482A}"/>
                </a:ext>
              </a:extLst>
            </p:cNvPr>
            <p:cNvSpPr txBox="1"/>
            <p:nvPr/>
          </p:nvSpPr>
          <p:spPr>
            <a:xfrm>
              <a:off x="3754401" y="4224259"/>
              <a:ext cx="4616240" cy="1110206"/>
            </a:xfrm>
            <a:prstGeom prst="rect">
              <a:avLst/>
            </a:prstGeom>
            <a:noFill/>
          </p:spPr>
          <p:txBody>
            <a:bodyPr wrap="square" rtlCol="0">
              <a:spAutoFit/>
            </a:bodyPr>
            <a:lstStyle/>
            <a:p>
              <a:pPr>
                <a:lnSpc>
                  <a:spcPct val="150000"/>
                </a:lnSpc>
              </a:pP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투명하고 옅은 금색</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녹색 컬러</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청사과</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시트러스</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민트</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아카시아</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부싯돌</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프레쉬하고</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라이트한</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와인</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미네랄리티가</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강하고 입안에서 아로마의 신선함과 순도를 오랫동안 유지</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어린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빈티지의</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와인도 시음 하기 좋으며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빈티지에</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따라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5</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년 이상 보관도 가능</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식전주</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혹은 전식과 함께 곁들일 수 있으며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굴</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생선 타르타르</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샤퀴테리</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에스까르고</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달팽이</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와 페어링이 좋음</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15" name="TextBox 14">
              <a:extLst>
                <a:ext uri="{FF2B5EF4-FFF2-40B4-BE49-F238E27FC236}">
                  <a16:creationId xmlns:a16="http://schemas.microsoft.com/office/drawing/2014/main" xmlns="" id="{B0DB8D4B-F2CD-4195-AC88-64510E7A15DA}"/>
                </a:ext>
              </a:extLst>
            </p:cNvPr>
            <p:cNvSpPr txBox="1"/>
            <p:nvPr/>
          </p:nvSpPr>
          <p:spPr>
            <a:xfrm>
              <a:off x="3601331" y="3837300"/>
              <a:ext cx="917809" cy="268336"/>
            </a:xfrm>
            <a:prstGeom prst="rect">
              <a:avLst/>
            </a:prstGeom>
            <a:noFill/>
          </p:spPr>
          <p:txBody>
            <a:bodyPr wrap="none" rtlCol="0">
              <a:spAutoFit/>
            </a:bodyPr>
            <a:lstStyle/>
            <a:p>
              <a:r>
                <a:rPr lang="ko-KR" altLang="en-US" sz="1323" u="sng"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테이스팅</a:t>
              </a:r>
              <a:r>
                <a:rPr lang="ko-KR" altLang="en-US" sz="1323" u="sng"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노트</a:t>
              </a:r>
            </a:p>
          </p:txBody>
        </p:sp>
      </p:grpSp>
      <p:grpSp>
        <p:nvGrpSpPr>
          <p:cNvPr id="9" name="그룹 8"/>
          <p:cNvGrpSpPr/>
          <p:nvPr/>
        </p:nvGrpSpPr>
        <p:grpSpPr>
          <a:xfrm>
            <a:off x="3814537" y="1577083"/>
            <a:ext cx="6180363" cy="2475294"/>
            <a:chOff x="3601331" y="1965389"/>
            <a:chExt cx="4790779" cy="2244598"/>
          </a:xfrm>
        </p:grpSpPr>
        <p:sp>
          <p:nvSpPr>
            <p:cNvPr id="12" name="TextBox 11">
              <a:extLst>
                <a:ext uri="{FF2B5EF4-FFF2-40B4-BE49-F238E27FC236}">
                  <a16:creationId xmlns:a16="http://schemas.microsoft.com/office/drawing/2014/main" xmlns="" id="{CE60B736-D92E-44F5-9B3E-8FBE8AAE2076}"/>
                </a:ext>
              </a:extLst>
            </p:cNvPr>
            <p:cNvSpPr txBox="1"/>
            <p:nvPr/>
          </p:nvSpPr>
          <p:spPr>
            <a:xfrm>
              <a:off x="3754401" y="2242388"/>
              <a:ext cx="4637709" cy="1967599"/>
            </a:xfrm>
            <a:prstGeom prst="rect">
              <a:avLst/>
            </a:prstGeom>
            <a:noFill/>
          </p:spPr>
          <p:txBody>
            <a:bodyPr wrap="square" rtlCol="0">
              <a:spAutoFit/>
            </a:bodyPr>
            <a:lstStyle/>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지역</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France &gt; Bourgogne &gt; Chablis</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빈티지</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2023</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와인종류</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WHITE</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포도품종</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100%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샤르도네</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(Chardonnay)</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시음 온도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10-12</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도</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포도나무 수령 </a:t>
              </a:r>
              <a:r>
                <a:rPr lang="en-US" altLang="ko-KR"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35</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년</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토양 </a:t>
              </a:r>
              <a:r>
                <a:rPr lang="en-US" altLang="ko-KR"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점토질 석회석이며 남동</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남서쪽으로 태양이 듦</a:t>
              </a:r>
              <a:endParaRPr lang="fr-FR"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양조</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스테인리스 양조통에서 양조</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수상</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33e Concours des </a:t>
              </a:r>
              <a:r>
                <a:rPr lang="en-US" altLang="ko-KR"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Vins</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de Chablis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동메달</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17" name="TextBox 16">
              <a:extLst>
                <a:ext uri="{FF2B5EF4-FFF2-40B4-BE49-F238E27FC236}">
                  <a16:creationId xmlns:a16="http://schemas.microsoft.com/office/drawing/2014/main" xmlns="" id="{42DF129F-50A6-489D-82DE-CC4187ACB0EB}"/>
                </a:ext>
              </a:extLst>
            </p:cNvPr>
            <p:cNvSpPr txBox="1"/>
            <p:nvPr/>
          </p:nvSpPr>
          <p:spPr>
            <a:xfrm>
              <a:off x="3601331" y="1965389"/>
              <a:ext cx="849923" cy="268336"/>
            </a:xfrm>
            <a:prstGeom prst="rect">
              <a:avLst/>
            </a:prstGeom>
            <a:noFill/>
          </p:spPr>
          <p:txBody>
            <a:bodyPr wrap="square">
              <a:spAutoFit/>
            </a:bodyPr>
            <a:lstStyle/>
            <a:p>
              <a:r>
                <a:rPr lang="ko-KR" altLang="en-US" sz="1323" u="sng"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기본정보</a:t>
              </a:r>
            </a:p>
          </p:txBody>
        </p:sp>
      </p:grpSp>
      <p:sp>
        <p:nvSpPr>
          <p:cNvPr id="5" name="직사각형 4">
            <a:extLst>
              <a:ext uri="{FF2B5EF4-FFF2-40B4-BE49-F238E27FC236}">
                <a16:creationId xmlns:a16="http://schemas.microsoft.com/office/drawing/2014/main" xmlns="" id="{0255166C-A80A-3FD7-2252-1A1BA20016A3}"/>
              </a:ext>
            </a:extLst>
          </p:cNvPr>
          <p:cNvSpPr/>
          <p:nvPr/>
        </p:nvSpPr>
        <p:spPr>
          <a:xfrm>
            <a:off x="165100" y="123825"/>
            <a:ext cx="10363200" cy="7239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나눔스퀘어라운드 Regular" panose="020B0600000101010101" pitchFamily="50" charset="-127"/>
              <a:ea typeface="나눔스퀘어라운드 Regular" panose="020B0600000101010101" pitchFamily="50" charset="-127"/>
            </a:endParaRPr>
          </a:p>
        </p:txBody>
      </p:sp>
      <p:sp>
        <p:nvSpPr>
          <p:cNvPr id="18" name="object 19">
            <a:extLst>
              <a:ext uri="{FF2B5EF4-FFF2-40B4-BE49-F238E27FC236}">
                <a16:creationId xmlns:a16="http://schemas.microsoft.com/office/drawing/2014/main" xmlns="" id="{4874AD9E-0D22-116F-573E-E08DF7052307}"/>
              </a:ext>
            </a:extLst>
          </p:cNvPr>
          <p:cNvSpPr/>
          <p:nvPr/>
        </p:nvSpPr>
        <p:spPr>
          <a:xfrm>
            <a:off x="3822700" y="5528360"/>
            <a:ext cx="228505" cy="277367"/>
          </a:xfrm>
          <a:prstGeom prst="rect">
            <a:avLst/>
          </a:prstGeom>
          <a:blipFill>
            <a:blip r:embed="rId4"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sp>
        <p:nvSpPr>
          <p:cNvPr id="20" name="object 18">
            <a:extLst>
              <a:ext uri="{FF2B5EF4-FFF2-40B4-BE49-F238E27FC236}">
                <a16:creationId xmlns:a16="http://schemas.microsoft.com/office/drawing/2014/main" xmlns="" id="{DA4D73E6-CD42-E824-BDAB-9A401CD98094}"/>
              </a:ext>
            </a:extLst>
          </p:cNvPr>
          <p:cNvSpPr/>
          <p:nvPr/>
        </p:nvSpPr>
        <p:spPr>
          <a:xfrm>
            <a:off x="3791946" y="5333940"/>
            <a:ext cx="259354" cy="228600"/>
          </a:xfrm>
          <a:prstGeom prst="rect">
            <a:avLst/>
          </a:prstGeom>
          <a:blipFill>
            <a:blip r:embed="rId5"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sp>
        <p:nvSpPr>
          <p:cNvPr id="19" name="object 17">
            <a:extLst>
              <a:ext uri="{FF2B5EF4-FFF2-40B4-BE49-F238E27FC236}">
                <a16:creationId xmlns:a16="http://schemas.microsoft.com/office/drawing/2014/main" xmlns="" id="{63C7081F-6B4B-D0DF-569A-022A086989EE}"/>
              </a:ext>
            </a:extLst>
          </p:cNvPr>
          <p:cNvSpPr/>
          <p:nvPr/>
        </p:nvSpPr>
        <p:spPr>
          <a:xfrm>
            <a:off x="3810546" y="5076825"/>
            <a:ext cx="228234" cy="220979"/>
          </a:xfrm>
          <a:prstGeom prst="rect">
            <a:avLst/>
          </a:prstGeom>
          <a:blipFill>
            <a:blip r:embed="rId6"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pic>
        <p:nvPicPr>
          <p:cNvPr id="16" name="그림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3300" y="6753225"/>
            <a:ext cx="1066800" cy="722576"/>
          </a:xfrm>
          <a:prstGeom prst="rect">
            <a:avLst/>
          </a:prstGeom>
        </p:spPr>
      </p:pic>
    </p:spTree>
    <p:extLst>
      <p:ext uri="{BB962C8B-B14F-4D97-AF65-F5344CB8AC3E}">
        <p14:creationId xmlns:p14="http://schemas.microsoft.com/office/powerpoint/2010/main" val="168214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음료, 음식, 알코올, 유리병이(가) 표시된 사진&#10;&#10;자동 생성된 설명">
            <a:extLst>
              <a:ext uri="{FF2B5EF4-FFF2-40B4-BE49-F238E27FC236}">
                <a16:creationId xmlns:a16="http://schemas.microsoft.com/office/drawing/2014/main" xmlns="" id="{92274181-799F-5ED7-C4CB-C4AB419C01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917" t="5206" r="28971"/>
          <a:stretch/>
        </p:blipFill>
        <p:spPr>
          <a:xfrm>
            <a:off x="990051" y="193730"/>
            <a:ext cx="2138687" cy="7169095"/>
          </a:xfrm>
          <a:prstGeom prst="rect">
            <a:avLst/>
          </a:prstGeom>
        </p:spPr>
      </p:pic>
      <p:sp>
        <p:nvSpPr>
          <p:cNvPr id="10" name="TextBox 9">
            <a:extLst>
              <a:ext uri="{FF2B5EF4-FFF2-40B4-BE49-F238E27FC236}">
                <a16:creationId xmlns:a16="http://schemas.microsoft.com/office/drawing/2014/main" xmlns="" id="{689E8BF9-24B7-4AD6-B6E6-9A453C9F4467}"/>
              </a:ext>
            </a:extLst>
          </p:cNvPr>
          <p:cNvSpPr txBox="1"/>
          <p:nvPr/>
        </p:nvSpPr>
        <p:spPr>
          <a:xfrm>
            <a:off x="3662137" y="504825"/>
            <a:ext cx="2818785" cy="338554"/>
          </a:xfrm>
          <a:prstGeom prst="rect">
            <a:avLst/>
          </a:prstGeom>
          <a:noFill/>
        </p:spPr>
        <p:txBody>
          <a:bodyPr wrap="none" rtlCol="0">
            <a:spAutoFit/>
          </a:bodyPr>
          <a:lstStyle/>
          <a:p>
            <a:r>
              <a:rPr lang="en-US" altLang="ko-KR" sz="16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Chablis 1er Cru Les </a:t>
            </a:r>
            <a:r>
              <a:rPr lang="en-US" altLang="ko-KR" sz="16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Vaillons</a:t>
            </a:r>
            <a:endParaRPr lang="ko-KR" altLang="en-US" sz="16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11" name="TextBox 10">
            <a:extLst>
              <a:ext uri="{FF2B5EF4-FFF2-40B4-BE49-F238E27FC236}">
                <a16:creationId xmlns:a16="http://schemas.microsoft.com/office/drawing/2014/main" xmlns="" id="{16CF7408-C137-4C1B-A27B-7861B616D9A0}"/>
              </a:ext>
            </a:extLst>
          </p:cNvPr>
          <p:cNvSpPr txBox="1"/>
          <p:nvPr/>
        </p:nvSpPr>
        <p:spPr>
          <a:xfrm>
            <a:off x="3662137" y="907586"/>
            <a:ext cx="3483646" cy="400110"/>
          </a:xfrm>
          <a:prstGeom prst="rect">
            <a:avLst/>
          </a:prstGeom>
          <a:noFill/>
        </p:spPr>
        <p:txBody>
          <a:bodyPr wrap="none" rtlCol="0">
            <a:spAutoFit/>
          </a:bodyPr>
          <a:lstStyle/>
          <a:p>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샤블리</a:t>
            </a:r>
            <a:r>
              <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프르미에</a:t>
            </a:r>
            <a:r>
              <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크뤼</a:t>
            </a:r>
            <a:r>
              <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레 바이용</a:t>
            </a:r>
          </a:p>
        </p:txBody>
      </p:sp>
      <p:grpSp>
        <p:nvGrpSpPr>
          <p:cNvPr id="8" name="그룹 7"/>
          <p:cNvGrpSpPr/>
          <p:nvPr/>
        </p:nvGrpSpPr>
        <p:grpSpPr>
          <a:xfrm>
            <a:off x="3814537" y="4619625"/>
            <a:ext cx="5974177" cy="1420206"/>
            <a:chOff x="3601331" y="3837300"/>
            <a:chExt cx="4769310" cy="1287845"/>
          </a:xfrm>
        </p:grpSpPr>
        <p:sp>
          <p:nvSpPr>
            <p:cNvPr id="13" name="TextBox 12">
              <a:extLst>
                <a:ext uri="{FF2B5EF4-FFF2-40B4-BE49-F238E27FC236}">
                  <a16:creationId xmlns:a16="http://schemas.microsoft.com/office/drawing/2014/main" xmlns="" id="{AD2A5330-5247-4062-ACCE-FDFDDB62482A}"/>
                </a:ext>
              </a:extLst>
            </p:cNvPr>
            <p:cNvSpPr txBox="1"/>
            <p:nvPr/>
          </p:nvSpPr>
          <p:spPr>
            <a:xfrm>
              <a:off x="3754401" y="4224259"/>
              <a:ext cx="4616240" cy="900886"/>
            </a:xfrm>
            <a:prstGeom prst="rect">
              <a:avLst/>
            </a:prstGeom>
            <a:noFill/>
          </p:spPr>
          <p:txBody>
            <a:bodyPr wrap="square" rtlCol="0">
              <a:spAutoFit/>
            </a:bodyPr>
            <a:lstStyle/>
            <a:p>
              <a:pPr>
                <a:lnSpc>
                  <a:spcPct val="150000"/>
                </a:lnSpc>
              </a:pP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밀집 옐로우 컬러에 가벼운 은빛 음영</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플로랄</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하고 부싯돌 아로마</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크리스피 한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텍스쳐에</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미네랄리티가</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돋보임</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피니쉬에는</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아몬드 아로마가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느껴짐</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5-10</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년 동안의 장기 숙성이 가능하며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모든 생선요리</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조개</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숙성된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사퀴테리</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흰 살 육류와 페어링이 좋음</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15" name="TextBox 14">
              <a:extLst>
                <a:ext uri="{FF2B5EF4-FFF2-40B4-BE49-F238E27FC236}">
                  <a16:creationId xmlns:a16="http://schemas.microsoft.com/office/drawing/2014/main" xmlns="" id="{B0DB8D4B-F2CD-4195-AC88-64510E7A15DA}"/>
                </a:ext>
              </a:extLst>
            </p:cNvPr>
            <p:cNvSpPr txBox="1"/>
            <p:nvPr/>
          </p:nvSpPr>
          <p:spPr>
            <a:xfrm>
              <a:off x="3601331" y="3837300"/>
              <a:ext cx="917809" cy="268336"/>
            </a:xfrm>
            <a:prstGeom prst="rect">
              <a:avLst/>
            </a:prstGeom>
            <a:noFill/>
          </p:spPr>
          <p:txBody>
            <a:bodyPr wrap="none" rtlCol="0">
              <a:spAutoFit/>
            </a:bodyPr>
            <a:lstStyle/>
            <a:p>
              <a:r>
                <a:rPr lang="ko-KR" altLang="en-US" sz="1323" u="sng"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테이스팅</a:t>
              </a:r>
              <a:r>
                <a:rPr lang="ko-KR" altLang="en-US" sz="1323" u="sng"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노트</a:t>
              </a:r>
            </a:p>
          </p:txBody>
        </p:sp>
      </p:grpSp>
      <p:grpSp>
        <p:nvGrpSpPr>
          <p:cNvPr id="9" name="그룹 8"/>
          <p:cNvGrpSpPr/>
          <p:nvPr/>
        </p:nvGrpSpPr>
        <p:grpSpPr>
          <a:xfrm>
            <a:off x="3814537" y="1577086"/>
            <a:ext cx="6180364" cy="2244461"/>
            <a:chOff x="3601331" y="1965389"/>
            <a:chExt cx="4565615" cy="2035276"/>
          </a:xfrm>
        </p:grpSpPr>
        <p:sp>
          <p:nvSpPr>
            <p:cNvPr id="12" name="TextBox 11">
              <a:extLst>
                <a:ext uri="{FF2B5EF4-FFF2-40B4-BE49-F238E27FC236}">
                  <a16:creationId xmlns:a16="http://schemas.microsoft.com/office/drawing/2014/main" xmlns="" id="{CE60B736-D92E-44F5-9B3E-8FBE8AAE2076}"/>
                </a:ext>
              </a:extLst>
            </p:cNvPr>
            <p:cNvSpPr txBox="1"/>
            <p:nvPr/>
          </p:nvSpPr>
          <p:spPr>
            <a:xfrm>
              <a:off x="3754401" y="2242388"/>
              <a:ext cx="4412545" cy="1758277"/>
            </a:xfrm>
            <a:prstGeom prst="rect">
              <a:avLst/>
            </a:prstGeom>
            <a:noFill/>
          </p:spPr>
          <p:txBody>
            <a:bodyPr wrap="square" rtlCol="0">
              <a:spAutoFit/>
            </a:bodyPr>
            <a:lstStyle/>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지역</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France &gt; Bourgogne &gt; Chablis</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빈티지</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2023</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와인종류</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WHITE</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포도품종</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100%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샤르도네</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(Chardonnay)</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시음 온도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10-13</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도</a:t>
              </a:r>
              <a:endParaRPr lang="en-US" altLang="ko-KR"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포도나무 수령 </a:t>
              </a:r>
              <a:r>
                <a:rPr lang="en-US" altLang="ko-KR"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45</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년</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토양 </a:t>
              </a:r>
              <a:r>
                <a:rPr lang="en-US" altLang="ko-KR"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점토질 석회석이며 남서쪽으로 태양이 듦</a:t>
              </a:r>
              <a:endParaRPr lang="fr-FR"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양조</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손 수확 된 포도를 스테인리스 양조통에서 양조</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큰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오크통</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(3500L)</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에서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10</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개월 정도 숙성</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17" name="TextBox 16">
              <a:extLst>
                <a:ext uri="{FF2B5EF4-FFF2-40B4-BE49-F238E27FC236}">
                  <a16:creationId xmlns:a16="http://schemas.microsoft.com/office/drawing/2014/main" xmlns="" id="{42DF129F-50A6-489D-82DE-CC4187ACB0EB}"/>
                </a:ext>
              </a:extLst>
            </p:cNvPr>
            <p:cNvSpPr txBox="1"/>
            <p:nvPr/>
          </p:nvSpPr>
          <p:spPr>
            <a:xfrm>
              <a:off x="3601331" y="1965389"/>
              <a:ext cx="849923" cy="268336"/>
            </a:xfrm>
            <a:prstGeom prst="rect">
              <a:avLst/>
            </a:prstGeom>
            <a:noFill/>
          </p:spPr>
          <p:txBody>
            <a:bodyPr wrap="square">
              <a:spAutoFit/>
            </a:bodyPr>
            <a:lstStyle/>
            <a:p>
              <a:r>
                <a:rPr lang="ko-KR" altLang="en-US" sz="1323" u="sng"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기본정보</a:t>
              </a:r>
            </a:p>
          </p:txBody>
        </p:sp>
      </p:grpSp>
      <p:sp>
        <p:nvSpPr>
          <p:cNvPr id="5" name="직사각형 4">
            <a:extLst>
              <a:ext uri="{FF2B5EF4-FFF2-40B4-BE49-F238E27FC236}">
                <a16:creationId xmlns:a16="http://schemas.microsoft.com/office/drawing/2014/main" xmlns="" id="{0255166C-A80A-3FD7-2252-1A1BA20016A3}"/>
              </a:ext>
            </a:extLst>
          </p:cNvPr>
          <p:cNvSpPr/>
          <p:nvPr/>
        </p:nvSpPr>
        <p:spPr>
          <a:xfrm>
            <a:off x="165100" y="123825"/>
            <a:ext cx="10363200" cy="7239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나눔스퀘어라운드 Regular" panose="020B0600000101010101" pitchFamily="50" charset="-127"/>
              <a:ea typeface="나눔스퀘어라운드 Regular" panose="020B0600000101010101" pitchFamily="50" charset="-127"/>
            </a:endParaRPr>
          </a:p>
        </p:txBody>
      </p:sp>
      <p:sp>
        <p:nvSpPr>
          <p:cNvPr id="18" name="object 19">
            <a:extLst>
              <a:ext uri="{FF2B5EF4-FFF2-40B4-BE49-F238E27FC236}">
                <a16:creationId xmlns:a16="http://schemas.microsoft.com/office/drawing/2014/main" xmlns="" id="{4874AD9E-0D22-116F-573E-E08DF7052307}"/>
              </a:ext>
            </a:extLst>
          </p:cNvPr>
          <p:cNvSpPr/>
          <p:nvPr/>
        </p:nvSpPr>
        <p:spPr>
          <a:xfrm>
            <a:off x="3822700" y="5534029"/>
            <a:ext cx="228505" cy="277367"/>
          </a:xfrm>
          <a:prstGeom prst="rect">
            <a:avLst/>
          </a:prstGeom>
          <a:blipFill>
            <a:blip r:embed="rId4"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sp>
        <p:nvSpPr>
          <p:cNvPr id="20" name="object 18">
            <a:extLst>
              <a:ext uri="{FF2B5EF4-FFF2-40B4-BE49-F238E27FC236}">
                <a16:creationId xmlns:a16="http://schemas.microsoft.com/office/drawing/2014/main" xmlns="" id="{DA4D73E6-CD42-E824-BDAB-9A401CD98094}"/>
              </a:ext>
            </a:extLst>
          </p:cNvPr>
          <p:cNvSpPr/>
          <p:nvPr/>
        </p:nvSpPr>
        <p:spPr>
          <a:xfrm>
            <a:off x="3791946" y="5339609"/>
            <a:ext cx="259354" cy="228600"/>
          </a:xfrm>
          <a:prstGeom prst="rect">
            <a:avLst/>
          </a:prstGeom>
          <a:blipFill>
            <a:blip r:embed="rId5"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sp>
        <p:nvSpPr>
          <p:cNvPr id="19" name="object 17">
            <a:extLst>
              <a:ext uri="{FF2B5EF4-FFF2-40B4-BE49-F238E27FC236}">
                <a16:creationId xmlns:a16="http://schemas.microsoft.com/office/drawing/2014/main" xmlns="" id="{63C7081F-6B4B-D0DF-569A-022A086989EE}"/>
              </a:ext>
            </a:extLst>
          </p:cNvPr>
          <p:cNvSpPr/>
          <p:nvPr/>
        </p:nvSpPr>
        <p:spPr>
          <a:xfrm>
            <a:off x="3810546" y="5082494"/>
            <a:ext cx="228234" cy="220979"/>
          </a:xfrm>
          <a:prstGeom prst="rect">
            <a:avLst/>
          </a:prstGeom>
          <a:blipFill>
            <a:blip r:embed="rId6"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pic>
        <p:nvPicPr>
          <p:cNvPr id="16" name="그림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3300" y="6753225"/>
            <a:ext cx="1066800" cy="722576"/>
          </a:xfrm>
          <a:prstGeom prst="rect">
            <a:avLst/>
          </a:prstGeom>
        </p:spPr>
      </p:pic>
    </p:spTree>
    <p:extLst>
      <p:ext uri="{BB962C8B-B14F-4D97-AF65-F5344CB8AC3E}">
        <p14:creationId xmlns:p14="http://schemas.microsoft.com/office/powerpoint/2010/main" val="288438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알코올, 음식, 음료, 유리병이(가) 표시된 사진&#10;&#10;자동 생성된 설명">
            <a:extLst>
              <a:ext uri="{FF2B5EF4-FFF2-40B4-BE49-F238E27FC236}">
                <a16:creationId xmlns:a16="http://schemas.microsoft.com/office/drawing/2014/main" xmlns="" id="{7298F6F6-8FB9-4B76-F02D-038FC0A030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270" t="6449" r="30201"/>
          <a:stretch/>
        </p:blipFill>
        <p:spPr>
          <a:xfrm>
            <a:off x="958072" y="357902"/>
            <a:ext cx="2207300" cy="7075126"/>
          </a:xfrm>
          <a:prstGeom prst="rect">
            <a:avLst/>
          </a:prstGeom>
        </p:spPr>
      </p:pic>
      <p:sp>
        <p:nvSpPr>
          <p:cNvPr id="10" name="TextBox 9">
            <a:extLst>
              <a:ext uri="{FF2B5EF4-FFF2-40B4-BE49-F238E27FC236}">
                <a16:creationId xmlns:a16="http://schemas.microsoft.com/office/drawing/2014/main" xmlns="" id="{689E8BF9-24B7-4AD6-B6E6-9A453C9F4467}"/>
              </a:ext>
            </a:extLst>
          </p:cNvPr>
          <p:cNvSpPr txBox="1"/>
          <p:nvPr/>
        </p:nvSpPr>
        <p:spPr>
          <a:xfrm>
            <a:off x="3662137" y="504825"/>
            <a:ext cx="4247060" cy="338554"/>
          </a:xfrm>
          <a:prstGeom prst="rect">
            <a:avLst/>
          </a:prstGeom>
          <a:noFill/>
        </p:spPr>
        <p:txBody>
          <a:bodyPr wrap="none" rtlCol="0">
            <a:spAutoFit/>
          </a:bodyPr>
          <a:lstStyle/>
          <a:p>
            <a:r>
              <a:rPr lang="en-US" altLang="ko-KR" sz="16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Chablis 1er Cru Les </a:t>
            </a:r>
            <a:r>
              <a:rPr lang="en-US" altLang="ko-KR" sz="16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Vaillons</a:t>
            </a:r>
            <a:r>
              <a:rPr lang="en-US" altLang="ko-KR" sz="16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6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Vieilles</a:t>
            </a:r>
            <a:r>
              <a:rPr lang="en-US" altLang="ko-KR" sz="16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Vignes</a:t>
            </a:r>
            <a:endParaRPr lang="ko-KR" altLang="en-US" sz="16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11" name="TextBox 10">
            <a:extLst>
              <a:ext uri="{FF2B5EF4-FFF2-40B4-BE49-F238E27FC236}">
                <a16:creationId xmlns:a16="http://schemas.microsoft.com/office/drawing/2014/main" xmlns="" id="{16CF7408-C137-4C1B-A27B-7861B616D9A0}"/>
              </a:ext>
            </a:extLst>
          </p:cNvPr>
          <p:cNvSpPr txBox="1"/>
          <p:nvPr/>
        </p:nvSpPr>
        <p:spPr>
          <a:xfrm>
            <a:off x="3662137" y="907586"/>
            <a:ext cx="4782078" cy="400110"/>
          </a:xfrm>
          <a:prstGeom prst="rect">
            <a:avLst/>
          </a:prstGeom>
          <a:noFill/>
        </p:spPr>
        <p:txBody>
          <a:bodyPr wrap="none" rtlCol="0">
            <a:spAutoFit/>
          </a:bodyPr>
          <a:lstStyle/>
          <a:p>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샤블리</a:t>
            </a:r>
            <a:r>
              <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프르미에</a:t>
            </a:r>
            <a:r>
              <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크뤼</a:t>
            </a:r>
            <a:r>
              <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레 바이용 </a:t>
            </a:r>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비에이</a:t>
            </a:r>
            <a:r>
              <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비뉴</a:t>
            </a:r>
            <a:endPar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grpSp>
        <p:nvGrpSpPr>
          <p:cNvPr id="9" name="그룹 8"/>
          <p:cNvGrpSpPr/>
          <p:nvPr/>
        </p:nvGrpSpPr>
        <p:grpSpPr>
          <a:xfrm>
            <a:off x="3814537" y="1577084"/>
            <a:ext cx="6195831" cy="2244461"/>
            <a:chOff x="3601331" y="1965389"/>
            <a:chExt cx="4577041" cy="2035278"/>
          </a:xfrm>
        </p:grpSpPr>
        <p:sp>
          <p:nvSpPr>
            <p:cNvPr id="12" name="TextBox 11">
              <a:extLst>
                <a:ext uri="{FF2B5EF4-FFF2-40B4-BE49-F238E27FC236}">
                  <a16:creationId xmlns:a16="http://schemas.microsoft.com/office/drawing/2014/main" xmlns="" id="{CE60B736-D92E-44F5-9B3E-8FBE8AAE2076}"/>
                </a:ext>
              </a:extLst>
            </p:cNvPr>
            <p:cNvSpPr txBox="1"/>
            <p:nvPr/>
          </p:nvSpPr>
          <p:spPr>
            <a:xfrm>
              <a:off x="3754401" y="2242388"/>
              <a:ext cx="4423971" cy="1758279"/>
            </a:xfrm>
            <a:prstGeom prst="rect">
              <a:avLst/>
            </a:prstGeom>
            <a:noFill/>
          </p:spPr>
          <p:txBody>
            <a:bodyPr wrap="square" rtlCol="0">
              <a:spAutoFit/>
            </a:bodyPr>
            <a:lstStyle/>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지역</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France &gt; Bourgogne &gt; Chablis</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빈티지</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2023</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와인종류</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WHITE</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포도품종</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100%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샤르도네</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(Chardonnay)</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시음 온도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10-13</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도</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포도나무 수령 </a:t>
              </a:r>
              <a:r>
                <a:rPr lang="en-US" altLang="ko-KR"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70</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년</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토양 </a:t>
              </a:r>
              <a:r>
                <a:rPr lang="en-US" altLang="ko-KR"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점토질 석회석이며 남서쪽으로 태양이 듦</a:t>
              </a:r>
              <a:endParaRPr lang="fr-FR"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양조</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손 수확 된 포도를 스테인리스 양조통에서 양조</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10</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개월 동안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부르고뉴</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오크 통</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(228L)</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에 숙성</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17" name="TextBox 16">
              <a:extLst>
                <a:ext uri="{FF2B5EF4-FFF2-40B4-BE49-F238E27FC236}">
                  <a16:creationId xmlns:a16="http://schemas.microsoft.com/office/drawing/2014/main" xmlns="" id="{42DF129F-50A6-489D-82DE-CC4187ACB0EB}"/>
                </a:ext>
              </a:extLst>
            </p:cNvPr>
            <p:cNvSpPr txBox="1"/>
            <p:nvPr/>
          </p:nvSpPr>
          <p:spPr>
            <a:xfrm>
              <a:off x="3601331" y="1965389"/>
              <a:ext cx="849923" cy="268336"/>
            </a:xfrm>
            <a:prstGeom prst="rect">
              <a:avLst/>
            </a:prstGeom>
            <a:noFill/>
          </p:spPr>
          <p:txBody>
            <a:bodyPr wrap="square">
              <a:spAutoFit/>
            </a:bodyPr>
            <a:lstStyle/>
            <a:p>
              <a:r>
                <a:rPr lang="ko-KR" altLang="en-US" sz="1323" u="sng"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기본정보</a:t>
              </a:r>
            </a:p>
          </p:txBody>
        </p:sp>
      </p:grpSp>
      <p:sp>
        <p:nvSpPr>
          <p:cNvPr id="5" name="직사각형 4">
            <a:extLst>
              <a:ext uri="{FF2B5EF4-FFF2-40B4-BE49-F238E27FC236}">
                <a16:creationId xmlns:a16="http://schemas.microsoft.com/office/drawing/2014/main" xmlns="" id="{0255166C-A80A-3FD7-2252-1A1BA20016A3}"/>
              </a:ext>
            </a:extLst>
          </p:cNvPr>
          <p:cNvSpPr/>
          <p:nvPr/>
        </p:nvSpPr>
        <p:spPr>
          <a:xfrm>
            <a:off x="165100" y="123825"/>
            <a:ext cx="10363200" cy="7239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나눔스퀘어라운드 Regular" panose="020B0600000101010101" pitchFamily="50" charset="-127"/>
              <a:ea typeface="나눔스퀘어라운드 Regular" panose="020B0600000101010101" pitchFamily="50" charset="-127"/>
            </a:endParaRPr>
          </a:p>
        </p:txBody>
      </p:sp>
      <p:grpSp>
        <p:nvGrpSpPr>
          <p:cNvPr id="4" name="그룹 3">
            <a:extLst>
              <a:ext uri="{FF2B5EF4-FFF2-40B4-BE49-F238E27FC236}">
                <a16:creationId xmlns:a16="http://schemas.microsoft.com/office/drawing/2014/main" xmlns="" id="{F0486E1F-4E3F-8A44-FAA5-BD1D496F5B49}"/>
              </a:ext>
            </a:extLst>
          </p:cNvPr>
          <p:cNvGrpSpPr/>
          <p:nvPr/>
        </p:nvGrpSpPr>
        <p:grpSpPr>
          <a:xfrm>
            <a:off x="3814537" y="4619626"/>
            <a:ext cx="5974177" cy="1442393"/>
            <a:chOff x="3601331" y="3837300"/>
            <a:chExt cx="4769310" cy="1307964"/>
          </a:xfrm>
        </p:grpSpPr>
        <p:sp>
          <p:nvSpPr>
            <p:cNvPr id="6" name="TextBox 5">
              <a:extLst>
                <a:ext uri="{FF2B5EF4-FFF2-40B4-BE49-F238E27FC236}">
                  <a16:creationId xmlns:a16="http://schemas.microsoft.com/office/drawing/2014/main" xmlns="" id="{EC2EBA52-EFF1-2C6C-D5CF-DAB0D95D1468}"/>
                </a:ext>
              </a:extLst>
            </p:cNvPr>
            <p:cNvSpPr txBox="1"/>
            <p:nvPr/>
          </p:nvSpPr>
          <p:spPr>
            <a:xfrm>
              <a:off x="3754401" y="4224259"/>
              <a:ext cx="4616240" cy="921005"/>
            </a:xfrm>
            <a:prstGeom prst="rect">
              <a:avLst/>
            </a:prstGeom>
            <a:noFill/>
          </p:spPr>
          <p:txBody>
            <a:bodyPr wrap="square" rtlCol="0">
              <a:spAutoFit/>
            </a:bodyPr>
            <a:lstStyle/>
            <a:p>
              <a:pPr>
                <a:lnSpc>
                  <a:spcPct val="150000"/>
                </a:lnSpc>
              </a:pP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밀집 옐로우 컬러에 가벼운 녹색 빛 음영</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베르가못과</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흰꽃</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아로마</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미네랄리티가</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특징</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실키한</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텍스쳐에</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토스트</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바닐라 아로마가 돋보이고 이 후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시트러스</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과일과 꿀 향</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브리오슈</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구운 </a:t>
              </a: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아몬드가</a:t>
              </a:r>
              <a:endPar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느껴짐</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복합미가 강한 밸런스 좋은 와인</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생선요리</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조개</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숙성된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샤퀴테리</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흰살</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육류와 페어링이 좋음</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7" name="TextBox 6">
              <a:extLst>
                <a:ext uri="{FF2B5EF4-FFF2-40B4-BE49-F238E27FC236}">
                  <a16:creationId xmlns:a16="http://schemas.microsoft.com/office/drawing/2014/main" xmlns="" id="{9E90B19E-C718-3ECE-36B9-D9A5E5E0794A}"/>
                </a:ext>
              </a:extLst>
            </p:cNvPr>
            <p:cNvSpPr txBox="1"/>
            <p:nvPr/>
          </p:nvSpPr>
          <p:spPr>
            <a:xfrm>
              <a:off x="3601331" y="3837300"/>
              <a:ext cx="917809" cy="268336"/>
            </a:xfrm>
            <a:prstGeom prst="rect">
              <a:avLst/>
            </a:prstGeom>
            <a:noFill/>
          </p:spPr>
          <p:txBody>
            <a:bodyPr wrap="none" rtlCol="0">
              <a:spAutoFit/>
            </a:bodyPr>
            <a:lstStyle/>
            <a:p>
              <a:r>
                <a:rPr lang="ko-KR" altLang="en-US" sz="1323" u="sng"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테이스팅</a:t>
              </a:r>
              <a:r>
                <a:rPr lang="ko-KR" altLang="en-US" sz="1323" u="sng"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노트</a:t>
              </a:r>
            </a:p>
          </p:txBody>
        </p:sp>
      </p:grpSp>
      <p:sp>
        <p:nvSpPr>
          <p:cNvPr id="8" name="object 19">
            <a:extLst>
              <a:ext uri="{FF2B5EF4-FFF2-40B4-BE49-F238E27FC236}">
                <a16:creationId xmlns:a16="http://schemas.microsoft.com/office/drawing/2014/main" xmlns="" id="{8254B7B3-DA06-B198-577A-43574B342371}"/>
              </a:ext>
            </a:extLst>
          </p:cNvPr>
          <p:cNvSpPr/>
          <p:nvPr/>
        </p:nvSpPr>
        <p:spPr>
          <a:xfrm>
            <a:off x="3822700" y="5534029"/>
            <a:ext cx="228505" cy="277367"/>
          </a:xfrm>
          <a:prstGeom prst="rect">
            <a:avLst/>
          </a:prstGeom>
          <a:blipFill>
            <a:blip r:embed="rId4"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sp>
        <p:nvSpPr>
          <p:cNvPr id="19" name="object 18">
            <a:extLst>
              <a:ext uri="{FF2B5EF4-FFF2-40B4-BE49-F238E27FC236}">
                <a16:creationId xmlns:a16="http://schemas.microsoft.com/office/drawing/2014/main" xmlns="" id="{D1D2CFA7-15D6-AF61-5323-FFD4384FCBF5}"/>
              </a:ext>
            </a:extLst>
          </p:cNvPr>
          <p:cNvSpPr/>
          <p:nvPr/>
        </p:nvSpPr>
        <p:spPr>
          <a:xfrm>
            <a:off x="3791946" y="5339609"/>
            <a:ext cx="259354" cy="228600"/>
          </a:xfrm>
          <a:prstGeom prst="rect">
            <a:avLst/>
          </a:prstGeom>
          <a:blipFill>
            <a:blip r:embed="rId5"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sp>
        <p:nvSpPr>
          <p:cNvPr id="21" name="object 17">
            <a:extLst>
              <a:ext uri="{FF2B5EF4-FFF2-40B4-BE49-F238E27FC236}">
                <a16:creationId xmlns:a16="http://schemas.microsoft.com/office/drawing/2014/main" xmlns="" id="{DDBB5B3B-559A-5EC7-3425-7498A121C041}"/>
              </a:ext>
            </a:extLst>
          </p:cNvPr>
          <p:cNvSpPr/>
          <p:nvPr/>
        </p:nvSpPr>
        <p:spPr>
          <a:xfrm>
            <a:off x="3810546" y="5082494"/>
            <a:ext cx="228234" cy="220979"/>
          </a:xfrm>
          <a:prstGeom prst="rect">
            <a:avLst/>
          </a:prstGeom>
          <a:blipFill>
            <a:blip r:embed="rId6"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pic>
        <p:nvPicPr>
          <p:cNvPr id="16" name="그림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3300" y="6753225"/>
            <a:ext cx="1066800" cy="722576"/>
          </a:xfrm>
          <a:prstGeom prst="rect">
            <a:avLst/>
          </a:prstGeom>
        </p:spPr>
      </p:pic>
    </p:spTree>
    <p:extLst>
      <p:ext uri="{BB962C8B-B14F-4D97-AF65-F5344CB8AC3E}">
        <p14:creationId xmlns:p14="http://schemas.microsoft.com/office/powerpoint/2010/main" val="217267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그림 1" descr="음식, 음료, 알코올, 유리병이(가) 표시된 사진&#10;&#10;자동 생성된 설명">
            <a:extLst>
              <a:ext uri="{FF2B5EF4-FFF2-40B4-BE49-F238E27FC236}">
                <a16:creationId xmlns:a16="http://schemas.microsoft.com/office/drawing/2014/main" xmlns="" id="{BEAE5217-4AA0-E292-8427-5BA83D7D74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307" t="5206" r="28581"/>
          <a:stretch/>
        </p:blipFill>
        <p:spPr>
          <a:xfrm>
            <a:off x="1037512" y="252644"/>
            <a:ext cx="2138687" cy="7169095"/>
          </a:xfrm>
          <a:prstGeom prst="rect">
            <a:avLst/>
          </a:prstGeom>
        </p:spPr>
      </p:pic>
      <p:sp>
        <p:nvSpPr>
          <p:cNvPr id="10" name="TextBox 9">
            <a:extLst>
              <a:ext uri="{FF2B5EF4-FFF2-40B4-BE49-F238E27FC236}">
                <a16:creationId xmlns:a16="http://schemas.microsoft.com/office/drawing/2014/main" xmlns="" id="{689E8BF9-24B7-4AD6-B6E6-9A453C9F4467}"/>
              </a:ext>
            </a:extLst>
          </p:cNvPr>
          <p:cNvSpPr txBox="1"/>
          <p:nvPr/>
        </p:nvSpPr>
        <p:spPr>
          <a:xfrm>
            <a:off x="3662137" y="504825"/>
            <a:ext cx="2743251" cy="338554"/>
          </a:xfrm>
          <a:prstGeom prst="rect">
            <a:avLst/>
          </a:prstGeom>
          <a:noFill/>
        </p:spPr>
        <p:txBody>
          <a:bodyPr wrap="none" rtlCol="0">
            <a:spAutoFit/>
          </a:bodyPr>
          <a:lstStyle/>
          <a:p>
            <a:r>
              <a:rPr lang="en-US" altLang="ko-KR" sz="16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Chablis Grand Cru Les Clos</a:t>
            </a:r>
            <a:endParaRPr lang="ko-KR" altLang="en-US" sz="16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11" name="TextBox 10">
            <a:extLst>
              <a:ext uri="{FF2B5EF4-FFF2-40B4-BE49-F238E27FC236}">
                <a16:creationId xmlns:a16="http://schemas.microsoft.com/office/drawing/2014/main" xmlns="" id="{16CF7408-C137-4C1B-A27B-7861B616D9A0}"/>
              </a:ext>
            </a:extLst>
          </p:cNvPr>
          <p:cNvSpPr txBox="1"/>
          <p:nvPr/>
        </p:nvSpPr>
        <p:spPr>
          <a:xfrm>
            <a:off x="3662137" y="907586"/>
            <a:ext cx="2781531" cy="400110"/>
          </a:xfrm>
          <a:prstGeom prst="rect">
            <a:avLst/>
          </a:prstGeom>
          <a:noFill/>
        </p:spPr>
        <p:txBody>
          <a:bodyPr wrap="none" rtlCol="0">
            <a:spAutoFit/>
          </a:bodyPr>
          <a:lstStyle/>
          <a:p>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샤블리</a:t>
            </a:r>
            <a:r>
              <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그랑</a:t>
            </a:r>
            <a:r>
              <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크뤼</a:t>
            </a:r>
            <a:r>
              <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레 </a:t>
            </a:r>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클로</a:t>
            </a:r>
            <a:endPar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grpSp>
        <p:nvGrpSpPr>
          <p:cNvPr id="9" name="그룹 8"/>
          <p:cNvGrpSpPr/>
          <p:nvPr/>
        </p:nvGrpSpPr>
        <p:grpSpPr>
          <a:xfrm>
            <a:off x="3814537" y="1577084"/>
            <a:ext cx="5974177" cy="2683941"/>
            <a:chOff x="3601331" y="1965389"/>
            <a:chExt cx="4769310" cy="2433799"/>
          </a:xfrm>
        </p:grpSpPr>
        <p:sp>
          <p:nvSpPr>
            <p:cNvPr id="12" name="TextBox 11">
              <a:extLst>
                <a:ext uri="{FF2B5EF4-FFF2-40B4-BE49-F238E27FC236}">
                  <a16:creationId xmlns:a16="http://schemas.microsoft.com/office/drawing/2014/main" xmlns="" id="{CE60B736-D92E-44F5-9B3E-8FBE8AAE2076}"/>
                </a:ext>
              </a:extLst>
            </p:cNvPr>
            <p:cNvSpPr txBox="1"/>
            <p:nvPr/>
          </p:nvSpPr>
          <p:spPr>
            <a:xfrm>
              <a:off x="3754401" y="2242388"/>
              <a:ext cx="4616240" cy="2156800"/>
            </a:xfrm>
            <a:prstGeom prst="rect">
              <a:avLst/>
            </a:prstGeom>
            <a:noFill/>
          </p:spPr>
          <p:txBody>
            <a:bodyPr wrap="square" rtlCol="0">
              <a:spAutoFit/>
            </a:bodyPr>
            <a:lstStyle/>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지역</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France &gt; Bourgogne &gt; Chablis</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빈티지</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2023</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와인종류</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WHITE</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포도품종</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100%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샤르도네</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(Chardonnay)</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시음 온도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11-14</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도</a:t>
              </a:r>
              <a:endParaRPr lang="en-US" altLang="ko-KR"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포도나무 수령 </a:t>
              </a:r>
              <a:r>
                <a:rPr lang="en-US" altLang="ko-KR"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50</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년</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토양 </a:t>
              </a:r>
              <a:r>
                <a:rPr lang="en-US" altLang="ko-KR"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점토질 석회석이며 남향</a:t>
              </a:r>
              <a:endParaRPr lang="fr-FR"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양조</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스테인리스 양조통에서 양조</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12</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개월 동안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부르고뉴</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오크 통</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(228L)</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에 숙성</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수상</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35e Concours des </a:t>
              </a:r>
              <a:r>
                <a:rPr lang="en-US" altLang="ko-KR"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Vins</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de Chablis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은메달</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17" name="TextBox 16">
              <a:extLst>
                <a:ext uri="{FF2B5EF4-FFF2-40B4-BE49-F238E27FC236}">
                  <a16:creationId xmlns:a16="http://schemas.microsoft.com/office/drawing/2014/main" xmlns="" id="{42DF129F-50A6-489D-82DE-CC4187ACB0EB}"/>
                </a:ext>
              </a:extLst>
            </p:cNvPr>
            <p:cNvSpPr txBox="1"/>
            <p:nvPr/>
          </p:nvSpPr>
          <p:spPr>
            <a:xfrm>
              <a:off x="3601331" y="1965389"/>
              <a:ext cx="849923" cy="268336"/>
            </a:xfrm>
            <a:prstGeom prst="rect">
              <a:avLst/>
            </a:prstGeom>
            <a:noFill/>
          </p:spPr>
          <p:txBody>
            <a:bodyPr wrap="square">
              <a:spAutoFit/>
            </a:bodyPr>
            <a:lstStyle/>
            <a:p>
              <a:r>
                <a:rPr lang="ko-KR" altLang="en-US" sz="1323" u="sng"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기본정보</a:t>
              </a:r>
            </a:p>
          </p:txBody>
        </p:sp>
      </p:grpSp>
      <p:sp>
        <p:nvSpPr>
          <p:cNvPr id="5" name="직사각형 4">
            <a:extLst>
              <a:ext uri="{FF2B5EF4-FFF2-40B4-BE49-F238E27FC236}">
                <a16:creationId xmlns:a16="http://schemas.microsoft.com/office/drawing/2014/main" xmlns="" id="{0255166C-A80A-3FD7-2252-1A1BA20016A3}"/>
              </a:ext>
            </a:extLst>
          </p:cNvPr>
          <p:cNvSpPr/>
          <p:nvPr/>
        </p:nvSpPr>
        <p:spPr>
          <a:xfrm>
            <a:off x="165100" y="123825"/>
            <a:ext cx="10363200" cy="7239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나눔스퀘어라운드 Regular" panose="020B0600000101010101" pitchFamily="50" charset="-127"/>
              <a:ea typeface="나눔스퀘어라운드 Regular" panose="020B0600000101010101" pitchFamily="50" charset="-127"/>
            </a:endParaRPr>
          </a:p>
        </p:txBody>
      </p:sp>
      <p:grpSp>
        <p:nvGrpSpPr>
          <p:cNvPr id="4" name="그룹 3">
            <a:extLst>
              <a:ext uri="{FF2B5EF4-FFF2-40B4-BE49-F238E27FC236}">
                <a16:creationId xmlns:a16="http://schemas.microsoft.com/office/drawing/2014/main" xmlns="" id="{F8F224A7-1BA5-39A2-1A34-C701CFF37C06}"/>
              </a:ext>
            </a:extLst>
          </p:cNvPr>
          <p:cNvGrpSpPr/>
          <p:nvPr/>
        </p:nvGrpSpPr>
        <p:grpSpPr>
          <a:xfrm>
            <a:off x="3814537" y="4619625"/>
            <a:ext cx="5974177" cy="1904058"/>
            <a:chOff x="3601331" y="3837300"/>
            <a:chExt cx="4769310" cy="1726603"/>
          </a:xfrm>
        </p:grpSpPr>
        <p:sp>
          <p:nvSpPr>
            <p:cNvPr id="7" name="TextBox 6">
              <a:extLst>
                <a:ext uri="{FF2B5EF4-FFF2-40B4-BE49-F238E27FC236}">
                  <a16:creationId xmlns:a16="http://schemas.microsoft.com/office/drawing/2014/main" xmlns="" id="{1F4932FF-74B4-3AFA-C3E4-1BADB624421D}"/>
                </a:ext>
              </a:extLst>
            </p:cNvPr>
            <p:cNvSpPr txBox="1"/>
            <p:nvPr/>
          </p:nvSpPr>
          <p:spPr>
            <a:xfrm>
              <a:off x="3754401" y="4224259"/>
              <a:ext cx="4616240" cy="1339644"/>
            </a:xfrm>
            <a:prstGeom prst="rect">
              <a:avLst/>
            </a:prstGeom>
            <a:noFill/>
          </p:spPr>
          <p:txBody>
            <a:bodyPr wrap="square" rtlCol="0">
              <a:spAutoFit/>
            </a:bodyPr>
            <a:lstStyle/>
            <a:p>
              <a:pPr>
                <a:lnSpc>
                  <a:spcPct val="150000"/>
                </a:lnSpc>
              </a:pP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금빛 컬러</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미네랄 노트가 매우 강하며 피스타치오</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설탕에 절인 과실</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꿀</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가볍게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토스티한</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누가 아로마</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바디감이 풍부하며 둥글둥글한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텍스쳐</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우아한 아카시아 꿀과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시트러스</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과일의 노트가 강조됨</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7</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개의 </a:t>
              </a:r>
              <a:endPar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그랑크뤼</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중 가장 셀러링에 적합하며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15</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년 이상의 숙성 잠재력이 강함</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해산물과 연어</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가지미와 같은 생선과 훌륭한 페어링을 보이며 크림소스를 곁들인 육류</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혹은 식전주로도 손색이 없음</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숙성된 치즈나 스파이시안 </a:t>
              </a:r>
              <a:endPar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훈제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연어와도 훌륭한 조합</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8" name="TextBox 7">
              <a:extLst>
                <a:ext uri="{FF2B5EF4-FFF2-40B4-BE49-F238E27FC236}">
                  <a16:creationId xmlns:a16="http://schemas.microsoft.com/office/drawing/2014/main" xmlns="" id="{3A0989CB-FD92-DCEA-DF69-B6EDDDF592B1}"/>
                </a:ext>
              </a:extLst>
            </p:cNvPr>
            <p:cNvSpPr txBox="1"/>
            <p:nvPr/>
          </p:nvSpPr>
          <p:spPr>
            <a:xfrm>
              <a:off x="3601331" y="3837300"/>
              <a:ext cx="917809" cy="268336"/>
            </a:xfrm>
            <a:prstGeom prst="rect">
              <a:avLst/>
            </a:prstGeom>
            <a:noFill/>
          </p:spPr>
          <p:txBody>
            <a:bodyPr wrap="none" rtlCol="0">
              <a:spAutoFit/>
            </a:bodyPr>
            <a:lstStyle/>
            <a:p>
              <a:r>
                <a:rPr lang="ko-KR" altLang="en-US" sz="1323" u="sng"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테이스팅</a:t>
              </a:r>
              <a:r>
                <a:rPr lang="ko-KR" altLang="en-US" sz="1323" u="sng"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노트</a:t>
              </a:r>
            </a:p>
          </p:txBody>
        </p:sp>
      </p:grpSp>
      <p:sp>
        <p:nvSpPr>
          <p:cNvPr id="16" name="object 19">
            <a:extLst>
              <a:ext uri="{FF2B5EF4-FFF2-40B4-BE49-F238E27FC236}">
                <a16:creationId xmlns:a16="http://schemas.microsoft.com/office/drawing/2014/main" xmlns="" id="{6BAA5686-3835-0AD4-8BA6-FE90BF63E45D}"/>
              </a:ext>
            </a:extLst>
          </p:cNvPr>
          <p:cNvSpPr/>
          <p:nvPr/>
        </p:nvSpPr>
        <p:spPr>
          <a:xfrm>
            <a:off x="3822700" y="5534029"/>
            <a:ext cx="228505" cy="277367"/>
          </a:xfrm>
          <a:prstGeom prst="rect">
            <a:avLst/>
          </a:prstGeom>
          <a:blipFill>
            <a:blip r:embed="rId4"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sp>
        <p:nvSpPr>
          <p:cNvPr id="19" name="object 18">
            <a:extLst>
              <a:ext uri="{FF2B5EF4-FFF2-40B4-BE49-F238E27FC236}">
                <a16:creationId xmlns:a16="http://schemas.microsoft.com/office/drawing/2014/main" xmlns="" id="{C7F3FECA-D639-315A-DC19-416C595C1A2D}"/>
              </a:ext>
            </a:extLst>
          </p:cNvPr>
          <p:cNvSpPr/>
          <p:nvPr/>
        </p:nvSpPr>
        <p:spPr>
          <a:xfrm>
            <a:off x="3791946" y="5339609"/>
            <a:ext cx="259354" cy="228600"/>
          </a:xfrm>
          <a:prstGeom prst="rect">
            <a:avLst/>
          </a:prstGeom>
          <a:blipFill>
            <a:blip r:embed="rId5"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sp>
        <p:nvSpPr>
          <p:cNvPr id="21" name="object 17">
            <a:extLst>
              <a:ext uri="{FF2B5EF4-FFF2-40B4-BE49-F238E27FC236}">
                <a16:creationId xmlns:a16="http://schemas.microsoft.com/office/drawing/2014/main" xmlns="" id="{512DAE21-74AD-AFBB-E8B6-54E2373DBB31}"/>
              </a:ext>
            </a:extLst>
          </p:cNvPr>
          <p:cNvSpPr/>
          <p:nvPr/>
        </p:nvSpPr>
        <p:spPr>
          <a:xfrm>
            <a:off x="3810546" y="5082494"/>
            <a:ext cx="228234" cy="220979"/>
          </a:xfrm>
          <a:prstGeom prst="rect">
            <a:avLst/>
          </a:prstGeom>
          <a:blipFill>
            <a:blip r:embed="rId6"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pic>
        <p:nvPicPr>
          <p:cNvPr id="18" name="그림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3300" y="6753225"/>
            <a:ext cx="1066800" cy="722576"/>
          </a:xfrm>
          <a:prstGeom prst="rect">
            <a:avLst/>
          </a:prstGeom>
        </p:spPr>
      </p:pic>
    </p:spTree>
    <p:extLst>
      <p:ext uri="{BB962C8B-B14F-4D97-AF65-F5344CB8AC3E}">
        <p14:creationId xmlns:p14="http://schemas.microsoft.com/office/powerpoint/2010/main" val="47624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89E8BF9-24B7-4AD6-B6E6-9A453C9F4467}"/>
              </a:ext>
            </a:extLst>
          </p:cNvPr>
          <p:cNvSpPr txBox="1"/>
          <p:nvPr/>
        </p:nvSpPr>
        <p:spPr>
          <a:xfrm>
            <a:off x="3662137" y="504825"/>
            <a:ext cx="3023200" cy="338554"/>
          </a:xfrm>
          <a:prstGeom prst="rect">
            <a:avLst/>
          </a:prstGeom>
          <a:noFill/>
        </p:spPr>
        <p:txBody>
          <a:bodyPr wrap="none" rtlCol="0">
            <a:spAutoFit/>
          </a:bodyPr>
          <a:lstStyle/>
          <a:p>
            <a:r>
              <a:rPr lang="en-US" altLang="ko-KR" sz="16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Chablis Grand </a:t>
            </a:r>
            <a:r>
              <a:rPr lang="en-US" altLang="ko-KR" sz="16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Cru </a:t>
            </a:r>
            <a:r>
              <a:rPr lang="en-US" altLang="ko-KR" sz="16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Blanchot</a:t>
            </a:r>
            <a:endParaRPr lang="ko-KR" altLang="en-US" sz="16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11" name="TextBox 10">
            <a:extLst>
              <a:ext uri="{FF2B5EF4-FFF2-40B4-BE49-F238E27FC236}">
                <a16:creationId xmlns:a16="http://schemas.microsoft.com/office/drawing/2014/main" xmlns="" id="{16CF7408-C137-4C1B-A27B-7861B616D9A0}"/>
              </a:ext>
            </a:extLst>
          </p:cNvPr>
          <p:cNvSpPr txBox="1"/>
          <p:nvPr/>
        </p:nvSpPr>
        <p:spPr>
          <a:xfrm>
            <a:off x="3662137" y="907586"/>
            <a:ext cx="3018775" cy="400110"/>
          </a:xfrm>
          <a:prstGeom prst="rect">
            <a:avLst/>
          </a:prstGeom>
          <a:noFill/>
        </p:spPr>
        <p:txBody>
          <a:bodyPr wrap="none" rtlCol="0">
            <a:spAutoFit/>
          </a:bodyPr>
          <a:lstStyle/>
          <a:p>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샤블리</a:t>
            </a:r>
            <a:r>
              <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그랑 </a:t>
            </a:r>
            <a:r>
              <a:rPr lang="ko-KR" altLang="en-US" sz="2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크뤼</a:t>
            </a:r>
            <a:r>
              <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2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블랑쇼</a:t>
            </a:r>
            <a:endParaRPr lang="ko-KR" altLang="en-US" sz="2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grpSp>
        <p:nvGrpSpPr>
          <p:cNvPr id="9" name="그룹 8"/>
          <p:cNvGrpSpPr/>
          <p:nvPr/>
        </p:nvGrpSpPr>
        <p:grpSpPr>
          <a:xfrm>
            <a:off x="3814537" y="1577084"/>
            <a:ext cx="5974177" cy="2706125"/>
            <a:chOff x="3601331" y="1965389"/>
            <a:chExt cx="4769310" cy="2453916"/>
          </a:xfrm>
        </p:grpSpPr>
        <p:sp>
          <p:nvSpPr>
            <p:cNvPr id="12" name="TextBox 11">
              <a:extLst>
                <a:ext uri="{FF2B5EF4-FFF2-40B4-BE49-F238E27FC236}">
                  <a16:creationId xmlns:a16="http://schemas.microsoft.com/office/drawing/2014/main" xmlns="" id="{CE60B736-D92E-44F5-9B3E-8FBE8AAE2076}"/>
                </a:ext>
              </a:extLst>
            </p:cNvPr>
            <p:cNvSpPr txBox="1"/>
            <p:nvPr/>
          </p:nvSpPr>
          <p:spPr>
            <a:xfrm>
              <a:off x="3754401" y="2242388"/>
              <a:ext cx="4616240" cy="2176917"/>
            </a:xfrm>
            <a:prstGeom prst="rect">
              <a:avLst/>
            </a:prstGeom>
            <a:noFill/>
          </p:spPr>
          <p:txBody>
            <a:bodyPr wrap="square" rtlCol="0">
              <a:spAutoFit/>
            </a:bodyPr>
            <a:lstStyle/>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지역</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France &gt; Bourgogne &gt; Chablis</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빈티지</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2023</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와인종류</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WHITE</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포도품종</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100%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샤르도네</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(Chardonnay)</a:t>
              </a: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시음 온도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11-14</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도</a:t>
              </a:r>
              <a:endParaRPr lang="en-US" altLang="ko-KR"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포도나무 수령 </a:t>
              </a:r>
              <a:r>
                <a:rPr lang="en-US" altLang="ko-KR"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50</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년</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토양 </a:t>
              </a:r>
              <a:r>
                <a:rPr lang="en-US" altLang="ko-KR"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푸른 점토질 토양이며 동남향</a:t>
              </a:r>
              <a:endParaRPr lang="fr-FR"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양조</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스테인리스 </a:t>
              </a:r>
              <a:r>
                <a:rPr lang="ko-KR" altLang="en-US"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양조통에서</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발효 후</a:t>
              </a:r>
              <a:r>
                <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오크</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통에서 숙성</a:t>
              </a:r>
              <a:endPar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b="1"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수상</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35e </a:t>
              </a:r>
              <a:r>
                <a:rPr lang="en-US" altLang="ko-KR"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Concours</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des </a:t>
              </a:r>
              <a:r>
                <a:rPr lang="en-US" altLang="ko-KR" sz="1000"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Vins</a:t>
              </a:r>
              <a:r>
                <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de Chablis </a:t>
              </a:r>
              <a:r>
                <a:rPr lang="ko-KR" altLang="en-US"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은메달</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p:txBody>
        </p:sp>
        <p:sp>
          <p:nvSpPr>
            <p:cNvPr id="17" name="TextBox 16">
              <a:extLst>
                <a:ext uri="{FF2B5EF4-FFF2-40B4-BE49-F238E27FC236}">
                  <a16:creationId xmlns:a16="http://schemas.microsoft.com/office/drawing/2014/main" xmlns="" id="{42DF129F-50A6-489D-82DE-CC4187ACB0EB}"/>
                </a:ext>
              </a:extLst>
            </p:cNvPr>
            <p:cNvSpPr txBox="1"/>
            <p:nvPr/>
          </p:nvSpPr>
          <p:spPr>
            <a:xfrm>
              <a:off x="3601331" y="1965389"/>
              <a:ext cx="849923" cy="268336"/>
            </a:xfrm>
            <a:prstGeom prst="rect">
              <a:avLst/>
            </a:prstGeom>
            <a:noFill/>
          </p:spPr>
          <p:txBody>
            <a:bodyPr wrap="square">
              <a:spAutoFit/>
            </a:bodyPr>
            <a:lstStyle/>
            <a:p>
              <a:r>
                <a:rPr lang="ko-KR" altLang="en-US" sz="1323" u="sng"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기본정보</a:t>
              </a:r>
            </a:p>
          </p:txBody>
        </p:sp>
      </p:grpSp>
      <p:sp>
        <p:nvSpPr>
          <p:cNvPr id="5" name="직사각형 4">
            <a:extLst>
              <a:ext uri="{FF2B5EF4-FFF2-40B4-BE49-F238E27FC236}">
                <a16:creationId xmlns:a16="http://schemas.microsoft.com/office/drawing/2014/main" xmlns="" id="{0255166C-A80A-3FD7-2252-1A1BA20016A3}"/>
              </a:ext>
            </a:extLst>
          </p:cNvPr>
          <p:cNvSpPr/>
          <p:nvPr/>
        </p:nvSpPr>
        <p:spPr>
          <a:xfrm>
            <a:off x="165100" y="123825"/>
            <a:ext cx="10363200" cy="7239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나눔스퀘어라운드 Regular" panose="020B0600000101010101" pitchFamily="50" charset="-127"/>
              <a:ea typeface="나눔스퀘어라운드 Regular" panose="020B0600000101010101" pitchFamily="50" charset="-127"/>
            </a:endParaRPr>
          </a:p>
        </p:txBody>
      </p:sp>
      <p:grpSp>
        <p:nvGrpSpPr>
          <p:cNvPr id="4" name="그룹 3">
            <a:extLst>
              <a:ext uri="{FF2B5EF4-FFF2-40B4-BE49-F238E27FC236}">
                <a16:creationId xmlns:a16="http://schemas.microsoft.com/office/drawing/2014/main" xmlns="" id="{F8F224A7-1BA5-39A2-1A34-C701CFF37C06}"/>
              </a:ext>
            </a:extLst>
          </p:cNvPr>
          <p:cNvGrpSpPr/>
          <p:nvPr/>
        </p:nvGrpSpPr>
        <p:grpSpPr>
          <a:xfrm>
            <a:off x="3814537" y="4619624"/>
            <a:ext cx="6180363" cy="1673224"/>
            <a:chOff x="3601331" y="3837300"/>
            <a:chExt cx="4769310" cy="1517283"/>
          </a:xfrm>
        </p:grpSpPr>
        <p:sp>
          <p:nvSpPr>
            <p:cNvPr id="7" name="TextBox 6">
              <a:extLst>
                <a:ext uri="{FF2B5EF4-FFF2-40B4-BE49-F238E27FC236}">
                  <a16:creationId xmlns:a16="http://schemas.microsoft.com/office/drawing/2014/main" xmlns="" id="{1F4932FF-74B4-3AFA-C3E4-1BADB624421D}"/>
                </a:ext>
              </a:extLst>
            </p:cNvPr>
            <p:cNvSpPr txBox="1"/>
            <p:nvPr/>
          </p:nvSpPr>
          <p:spPr>
            <a:xfrm>
              <a:off x="3754401" y="4224259"/>
              <a:ext cx="4616240" cy="1130324"/>
            </a:xfrm>
            <a:prstGeom prst="rect">
              <a:avLst/>
            </a:prstGeom>
            <a:noFill/>
          </p:spPr>
          <p:txBody>
            <a:bodyPr wrap="square" rtlCol="0">
              <a:spAutoFit/>
            </a:bodyPr>
            <a:lstStyle/>
            <a:p>
              <a:pPr>
                <a:lnSpc>
                  <a:spcPct val="150000"/>
                </a:lnSpc>
              </a:pP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밝은 황금빛 컬러</a:t>
              </a:r>
              <a:endParaRPr lang="en-US" altLang="ko-KR" sz="1000"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비왁스</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노즈를</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가지고 있으며 흰 꽃의 </a:t>
              </a: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아로마가</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어울어짐</a:t>
              </a:r>
              <a:endPar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잘 익은 과일</a:t>
              </a:r>
              <a:r>
                <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토스트</a:t>
              </a:r>
              <a:r>
                <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따뜻한 봄을 연상시키는 구조와 </a:t>
              </a: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생기있고</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짜릿한 산미가 뒷받침되어 부드러운 느낌의</a:t>
              </a:r>
              <a:endParaRPr lang="en-US" altLang="ko-KR" sz="100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endParaRPr>
            </a:p>
            <a:p>
              <a:pPr>
                <a:lnSpc>
                  <a:spcPct val="150000"/>
                </a:lnSpc>
              </a:pPr>
              <a:r>
                <a:rPr lang="ko-KR" altLang="en-US" sz="100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피니시를</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선사한다</a:t>
              </a:r>
              <a:r>
                <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풀바디와</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인텐스한</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와인으로 </a:t>
              </a: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피니쉬가</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길다</a:t>
              </a:r>
              <a:r>
                <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푸아그라</a:t>
              </a:r>
              <a:r>
                <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랍스터</a:t>
              </a:r>
              <a:r>
                <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회나 익힌 생선</a:t>
              </a:r>
              <a:r>
                <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크림소스를 곁들인 </a:t>
              </a:r>
              <a:r>
                <a:rPr lang="ko-KR" altLang="en-US" sz="1000" dirty="0" err="1"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흰살</a:t>
              </a:r>
              <a:r>
                <a:rPr lang="ko-KR" altLang="en-US"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육류와도 잘 어울린다</a:t>
              </a:r>
              <a:r>
                <a:rPr lang="en-US" altLang="ko-KR" sz="1000" dirty="0" smtClean="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a:t>
              </a:r>
            </a:p>
          </p:txBody>
        </p:sp>
        <p:sp>
          <p:nvSpPr>
            <p:cNvPr id="8" name="TextBox 7">
              <a:extLst>
                <a:ext uri="{FF2B5EF4-FFF2-40B4-BE49-F238E27FC236}">
                  <a16:creationId xmlns:a16="http://schemas.microsoft.com/office/drawing/2014/main" xmlns="" id="{3A0989CB-FD92-DCEA-DF69-B6EDDDF592B1}"/>
                </a:ext>
              </a:extLst>
            </p:cNvPr>
            <p:cNvSpPr txBox="1"/>
            <p:nvPr/>
          </p:nvSpPr>
          <p:spPr>
            <a:xfrm>
              <a:off x="3601331" y="3837300"/>
              <a:ext cx="917809" cy="268336"/>
            </a:xfrm>
            <a:prstGeom prst="rect">
              <a:avLst/>
            </a:prstGeom>
            <a:noFill/>
          </p:spPr>
          <p:txBody>
            <a:bodyPr wrap="none" rtlCol="0">
              <a:spAutoFit/>
            </a:bodyPr>
            <a:lstStyle/>
            <a:p>
              <a:r>
                <a:rPr lang="ko-KR" altLang="en-US" sz="1323" u="sng" dirty="0" err="1">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테이스팅</a:t>
              </a:r>
              <a:r>
                <a:rPr lang="ko-KR" altLang="en-US" sz="1323" u="sng" dirty="0">
                  <a:latin typeface="나눔스퀘어라운드 Regular" panose="020B0600000101010101" pitchFamily="50" charset="-127"/>
                  <a:ea typeface="나눔스퀘어라운드 Regular" panose="020B0600000101010101" pitchFamily="50" charset="-127"/>
                  <a:cs typeface="함초롬돋움" panose="020B0604000101010101" pitchFamily="50" charset="-127"/>
                </a:rPr>
                <a:t> 노트</a:t>
              </a:r>
            </a:p>
          </p:txBody>
        </p:sp>
      </p:grpSp>
      <p:sp>
        <p:nvSpPr>
          <p:cNvPr id="16" name="object 19">
            <a:extLst>
              <a:ext uri="{FF2B5EF4-FFF2-40B4-BE49-F238E27FC236}">
                <a16:creationId xmlns:a16="http://schemas.microsoft.com/office/drawing/2014/main" xmlns="" id="{6BAA5686-3835-0AD4-8BA6-FE90BF63E45D}"/>
              </a:ext>
            </a:extLst>
          </p:cNvPr>
          <p:cNvSpPr/>
          <p:nvPr/>
        </p:nvSpPr>
        <p:spPr>
          <a:xfrm>
            <a:off x="3822700" y="5534029"/>
            <a:ext cx="228505" cy="277367"/>
          </a:xfrm>
          <a:prstGeom prst="rect">
            <a:avLst/>
          </a:prstGeom>
          <a:blipFill>
            <a:blip r:embed="rId3"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sp>
        <p:nvSpPr>
          <p:cNvPr id="19" name="object 18">
            <a:extLst>
              <a:ext uri="{FF2B5EF4-FFF2-40B4-BE49-F238E27FC236}">
                <a16:creationId xmlns:a16="http://schemas.microsoft.com/office/drawing/2014/main" xmlns="" id="{C7F3FECA-D639-315A-DC19-416C595C1A2D}"/>
              </a:ext>
            </a:extLst>
          </p:cNvPr>
          <p:cNvSpPr/>
          <p:nvPr/>
        </p:nvSpPr>
        <p:spPr>
          <a:xfrm>
            <a:off x="3791946" y="5339609"/>
            <a:ext cx="259354" cy="228600"/>
          </a:xfrm>
          <a:prstGeom prst="rect">
            <a:avLst/>
          </a:prstGeom>
          <a:blipFill>
            <a:blip r:embed="rId4"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sp>
        <p:nvSpPr>
          <p:cNvPr id="21" name="object 17">
            <a:extLst>
              <a:ext uri="{FF2B5EF4-FFF2-40B4-BE49-F238E27FC236}">
                <a16:creationId xmlns:a16="http://schemas.microsoft.com/office/drawing/2014/main" xmlns="" id="{512DAE21-74AD-AFBB-E8B6-54E2373DBB31}"/>
              </a:ext>
            </a:extLst>
          </p:cNvPr>
          <p:cNvSpPr/>
          <p:nvPr/>
        </p:nvSpPr>
        <p:spPr>
          <a:xfrm>
            <a:off x="3810546" y="5082494"/>
            <a:ext cx="228234" cy="220979"/>
          </a:xfrm>
          <a:prstGeom prst="rect">
            <a:avLst/>
          </a:prstGeom>
          <a:blipFill>
            <a:blip r:embed="rId5" cstate="print"/>
            <a:stretch>
              <a:fillRect/>
            </a:stretch>
          </a:blipFill>
        </p:spPr>
        <p:txBody>
          <a:bodyPr wrap="square" lIns="0" tIns="0" rIns="0" bIns="0" rtlCol="0"/>
          <a:lstStyle/>
          <a:p>
            <a:endParaRPr>
              <a:latin typeface="나눔스퀘어라운드 Regular" panose="020B0600000101010101" pitchFamily="50" charset="-127"/>
              <a:ea typeface="나눔스퀘어라운드 Regular" panose="020B0600000101010101" pitchFamily="50" charset="-127"/>
            </a:endParaRPr>
          </a:p>
        </p:txBody>
      </p:sp>
      <p:pic>
        <p:nvPicPr>
          <p:cNvPr id="3" name="그림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179" y="504825"/>
            <a:ext cx="1813093" cy="6747295"/>
          </a:xfrm>
          <a:prstGeom prst="rect">
            <a:avLst/>
          </a:prstGeom>
        </p:spPr>
      </p:pic>
      <p:pic>
        <p:nvPicPr>
          <p:cNvPr id="18" name="그림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3300" y="6753225"/>
            <a:ext cx="1066800" cy="722576"/>
          </a:xfrm>
          <a:prstGeom prst="rect">
            <a:avLst/>
          </a:prstGeom>
        </p:spPr>
      </p:pic>
    </p:spTree>
    <p:extLst>
      <p:ext uri="{BB962C8B-B14F-4D97-AF65-F5344CB8AC3E}">
        <p14:creationId xmlns:p14="http://schemas.microsoft.com/office/powerpoint/2010/main" val="853577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36547</TotalTime>
  <Words>775</Words>
  <Application>Microsoft Office PowerPoint</Application>
  <PresentationFormat>사용자 지정</PresentationFormat>
  <Paragraphs>116</Paragraphs>
  <Slides>8</Slides>
  <Notes>7</Notes>
  <HiddenSlides>0</HiddenSlides>
  <MMClips>0</MMClips>
  <ScaleCrop>false</ScaleCrop>
  <HeadingPairs>
    <vt:vector size="6" baseType="variant">
      <vt:variant>
        <vt:lpstr>사용한 글꼴</vt:lpstr>
      </vt:variant>
      <vt:variant>
        <vt:i4>13</vt:i4>
      </vt:variant>
      <vt:variant>
        <vt:lpstr>테마</vt:lpstr>
      </vt:variant>
      <vt:variant>
        <vt:i4>1</vt:i4>
      </vt:variant>
      <vt:variant>
        <vt:lpstr>슬라이드 제목</vt:lpstr>
      </vt:variant>
      <vt:variant>
        <vt:i4>8</vt:i4>
      </vt:variant>
    </vt:vector>
  </HeadingPairs>
  <TitlesOfParts>
    <vt:vector size="22" baseType="lpstr">
      <vt:lpstr>Aharoni</vt:lpstr>
      <vt:lpstr>Cormorant Garamond</vt:lpstr>
      <vt:lpstr>Montserrat</vt:lpstr>
      <vt:lpstr>광양햇살체 Regular</vt:lpstr>
      <vt:lpstr>나눔스퀘어라운드 Regular</vt:lpstr>
      <vt:lpstr>맑은 고딕</vt:lpstr>
      <vt:lpstr>함초롬돋움</vt:lpstr>
      <vt:lpstr>Arial</vt:lpstr>
      <vt:lpstr>Arial Black</vt:lpstr>
      <vt:lpstr>Bodoni MT Condensed</vt:lpstr>
      <vt:lpstr>Calibri</vt:lpstr>
      <vt:lpstr>Palatino Linotype</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glassofwine</dc:creator>
  <cp:lastModifiedBy>KIM YOONJAE</cp:lastModifiedBy>
  <cp:revision>171</cp:revision>
  <dcterms:created xsi:type="dcterms:W3CDTF">2023-02-10T07:08:02Z</dcterms:created>
  <dcterms:modified xsi:type="dcterms:W3CDTF">2026-03-27T05:25:25Z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2021-03-10T00:00:00Z</vt:filetime>
  </property>
  <property fmtid="{D5CDD505-2E9C-101B-9397-08002B2CF9AE}" pid="3" name="Creator">
    <vt:lpwstr>Adobe InDesign 16.1 (Windows)</vt:lpwstr>
  </property>
  <property fmtid="{D5CDD505-2E9C-101B-9397-08002B2CF9AE}" pid="4" name="LastSaved">
    <vt:filetime>2023-02-10T00:00:00Z</vt:filetime>
  </property>
</Properties>
</file>