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8" r:id="rId5"/>
    <p:sldId id="267" r:id="rId6"/>
    <p:sldId id="27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615F"/>
    <a:srgbClr val="B84542"/>
    <a:srgbClr val="DD1142"/>
    <a:srgbClr val="AB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4660"/>
  </p:normalViewPr>
  <p:slideViewPr>
    <p:cSldViewPr>
      <p:cViewPr varScale="1">
        <p:scale>
          <a:sx n="115" d="100"/>
          <a:sy n="115" d="100"/>
        </p:scale>
        <p:origin x="120" y="654"/>
      </p:cViewPr>
      <p:guideLst>
        <p:guide orient="horz" pos="255"/>
        <p:guide pos="2880"/>
        <p:guide orient="horz" pos="3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t>2026-03-30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73" y="6334720"/>
            <a:ext cx="798075" cy="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975927"/>
            <a:ext cx="4338482" cy="115692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2132856"/>
            <a:ext cx="9144000" cy="432048"/>
          </a:xfrm>
          <a:prstGeom prst="rect">
            <a:avLst/>
          </a:prstGeom>
          <a:solidFill>
            <a:srgbClr val="C5615F"/>
          </a:solidFill>
          <a:ln>
            <a:solidFill>
              <a:srgbClr val="C5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34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C5615F"/>
          </a:solidFill>
          <a:ln>
            <a:solidFill>
              <a:srgbClr val="C5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347864" y="836712"/>
            <a:ext cx="54726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 </a:t>
            </a:r>
            <a:r>
              <a:rPr lang="ko-KR" altLang="en-US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도멘은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en-US" altLang="ko-KR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Hautes-Côtes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de </a:t>
            </a:r>
            <a:r>
              <a:rPr lang="en-US" altLang="ko-KR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Nuits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지역의 역사와 깊이 연결되어 있으며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5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대에 걸쳐 이어져 온 가족 경영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와이너리이다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  <a:endParaRPr lang="en-US" altLang="ko-KR" sz="1200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1960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년대 초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Maurice </a:t>
            </a:r>
            <a:r>
              <a:rPr lang="en-US" altLang="ko-KR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Thevenot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 그의 아내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Anne Marie </a:t>
            </a:r>
            <a:r>
              <a:rPr lang="en-US" altLang="ko-KR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Thevenot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에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의해 </a:t>
            </a:r>
            <a:endParaRPr lang="en-US" altLang="ko-KR" sz="1200" dirty="0" smtClean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도멘의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기반이 크게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발전하였다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이후 그들의 아들인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Jean </a:t>
            </a:r>
            <a:r>
              <a:rPr lang="en-US" altLang="ko-KR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Thevenot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Daniel </a:t>
            </a:r>
            <a:r>
              <a:rPr lang="en-US" altLang="ko-KR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Thevenot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 경영을 이어받아 포도밭을 확장하고 양조 기술을 지속적으로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개선해왔다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특히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Daniel </a:t>
            </a:r>
            <a:r>
              <a:rPr lang="en-US" altLang="ko-KR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Thevenot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의 아들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Nicolas </a:t>
            </a:r>
            <a:r>
              <a:rPr lang="en-US" altLang="ko-KR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Thevenot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는 </a:t>
            </a:r>
            <a:r>
              <a:rPr lang="ko-KR" altLang="en-US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수문학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포도 </a:t>
            </a:r>
            <a:r>
              <a:rPr lang="ko-KR" altLang="en-US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재배학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양조학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등 다양한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분야에서 경험을 쌓은 후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2007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년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Burgundy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로 돌아와 </a:t>
            </a:r>
            <a:endParaRPr lang="en-US" altLang="ko-KR" sz="1200" dirty="0" smtClean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도멘에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합류하며 현대적인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감각과 전문성을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더했다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  <a:endParaRPr lang="en-US" altLang="ko-KR" sz="1200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현재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약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6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명의 직원이 함께 운영하고 있으며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전통과 현대 기술이 </a:t>
            </a:r>
            <a:r>
              <a:rPr lang="ko-KR" altLang="en-US" sz="120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조화를 </a:t>
            </a:r>
            <a:r>
              <a:rPr lang="ko-KR" altLang="en-US" sz="120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이루는 </a:t>
            </a:r>
            <a:r>
              <a:rPr lang="ko-KR" altLang="en-US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와이너리로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자리 잡고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있다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  <a:endParaRPr lang="en-US" altLang="ko-KR" sz="1200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200000"/>
              </a:lnSpc>
            </a:pPr>
            <a:endParaRPr lang="en-US" altLang="ko-KR" sz="1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8" name="Picture 4" descr="C:\Users\admin\Dropbox\내 PC (이공화)\Desktop\그림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159" y="3717032"/>
            <a:ext cx="3614185" cy="24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ropbox\내 PC (이공화)\Desktop\그림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4796"/>
            <a:ext cx="2796331" cy="24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80129" y="188640"/>
            <a:ext cx="1323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ko-KR" altLang="en-US" sz="20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813113" cy="1872208"/>
          </a:xfrm>
          <a:prstGeom prst="rect">
            <a:avLst/>
          </a:prstGeom>
        </p:spPr>
      </p:pic>
      <p:pic>
        <p:nvPicPr>
          <p:cNvPr id="10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598710" cy="2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4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188640"/>
            <a:ext cx="9144000" cy="432048"/>
          </a:xfrm>
          <a:prstGeom prst="rect">
            <a:avLst/>
          </a:prstGeom>
          <a:solidFill>
            <a:srgbClr val="C5615F"/>
          </a:solidFill>
          <a:ln>
            <a:solidFill>
              <a:srgbClr val="C5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43808" y="3645024"/>
            <a:ext cx="619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도멘은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마레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레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퓌세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(</a:t>
            </a:r>
            <a:r>
              <a:rPr lang="en-US" altLang="ko-KR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Marey-lès-Fussey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)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에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위치해 있으며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뉘 생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조르주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(</a:t>
            </a:r>
            <a:r>
              <a:rPr lang="en-US" altLang="ko-KR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Nuits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-Saint-Georges, 8km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)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본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(Beaune, 12km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)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사이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꼬뜨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드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뉘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(</a:t>
            </a:r>
            <a:r>
              <a:rPr lang="en-US" altLang="ko-KR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Hautes-Côtes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de </a:t>
            </a:r>
            <a:r>
              <a:rPr lang="en-US" altLang="ko-KR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Nuits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)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지역에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자리하고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있다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  <a:endParaRPr lang="en-US" altLang="ko-KR" sz="1200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현재 포도밭은 총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27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헥타르 규모이며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 중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18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헥타르는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꼬뜨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드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뉘와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꼬뜨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드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본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지역에 분포되어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있다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  <a:endParaRPr lang="en-US" altLang="ko-KR" sz="1200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도멘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내에서는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레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르나르드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(Les </a:t>
            </a:r>
            <a:r>
              <a:rPr lang="en-US" altLang="ko-KR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Renardes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)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와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르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끌로 뒤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비뇽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(le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Clos du </a:t>
            </a:r>
            <a:r>
              <a:rPr lang="en-US" altLang="ko-KR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Vignon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)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이라는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두 개의 뛰어난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싱글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빈야드가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특히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구분된다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이곳에서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생산되는 와인은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부르고뉴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endParaRPr lang="en-US" altLang="ko-KR" sz="1200" dirty="0" smtClean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꼬뜨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드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뉘와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부르고뉴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오뜨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꼬뜨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드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본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</a:t>
            </a:r>
            <a:r>
              <a:rPr lang="ko-KR" altLang="en-US" sz="1200" dirty="0" err="1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아펠라시옹을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 중심으로 하며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,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연간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약 </a:t>
            </a:r>
            <a:r>
              <a:rPr lang="en-US" altLang="ko-KR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80,000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병이 </a:t>
            </a:r>
            <a:endParaRPr lang="en-US" altLang="ko-KR" sz="1200" dirty="0" smtClean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생산 </a:t>
            </a:r>
            <a:r>
              <a:rPr lang="ko-KR" altLang="en-US" sz="1200" dirty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및 판매되고 </a:t>
            </a:r>
            <a:r>
              <a:rPr lang="ko-KR" altLang="en-US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있다</a:t>
            </a:r>
            <a:r>
              <a:rPr lang="en-US" altLang="ko-KR" sz="1200" dirty="0" smtClean="0">
                <a:latin typeface="전주공예고딕체 Regular" panose="00000500000000000000" pitchFamily="2" charset="-127"/>
                <a:ea typeface="전주공예고딕체 Regular" panose="00000500000000000000" pitchFamily="2" charset="-127"/>
              </a:rPr>
              <a:t>.</a:t>
            </a:r>
            <a:endParaRPr lang="en-US" altLang="ko-KR" sz="1200" dirty="0">
              <a:latin typeface="전주공예고딕체 Regular" panose="00000500000000000000" pitchFamily="2" charset="-127"/>
              <a:ea typeface="전주공예고딕체 Regular" panose="00000500000000000000" pitchFamily="2" charset="-127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latin typeface="Noto Sans KR" panose="020B0200000000000000" pitchFamily="50" charset="-127"/>
              <a:ea typeface="Noto Sans KR" panose="020B0200000000000000" pitchFamily="50" charset="-127"/>
            </a:endParaRPr>
          </a:p>
        </p:txBody>
      </p:sp>
      <p:pic>
        <p:nvPicPr>
          <p:cNvPr id="7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598710" cy="2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admin\Dropbox\내 PC (이공화)\Desktop\그림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32" y="764704"/>
            <a:ext cx="448924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ropbox\내 PC (이공화)\Desktop\캡처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4704"/>
            <a:ext cx="38757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101063" y="188640"/>
            <a:ext cx="2310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Local Vineyard</a:t>
            </a:r>
            <a:endParaRPr lang="ko-KR" altLang="en-US" sz="2000" spc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252051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2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1"/>
          <p:cNvSpPr txBox="1"/>
          <p:nvPr/>
        </p:nvSpPr>
        <p:spPr>
          <a:xfrm>
            <a:off x="4885001" y="1856236"/>
            <a:ext cx="395286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fr-FR" altLang="ko-KR" sz="1100" dirty="0">
                <a:latin typeface="+mn-ea"/>
              </a:rPr>
              <a:t>France / </a:t>
            </a:r>
            <a:r>
              <a:rPr lang="en-US" altLang="ko-KR" sz="1100" dirty="0">
                <a:latin typeface="+mn-ea"/>
              </a:rPr>
              <a:t>Bourgogne / Cotes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d’or</a:t>
            </a:r>
          </a:p>
          <a:p>
            <a:pPr algn="just" latinLnBrk="0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100" dirty="0">
                <a:latin typeface="+mn-ea"/>
              </a:rPr>
              <a:t>AOC</a:t>
            </a:r>
          </a:p>
          <a:p>
            <a:pPr algn="just" latinLnBrk="0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100" dirty="0" err="1">
                <a:latin typeface="+mn-ea"/>
              </a:rPr>
              <a:t>Aligote</a:t>
            </a:r>
            <a:r>
              <a:rPr lang="en-US" altLang="ko-KR" sz="1100" dirty="0">
                <a:latin typeface="+mn-ea"/>
              </a:rPr>
              <a:t> </a:t>
            </a:r>
            <a:r>
              <a:rPr lang="en-US" altLang="ko-KR" sz="1100" dirty="0" smtClean="0">
                <a:latin typeface="+mn-ea"/>
              </a:rPr>
              <a:t>100%</a:t>
            </a: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ko-KR" altLang="en-US" sz="1100" dirty="0" err="1">
                <a:latin typeface="+mn-ea"/>
              </a:rPr>
              <a:t>꼬떼</a:t>
            </a:r>
            <a:r>
              <a:rPr lang="ko-KR" altLang="en-US" sz="1100" dirty="0">
                <a:latin typeface="+mn-ea"/>
              </a:rPr>
              <a:t> </a:t>
            </a:r>
            <a:r>
              <a:rPr lang="ko-KR" altLang="en-US" sz="1100" dirty="0" err="1">
                <a:latin typeface="+mn-ea"/>
              </a:rPr>
              <a:t>도르</a:t>
            </a:r>
            <a:r>
              <a:rPr lang="ko-KR" altLang="en-US" sz="1100" dirty="0">
                <a:latin typeface="+mn-ea"/>
              </a:rPr>
              <a:t> 지역에 위치한 포도밭은 </a:t>
            </a:r>
            <a:r>
              <a:rPr lang="en-US" altLang="ko-KR" sz="1100" dirty="0"/>
              <a:t>10</a:t>
            </a:r>
            <a:r>
              <a:rPr lang="ko-KR" altLang="en-US" sz="1100" dirty="0"/>
              <a:t>년 </a:t>
            </a:r>
            <a:r>
              <a:rPr lang="en-US" altLang="ko-KR" sz="1100" dirty="0"/>
              <a:t>– </a:t>
            </a:r>
            <a:r>
              <a:rPr lang="en-US" altLang="ko-KR" sz="1100" dirty="0" smtClean="0"/>
              <a:t>40</a:t>
            </a:r>
            <a:r>
              <a:rPr lang="ko-KR" altLang="en-US" sz="1100" dirty="0" smtClean="0"/>
              <a:t>년 </a:t>
            </a:r>
            <a:r>
              <a:rPr lang="ko-KR" altLang="en-US" sz="1100" dirty="0"/>
              <a:t>수령의 건강한 포도를 수확하여 양조한다</a:t>
            </a:r>
            <a:r>
              <a:rPr lang="en-US" altLang="ko-KR" sz="1100" dirty="0"/>
              <a:t>. </a:t>
            </a:r>
            <a:r>
              <a:rPr lang="ko-KR" altLang="en-US" sz="1100" dirty="0" err="1"/>
              <a:t>스테인리스통에서</a:t>
            </a:r>
            <a:r>
              <a:rPr lang="ko-KR" altLang="en-US" sz="1100" dirty="0"/>
              <a:t> </a:t>
            </a:r>
            <a:r>
              <a:rPr lang="en-US" altLang="ko-KR" sz="1100" dirty="0" smtClean="0"/>
              <a:t>20°C</a:t>
            </a:r>
            <a:r>
              <a:rPr lang="ko-KR" altLang="en-US" sz="1100" dirty="0" smtClean="0"/>
              <a:t> </a:t>
            </a:r>
            <a:r>
              <a:rPr lang="ko-KR" altLang="en-US" sz="1100" dirty="0"/>
              <a:t>이하의 온도에서 발효되고 </a:t>
            </a:r>
            <a:r>
              <a:rPr lang="en-US" altLang="ko-KR" sz="1100" dirty="0"/>
              <a:t>6</a:t>
            </a:r>
            <a:r>
              <a:rPr lang="ko-KR" altLang="en-US" sz="1100" dirty="0"/>
              <a:t>개월 동안 숙성하여 과실의 아로마와 산미를 극대화한다</a:t>
            </a:r>
            <a:r>
              <a:rPr lang="en-US" altLang="ko-KR" sz="1100" dirty="0"/>
              <a:t>. 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4885000" y="5134833"/>
            <a:ext cx="395286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o-KR" altLang="en-US" sz="1100" dirty="0">
                <a:latin typeface="+mn-ea"/>
              </a:rPr>
              <a:t>그린 </a:t>
            </a:r>
            <a:r>
              <a:rPr lang="ko-KR" altLang="en-US" sz="1100" dirty="0" err="1">
                <a:latin typeface="+mn-ea"/>
              </a:rPr>
              <a:t>옐로우</a:t>
            </a:r>
            <a:r>
              <a:rPr lang="ko-KR" altLang="en-US" sz="1100" dirty="0">
                <a:latin typeface="+mn-ea"/>
              </a:rPr>
              <a:t> 컬러</a:t>
            </a:r>
            <a:endParaRPr lang="en-US" altLang="ko-KR" sz="1100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100" dirty="0" err="1">
                <a:latin typeface="+mn-ea"/>
              </a:rPr>
              <a:t>청사과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레몬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 err="1">
                <a:latin typeface="+mn-ea"/>
              </a:rPr>
              <a:t>자몽의</a:t>
            </a:r>
            <a:r>
              <a:rPr lang="ko-KR" altLang="en-US" sz="1100" dirty="0">
                <a:latin typeface="+mn-ea"/>
              </a:rPr>
              <a:t> </a:t>
            </a:r>
            <a:r>
              <a:rPr lang="ko-KR" altLang="en-US" sz="1100" dirty="0" err="1">
                <a:latin typeface="+mn-ea"/>
              </a:rPr>
              <a:t>시트러스한</a:t>
            </a:r>
            <a:r>
              <a:rPr lang="ko-KR" altLang="en-US" sz="1100" dirty="0">
                <a:latin typeface="+mn-ea"/>
              </a:rPr>
              <a:t> 과실과 </a:t>
            </a:r>
            <a:r>
              <a:rPr lang="ko-KR" altLang="en-US" sz="1100" dirty="0" err="1">
                <a:latin typeface="+mn-ea"/>
              </a:rPr>
              <a:t>달큰한</a:t>
            </a:r>
            <a:r>
              <a:rPr lang="ko-KR" altLang="en-US" sz="1100" dirty="0">
                <a:latin typeface="+mn-ea"/>
              </a:rPr>
              <a:t> 복숭아</a:t>
            </a:r>
            <a:r>
              <a:rPr lang="en-US" altLang="ko-KR" sz="1100" dirty="0">
                <a:latin typeface="+mn-ea"/>
              </a:rPr>
              <a:t>, </a:t>
            </a:r>
            <a:endParaRPr lang="en-US" altLang="ko-KR" sz="11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100" dirty="0" smtClean="0">
                <a:latin typeface="+mn-ea"/>
              </a:rPr>
              <a:t>화이트 </a:t>
            </a:r>
            <a:r>
              <a:rPr lang="ko-KR" altLang="en-US" sz="1100" dirty="0" err="1">
                <a:latin typeface="+mn-ea"/>
              </a:rPr>
              <a:t>플로랄의</a:t>
            </a:r>
            <a:r>
              <a:rPr lang="ko-KR" altLang="en-US" sz="1100" dirty="0">
                <a:latin typeface="+mn-ea"/>
              </a:rPr>
              <a:t> 아로마가 </a:t>
            </a:r>
            <a:r>
              <a:rPr lang="ko-KR" altLang="en-US" sz="1100" dirty="0" err="1">
                <a:latin typeface="+mn-ea"/>
              </a:rPr>
              <a:t>어우러</a:t>
            </a:r>
            <a:r>
              <a:rPr lang="ko-KR" altLang="en-US" sz="1100" dirty="0">
                <a:latin typeface="+mn-ea"/>
              </a:rPr>
              <a:t> 진다</a:t>
            </a:r>
            <a:r>
              <a:rPr lang="en-US" altLang="ko-KR" sz="1100" dirty="0">
                <a:latin typeface="+mn-ea"/>
              </a:rPr>
              <a:t>. </a:t>
            </a:r>
            <a:r>
              <a:rPr lang="ko-KR" altLang="en-US" sz="1100" dirty="0">
                <a:latin typeface="+mn-ea"/>
              </a:rPr>
              <a:t>와인을 전반적으로 감싸는 높은 산미와 </a:t>
            </a:r>
            <a:r>
              <a:rPr lang="ko-KR" altLang="en-US" sz="1100" dirty="0" err="1">
                <a:latin typeface="+mn-ea"/>
              </a:rPr>
              <a:t>미네랄리티가</a:t>
            </a:r>
            <a:r>
              <a:rPr lang="ko-KR" altLang="en-US" sz="1100" dirty="0">
                <a:latin typeface="+mn-ea"/>
              </a:rPr>
              <a:t> </a:t>
            </a:r>
            <a:r>
              <a:rPr lang="ko-KR" altLang="en-US" sz="1100" dirty="0" smtClean="0">
                <a:latin typeface="+mn-ea"/>
              </a:rPr>
              <a:t>뛰어남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2" name="TextBox 40"/>
          <p:cNvSpPr txBox="1"/>
          <p:nvPr/>
        </p:nvSpPr>
        <p:spPr>
          <a:xfrm>
            <a:off x="4217485" y="1392819"/>
            <a:ext cx="227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General</a:t>
            </a:r>
            <a:r>
              <a:rPr lang="ko-KR" altLang="en-US" sz="1200" b="1" dirty="0">
                <a:latin typeface="Century Gothic" pitchFamily="34" charset="0"/>
              </a:rPr>
              <a:t> </a:t>
            </a:r>
            <a:r>
              <a:rPr lang="en-US" altLang="ko-KR" sz="1200" b="1" dirty="0">
                <a:latin typeface="Century Gothic" pitchFamily="34" charset="0"/>
              </a:rPr>
              <a:t>Information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4235004" y="1872440"/>
            <a:ext cx="734835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지 역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등 급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품 종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포도밭 </a:t>
            </a: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 </a:t>
            </a: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양 조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4" name="TextBox 45"/>
          <p:cNvSpPr txBox="1"/>
          <p:nvPr/>
        </p:nvSpPr>
        <p:spPr>
          <a:xfrm>
            <a:off x="4211960" y="4743554"/>
            <a:ext cx="151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Tasting Note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4235003" y="5130517"/>
            <a:ext cx="755061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Color</a:t>
            </a: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Taste</a:t>
            </a:r>
            <a:endParaRPr lang="ko-KR" alt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4716016" y="799341"/>
            <a:ext cx="424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 err="1"/>
              <a:t>페흘르</a:t>
            </a:r>
            <a:r>
              <a:rPr lang="ko-KR" altLang="en-US" dirty="0"/>
              <a:t> </a:t>
            </a:r>
            <a:r>
              <a:rPr lang="ko-KR" altLang="en-US" dirty="0" err="1"/>
              <a:t>도르</a:t>
            </a:r>
            <a:r>
              <a:rPr lang="ko-KR" altLang="en-US" dirty="0"/>
              <a:t> </a:t>
            </a:r>
            <a:r>
              <a:rPr lang="ko-KR" altLang="en-US" dirty="0" err="1"/>
              <a:t>부르고뉴</a:t>
            </a:r>
            <a:r>
              <a:rPr lang="ko-KR" altLang="en-US" dirty="0"/>
              <a:t> </a:t>
            </a:r>
            <a:r>
              <a:rPr lang="ko-KR" altLang="en-US" dirty="0" err="1"/>
              <a:t>알리고떼</a:t>
            </a:r>
            <a:r>
              <a:rPr lang="ko-KR" altLang="en-US" dirty="0"/>
              <a:t> </a:t>
            </a:r>
            <a:r>
              <a:rPr lang="en-US" altLang="ko-KR" dirty="0" smtClean="0"/>
              <a:t>2023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3941156" y="287828"/>
            <a:ext cx="500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/>
            <a:r>
              <a:rPr lang="en-US" altLang="ko-KR" sz="2000" dirty="0"/>
              <a:t>Perles</a:t>
            </a:r>
            <a:r>
              <a:rPr lang="ko-KR" altLang="en-US" sz="2000" dirty="0"/>
              <a:t> </a:t>
            </a:r>
            <a:r>
              <a:rPr lang="en-US" altLang="ko-KR" sz="2000" dirty="0"/>
              <a:t>d’or</a:t>
            </a:r>
            <a:r>
              <a:rPr lang="ko-KR" altLang="en-US" sz="2000" dirty="0"/>
              <a:t> </a:t>
            </a:r>
            <a:r>
              <a:rPr lang="en-US" altLang="ko-KR" sz="2000" dirty="0"/>
              <a:t>Bourgogne</a:t>
            </a:r>
            <a:r>
              <a:rPr lang="ko-KR" altLang="en-US" sz="2000" dirty="0"/>
              <a:t> </a:t>
            </a:r>
            <a:r>
              <a:rPr lang="en-US" altLang="ko-KR" sz="2000" dirty="0" err="1"/>
              <a:t>Aligote</a:t>
            </a:r>
            <a:endParaRPr lang="ko-KR" altLang="ko-KR" sz="2000" dirty="0"/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BDBC970D-280E-4D7B-BF21-604DCA3CC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4504"/>
            <a:ext cx="1816843" cy="6462583"/>
          </a:xfrm>
          <a:prstGeom prst="rect">
            <a:avLst/>
          </a:prstGeom>
        </p:spPr>
      </p:pic>
      <p:pic>
        <p:nvPicPr>
          <p:cNvPr id="21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598710" cy="2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355976" y="1196752"/>
            <a:ext cx="4788024" cy="45719"/>
          </a:xfrm>
          <a:prstGeom prst="rect">
            <a:avLst/>
          </a:prstGeom>
          <a:solidFill>
            <a:srgbClr val="C5615F"/>
          </a:solidFill>
          <a:ln>
            <a:solidFill>
              <a:srgbClr val="C5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7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1"/>
          <p:cNvSpPr txBox="1"/>
          <p:nvPr/>
        </p:nvSpPr>
        <p:spPr>
          <a:xfrm>
            <a:off x="4885001" y="1742022"/>
            <a:ext cx="39528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fr-FR" altLang="ko-KR" sz="1100" dirty="0">
                <a:latin typeface="+mn-ea"/>
              </a:rPr>
              <a:t>France / </a:t>
            </a:r>
            <a:r>
              <a:rPr lang="en-US" altLang="ko-KR" sz="1100" dirty="0">
                <a:latin typeface="+mn-ea"/>
              </a:rPr>
              <a:t>Bourgogne / Hautes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Cotes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de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 err="1">
                <a:latin typeface="+mn-ea"/>
              </a:rPr>
              <a:t>Nuits</a:t>
            </a: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100" dirty="0">
                <a:latin typeface="+mn-ea"/>
              </a:rPr>
              <a:t>AOC</a:t>
            </a:r>
          </a:p>
          <a:p>
            <a:pPr algn="just" latinLnBrk="0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100" dirty="0" smtClean="0"/>
              <a:t>Pinot Blanc 60% </a:t>
            </a:r>
            <a:r>
              <a:rPr lang="en-US" altLang="ko-KR" sz="1100" dirty="0"/>
              <a:t>- </a:t>
            </a:r>
            <a:r>
              <a:rPr lang="en-US" altLang="ko-KR" sz="1100" dirty="0" smtClean="0"/>
              <a:t>Chardonnay</a:t>
            </a:r>
            <a:r>
              <a:rPr lang="en-US" altLang="ko-KR" sz="1100" dirty="0"/>
              <a:t> </a:t>
            </a:r>
            <a:r>
              <a:rPr lang="en-US" altLang="ko-KR" sz="1100" dirty="0" smtClean="0"/>
              <a:t>40%</a:t>
            </a:r>
          </a:p>
          <a:p>
            <a:pPr algn="just" latinLnBrk="0">
              <a:lnSpc>
                <a:spcPct val="150000"/>
              </a:lnSpc>
            </a:pPr>
            <a:endParaRPr lang="en-US" altLang="ko-KR" sz="1100" dirty="0">
              <a:latin typeface="+mn-ea"/>
              <a:cs typeface="JBold" panose="02020603020101020101" pitchFamily="18" charset="-127"/>
            </a:endParaRPr>
          </a:p>
          <a:p>
            <a:pPr algn="just" latinLnBrk="0">
              <a:lnSpc>
                <a:spcPct val="150000"/>
              </a:lnSpc>
            </a:pPr>
            <a:r>
              <a:rPr lang="ko-KR" altLang="en-US" sz="1100" dirty="0"/>
              <a:t>포도밭은 </a:t>
            </a:r>
            <a:r>
              <a:rPr lang="ko-KR" altLang="en-US" sz="1100" dirty="0" err="1"/>
              <a:t>퓌세</a:t>
            </a:r>
            <a:r>
              <a:rPr lang="ko-KR" altLang="en-US" sz="1100" dirty="0"/>
              <a:t> </a:t>
            </a:r>
            <a:r>
              <a:rPr lang="en-US" altLang="ko-KR" sz="1100" dirty="0"/>
              <a:t>(</a:t>
            </a:r>
            <a:r>
              <a:rPr lang="en-US" altLang="ko-KR" sz="1100" dirty="0" err="1"/>
              <a:t>Fussey</a:t>
            </a:r>
            <a:r>
              <a:rPr lang="en-US" altLang="ko-KR" sz="1100" dirty="0"/>
              <a:t>) </a:t>
            </a:r>
            <a:r>
              <a:rPr lang="ko-KR" altLang="en-US" sz="1100" dirty="0"/>
              <a:t>지역 </a:t>
            </a:r>
            <a:r>
              <a:rPr lang="en-US" altLang="ko-KR" sz="1100" dirty="0"/>
              <a:t>420m </a:t>
            </a:r>
            <a:r>
              <a:rPr lang="ko-KR" altLang="en-US" sz="1100" dirty="0"/>
              <a:t>고도에 위치해 있다</a:t>
            </a:r>
            <a:r>
              <a:rPr lang="en-US" altLang="ko-KR" sz="1100" dirty="0"/>
              <a:t>.</a:t>
            </a:r>
          </a:p>
          <a:p>
            <a:pPr algn="just" latinLnBrk="0">
              <a:lnSpc>
                <a:spcPct val="150000"/>
              </a:lnSpc>
            </a:pPr>
            <a:r>
              <a:rPr lang="ko-KR" altLang="en-US" sz="1100" dirty="0"/>
              <a:t>알코올 발효는 포도즙의 </a:t>
            </a:r>
            <a:r>
              <a:rPr lang="ko-KR" altLang="en-US" sz="1100" dirty="0" err="1"/>
              <a:t>과일향을</a:t>
            </a:r>
            <a:r>
              <a:rPr lang="ko-KR" altLang="en-US" sz="1100" dirty="0"/>
              <a:t> 보존하기 위해 </a:t>
            </a:r>
            <a:r>
              <a:rPr lang="en-US" altLang="ko-KR" sz="1100" dirty="0"/>
              <a:t>20°C</a:t>
            </a:r>
            <a:r>
              <a:rPr lang="ko-KR" altLang="en-US" sz="1100" dirty="0"/>
              <a:t>를 넘지 않는 </a:t>
            </a:r>
            <a:r>
              <a:rPr lang="ko-KR" altLang="en-US" sz="1100" dirty="0" smtClean="0"/>
              <a:t>온도의 </a:t>
            </a:r>
            <a:r>
              <a:rPr lang="ko-KR" altLang="en-US" sz="1100" dirty="0"/>
              <a:t>탱크에서 </a:t>
            </a:r>
            <a:r>
              <a:rPr lang="ko-KR" altLang="en-US" sz="1100" dirty="0" smtClean="0"/>
              <a:t>시작된다</a:t>
            </a:r>
            <a:r>
              <a:rPr lang="en-US" altLang="ko-KR" sz="1100" dirty="0" smtClean="0"/>
              <a:t>. </a:t>
            </a:r>
            <a:r>
              <a:rPr lang="ko-KR" altLang="en-US" sz="1100" dirty="0"/>
              <a:t>발효 중반에 </a:t>
            </a:r>
            <a:r>
              <a:rPr lang="ko-KR" altLang="en-US" sz="1100" dirty="0" err="1" smtClean="0"/>
              <a:t>블렌딩</a:t>
            </a:r>
            <a:r>
              <a:rPr lang="ko-KR" altLang="en-US" sz="1100" dirty="0" smtClean="0"/>
              <a:t> 된 </a:t>
            </a:r>
            <a:r>
              <a:rPr lang="ko-KR" altLang="en-US" sz="1100" dirty="0"/>
              <a:t>와인의 약 </a:t>
            </a:r>
            <a:r>
              <a:rPr lang="en-US" altLang="ko-KR" sz="1100" dirty="0"/>
              <a:t>20%</a:t>
            </a:r>
            <a:r>
              <a:rPr lang="ko-KR" altLang="en-US" sz="1100" dirty="0"/>
              <a:t>를 </a:t>
            </a:r>
            <a:r>
              <a:rPr lang="ko-KR" altLang="en-US" sz="1100" dirty="0" err="1"/>
              <a:t>오크통으로</a:t>
            </a:r>
            <a:r>
              <a:rPr lang="ko-KR" altLang="en-US" sz="1100" dirty="0"/>
              <a:t> 옮겨 발효 및 숙성을 </a:t>
            </a:r>
            <a:r>
              <a:rPr lang="ko-KR" altLang="en-US" sz="1100" dirty="0" smtClean="0"/>
              <a:t>완료한다</a:t>
            </a:r>
            <a:r>
              <a:rPr lang="en-US" altLang="ko-KR" sz="1100" dirty="0" smtClean="0"/>
              <a:t>. </a:t>
            </a:r>
            <a:r>
              <a:rPr lang="ko-KR" altLang="en-US" sz="1100" dirty="0"/>
              <a:t>나머지 </a:t>
            </a:r>
            <a:r>
              <a:rPr lang="en-US" altLang="ko-KR" sz="1100" dirty="0"/>
              <a:t>80%</a:t>
            </a:r>
            <a:r>
              <a:rPr lang="ko-KR" altLang="en-US" sz="1100" dirty="0"/>
              <a:t>는 탱크에서 </a:t>
            </a:r>
            <a:r>
              <a:rPr lang="ko-KR" altLang="en-US" sz="1100" dirty="0" smtClean="0"/>
              <a:t>숙성된다</a:t>
            </a:r>
            <a:r>
              <a:rPr lang="en-US" altLang="ko-KR" sz="1100" dirty="0" smtClean="0"/>
              <a:t>. </a:t>
            </a:r>
            <a:r>
              <a:rPr lang="ko-KR" altLang="en-US" sz="1100" dirty="0"/>
              <a:t>초여름에 젖산 발효를 거친 후</a:t>
            </a:r>
            <a:r>
              <a:rPr lang="en-US" altLang="ko-KR" sz="1100" dirty="0"/>
              <a:t>, </a:t>
            </a:r>
            <a:r>
              <a:rPr lang="ko-KR" altLang="en-US" sz="1100" dirty="0"/>
              <a:t>이 두 가지 </a:t>
            </a:r>
            <a:r>
              <a:rPr lang="ko-KR" altLang="en-US" sz="1100" dirty="0" err="1"/>
              <a:t>뀌베를</a:t>
            </a:r>
            <a:r>
              <a:rPr lang="ko-KR" altLang="en-US" sz="1100" dirty="0"/>
              <a:t> </a:t>
            </a:r>
            <a:r>
              <a:rPr lang="ko-KR" altLang="en-US" sz="1100" dirty="0" err="1" smtClean="0"/>
              <a:t>블렌딩</a:t>
            </a:r>
            <a:r>
              <a:rPr lang="ko-KR" altLang="en-US" sz="1100" dirty="0" smtClean="0"/>
              <a:t> 한다</a:t>
            </a:r>
            <a:r>
              <a:rPr lang="en-US" altLang="ko-KR" sz="1100" dirty="0" smtClean="0"/>
              <a:t>.</a:t>
            </a:r>
            <a:r>
              <a:rPr lang="en-US" altLang="ko-KR" sz="1100" dirty="0"/>
              <a:t> 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4885000" y="5162018"/>
            <a:ext cx="395286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o-KR" altLang="en-US" sz="1100" dirty="0">
                <a:latin typeface="+mn-ea"/>
              </a:rPr>
              <a:t>그린 </a:t>
            </a:r>
            <a:r>
              <a:rPr lang="ko-KR" altLang="en-US" sz="1100" dirty="0" err="1">
                <a:latin typeface="+mn-ea"/>
              </a:rPr>
              <a:t>옐로우</a:t>
            </a:r>
            <a:r>
              <a:rPr lang="ko-KR" altLang="en-US" sz="1100" dirty="0">
                <a:latin typeface="+mn-ea"/>
              </a:rPr>
              <a:t> 컬러</a:t>
            </a:r>
            <a:endParaRPr lang="en-US" altLang="ko-KR" sz="1100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100" dirty="0">
                <a:latin typeface="+mn-ea"/>
              </a:rPr>
              <a:t>사과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레몬의 과실과 </a:t>
            </a:r>
            <a:r>
              <a:rPr lang="ko-KR" altLang="en-US" sz="1100" dirty="0" err="1">
                <a:latin typeface="+mn-ea"/>
              </a:rPr>
              <a:t>미네랄리티의</a:t>
            </a:r>
            <a:r>
              <a:rPr lang="ko-KR" altLang="en-US" sz="1100" dirty="0">
                <a:latin typeface="+mn-ea"/>
              </a:rPr>
              <a:t> 조화가 뛰어나다</a:t>
            </a:r>
            <a:r>
              <a:rPr lang="en-US" altLang="ko-KR" sz="1100" dirty="0">
                <a:latin typeface="+mn-ea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100" dirty="0">
                <a:latin typeface="+mn-ea"/>
              </a:rPr>
              <a:t>비스킷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화이트 </a:t>
            </a:r>
            <a:r>
              <a:rPr lang="ko-KR" altLang="en-US" sz="1100" dirty="0" err="1">
                <a:latin typeface="+mn-ea"/>
              </a:rPr>
              <a:t>플로랄의</a:t>
            </a:r>
            <a:r>
              <a:rPr lang="ko-KR" altLang="en-US" sz="1100" dirty="0">
                <a:latin typeface="+mn-ea"/>
              </a:rPr>
              <a:t> 복합미가 어우러지며 </a:t>
            </a:r>
            <a:r>
              <a:rPr lang="ko-KR" altLang="en-US" sz="1100" dirty="0" err="1">
                <a:latin typeface="+mn-ea"/>
              </a:rPr>
              <a:t>유질감과</a:t>
            </a:r>
            <a:r>
              <a:rPr lang="ko-KR" altLang="en-US" sz="1100" dirty="0">
                <a:latin typeface="+mn-ea"/>
              </a:rPr>
              <a:t> </a:t>
            </a:r>
            <a:endParaRPr lang="en-US" altLang="ko-KR" sz="1100" dirty="0" smtClean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100" dirty="0" smtClean="0">
                <a:latin typeface="+mn-ea"/>
              </a:rPr>
              <a:t>길</a:t>
            </a:r>
            <a:r>
              <a:rPr lang="ko-KR" altLang="en-US" sz="1100" dirty="0">
                <a:latin typeface="+mn-ea"/>
              </a:rPr>
              <a:t>게</a:t>
            </a:r>
            <a:r>
              <a:rPr lang="ko-KR" altLang="en-US" sz="1100" dirty="0" smtClean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이어지는 </a:t>
            </a:r>
            <a:r>
              <a:rPr lang="ko-KR" altLang="en-US" sz="1100" dirty="0" err="1">
                <a:latin typeface="+mn-ea"/>
              </a:rPr>
              <a:t>피니쉬가</a:t>
            </a:r>
            <a:r>
              <a:rPr lang="ko-KR" altLang="en-US" sz="1100" dirty="0">
                <a:latin typeface="+mn-ea"/>
              </a:rPr>
              <a:t> 우아하다</a:t>
            </a:r>
            <a:r>
              <a:rPr lang="en-US" altLang="ko-KR" sz="1100" dirty="0">
                <a:latin typeface="+mn-ea"/>
              </a:rPr>
              <a:t>.</a:t>
            </a:r>
            <a:r>
              <a:rPr lang="ko-KR" altLang="en-US" sz="1100" dirty="0">
                <a:latin typeface="+mn-ea"/>
              </a:rPr>
              <a:t> 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2" name="TextBox 40"/>
          <p:cNvSpPr txBox="1"/>
          <p:nvPr/>
        </p:nvSpPr>
        <p:spPr>
          <a:xfrm>
            <a:off x="4217485" y="1392819"/>
            <a:ext cx="227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General</a:t>
            </a:r>
            <a:r>
              <a:rPr lang="ko-KR" altLang="en-US" sz="1200" b="1" dirty="0">
                <a:latin typeface="Century Gothic" pitchFamily="34" charset="0"/>
              </a:rPr>
              <a:t> </a:t>
            </a:r>
            <a:r>
              <a:rPr lang="en-US" altLang="ko-KR" sz="1200" b="1" dirty="0">
                <a:latin typeface="Century Gothic" pitchFamily="34" charset="0"/>
              </a:rPr>
              <a:t>Information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4235004" y="1758226"/>
            <a:ext cx="734835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지 역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등 급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품 종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포도밭 </a:t>
            </a: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 </a:t>
            </a: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양 조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4" name="TextBox 45"/>
          <p:cNvSpPr txBox="1"/>
          <p:nvPr/>
        </p:nvSpPr>
        <p:spPr>
          <a:xfrm>
            <a:off x="4211960" y="4869160"/>
            <a:ext cx="151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Tasting Note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4235003" y="5157702"/>
            <a:ext cx="755061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Color</a:t>
            </a: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Taste</a:t>
            </a:r>
            <a:endParaRPr lang="ko-KR" alt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4716016" y="799341"/>
            <a:ext cx="424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 err="1"/>
              <a:t>부르고뉴</a:t>
            </a:r>
            <a:r>
              <a:rPr lang="ko-KR" altLang="en-US" dirty="0"/>
              <a:t> </a:t>
            </a:r>
            <a:r>
              <a:rPr lang="ko-KR" altLang="en-US" dirty="0" err="1"/>
              <a:t>오뜨</a:t>
            </a:r>
            <a:r>
              <a:rPr lang="ko-KR" altLang="en-US" dirty="0"/>
              <a:t> </a:t>
            </a:r>
            <a:r>
              <a:rPr lang="ko-KR" altLang="en-US" dirty="0" err="1"/>
              <a:t>꼬뜨</a:t>
            </a:r>
            <a:r>
              <a:rPr lang="ko-KR" altLang="en-US" dirty="0"/>
              <a:t> 드 뉘 </a:t>
            </a:r>
            <a:r>
              <a:rPr lang="ko-KR" altLang="en-US" dirty="0" err="1"/>
              <a:t>블랑</a:t>
            </a:r>
            <a:r>
              <a:rPr lang="ko-KR" altLang="en-US" dirty="0"/>
              <a:t> </a:t>
            </a:r>
            <a:r>
              <a:rPr lang="en-US" altLang="ko-KR" dirty="0" smtClean="0"/>
              <a:t>2022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3941156" y="287828"/>
            <a:ext cx="500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latinLnBrk="0"/>
            <a:r>
              <a:rPr lang="en-US" altLang="ko-KR" sz="2000" dirty="0">
                <a:latin typeface="+mn-ea"/>
              </a:rPr>
              <a:t>Bourgogne Hautes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Cotes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de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Nuits</a:t>
            </a:r>
            <a:r>
              <a:rPr lang="en-US" altLang="ko-KR" sz="2000" dirty="0">
                <a:latin typeface="+mn-ea"/>
              </a:rPr>
              <a:t> Blanc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67EB27E1-EBCB-48B3-9B99-C7EB93736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84" y="253612"/>
            <a:ext cx="1816843" cy="6462583"/>
          </a:xfrm>
          <a:prstGeom prst="rect">
            <a:avLst/>
          </a:prstGeom>
        </p:spPr>
      </p:pic>
      <p:pic>
        <p:nvPicPr>
          <p:cNvPr id="1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598710" cy="2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355976" y="1196752"/>
            <a:ext cx="4788024" cy="45719"/>
          </a:xfrm>
          <a:prstGeom prst="rect">
            <a:avLst/>
          </a:prstGeom>
          <a:solidFill>
            <a:srgbClr val="C5615F"/>
          </a:solidFill>
          <a:ln>
            <a:solidFill>
              <a:srgbClr val="C5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45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1"/>
          <p:cNvSpPr txBox="1"/>
          <p:nvPr/>
        </p:nvSpPr>
        <p:spPr>
          <a:xfrm>
            <a:off x="4885001" y="1628800"/>
            <a:ext cx="3952861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latinLnBrk="0">
              <a:lnSpc>
                <a:spcPct val="150000"/>
              </a:lnSpc>
            </a:pPr>
            <a:r>
              <a:rPr lang="fr-FR" altLang="ko-KR" sz="1100" dirty="0">
                <a:latin typeface="+mn-ea"/>
              </a:rPr>
              <a:t>France / </a:t>
            </a:r>
            <a:r>
              <a:rPr lang="en-US" altLang="ko-KR" sz="1100" dirty="0">
                <a:latin typeface="+mn-ea"/>
              </a:rPr>
              <a:t>Bourgogne / Hautes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Cotes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de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 err="1" smtClean="0">
                <a:latin typeface="+mn-ea"/>
              </a:rPr>
              <a:t>Nuits</a:t>
            </a: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100" dirty="0">
                <a:latin typeface="+mn-ea"/>
              </a:rPr>
              <a:t>AOC</a:t>
            </a:r>
          </a:p>
          <a:p>
            <a:pPr algn="just" latinLnBrk="0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r>
              <a:rPr lang="en-US" altLang="ko-KR" sz="1100" dirty="0">
                <a:latin typeface="+mn-ea"/>
              </a:rPr>
              <a:t>Pinot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Noir </a:t>
            </a:r>
            <a:r>
              <a:rPr lang="en-US" altLang="ko-KR" sz="1100" dirty="0" smtClean="0">
                <a:latin typeface="+mn-ea"/>
              </a:rPr>
              <a:t>100%</a:t>
            </a:r>
            <a:endParaRPr lang="en-US" altLang="ko-KR" sz="1100" dirty="0">
              <a:latin typeface="+mn-ea"/>
            </a:endParaRPr>
          </a:p>
          <a:p>
            <a:pPr algn="just" latinLnBrk="0">
              <a:lnSpc>
                <a:spcPct val="150000"/>
              </a:lnSpc>
            </a:pPr>
            <a:endParaRPr lang="en-US" altLang="ko-KR" sz="1100" dirty="0">
              <a:latin typeface="+mn-ea"/>
              <a:cs typeface="JBold" panose="02020603020101020101" pitchFamily="18" charset="-127"/>
            </a:endParaRPr>
          </a:p>
          <a:p>
            <a:pPr algn="just" latinLnBrk="0">
              <a:lnSpc>
                <a:spcPct val="150000"/>
              </a:lnSpc>
            </a:pPr>
            <a:r>
              <a:rPr lang="ko-KR" altLang="en-US" sz="1100" dirty="0" err="1" smtClean="0"/>
              <a:t>클로</a:t>
            </a:r>
            <a:r>
              <a:rPr lang="ko-KR" altLang="en-US" sz="1100" dirty="0" smtClean="0"/>
              <a:t> 뒤 </a:t>
            </a:r>
            <a:r>
              <a:rPr lang="ko-KR" altLang="en-US" sz="1100" dirty="0" err="1" smtClean="0"/>
              <a:t>비뇽은</a:t>
            </a:r>
            <a:r>
              <a:rPr lang="ko-KR" altLang="en-US" sz="1100" dirty="0" smtClean="0"/>
              <a:t> 옛 </a:t>
            </a:r>
            <a:r>
              <a:rPr lang="ko-KR" altLang="en-US" sz="1100" dirty="0" err="1" smtClean="0"/>
              <a:t>리외디우</a:t>
            </a:r>
            <a:r>
              <a:rPr lang="ko-KR" altLang="en-US" sz="1100" dirty="0" smtClean="0"/>
              <a:t> 수도원 근처에 위치한 </a:t>
            </a:r>
            <a:r>
              <a:rPr lang="en-US" altLang="ko-KR" sz="1100" dirty="0"/>
              <a:t>5</a:t>
            </a:r>
            <a:r>
              <a:rPr lang="ko-KR" altLang="en-US" sz="1100" dirty="0" smtClean="0"/>
              <a:t>헥타르 규모의 포도밭이다</a:t>
            </a:r>
            <a:r>
              <a:rPr lang="en-US" altLang="ko-KR" sz="1100" dirty="0" smtClean="0"/>
              <a:t>. </a:t>
            </a:r>
            <a:r>
              <a:rPr lang="ko-KR" altLang="en-US" sz="1100" dirty="0" err="1" smtClean="0"/>
              <a:t>오뜨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꼬뜨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드</a:t>
            </a:r>
            <a:r>
              <a:rPr lang="ko-KR" altLang="en-US" sz="1100" dirty="0" smtClean="0"/>
              <a:t> 뉘 지역의 이 </a:t>
            </a:r>
            <a:r>
              <a:rPr lang="ko-KR" altLang="en-US" sz="1100" dirty="0" err="1" smtClean="0"/>
              <a:t>떼루아는</a:t>
            </a:r>
            <a:r>
              <a:rPr lang="ko-KR" altLang="en-US" sz="1100" dirty="0" smtClean="0"/>
              <a:t>  남쪽에서 남동쪽으로 향하는 매우 가파른 경사면을 가지고 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점토질 석회암이며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포도나무 뿌리가 토양 깊숙이 물을 찾아 자라도록 한다</a:t>
            </a:r>
            <a:r>
              <a:rPr lang="en-US" altLang="ko-KR" sz="1100" dirty="0" smtClean="0"/>
              <a:t>. </a:t>
            </a:r>
            <a:r>
              <a:rPr lang="ko-KR" altLang="en-US" sz="1100" dirty="0" err="1" smtClean="0"/>
              <a:t>오크베럴에서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년간 숙성되며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처음 </a:t>
            </a:r>
            <a:r>
              <a:rPr lang="ko-KR" altLang="en-US" sz="1100" dirty="0" err="1" smtClean="0"/>
              <a:t>몇년</a:t>
            </a:r>
            <a:r>
              <a:rPr lang="ko-KR" altLang="en-US" sz="1100" dirty="0" smtClean="0"/>
              <a:t> 동안은 </a:t>
            </a:r>
            <a:r>
              <a:rPr lang="ko-KR" altLang="en-US" sz="1100" dirty="0" err="1" smtClean="0"/>
              <a:t>과일향과</a:t>
            </a:r>
            <a:r>
              <a:rPr lang="ko-KR" altLang="en-US" sz="1100" dirty="0" smtClean="0"/>
              <a:t> 신선함을 유지하며</a:t>
            </a:r>
            <a:r>
              <a:rPr lang="en-US" altLang="ko-KR" sz="1100" dirty="0" smtClean="0"/>
              <a:t>, 5</a:t>
            </a:r>
            <a:r>
              <a:rPr lang="ko-KR" altLang="en-US" sz="1100" dirty="0" err="1" smtClean="0"/>
              <a:t>년후부터는</a:t>
            </a:r>
            <a:r>
              <a:rPr lang="ko-KR" altLang="en-US" sz="1100" dirty="0" smtClean="0"/>
              <a:t> 덤불 향과 같은 </a:t>
            </a:r>
            <a:r>
              <a:rPr lang="en-US" altLang="ko-KR" sz="1100" dirty="0" smtClean="0"/>
              <a:t>3</a:t>
            </a:r>
            <a:r>
              <a:rPr lang="ko-KR" altLang="en-US" sz="1100" dirty="0" smtClean="0"/>
              <a:t>차 향이 발달한다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1100" dirty="0"/>
          </a:p>
        </p:txBody>
      </p:sp>
      <p:sp>
        <p:nvSpPr>
          <p:cNvPr id="11" name="TextBox 34"/>
          <p:cNvSpPr txBox="1"/>
          <p:nvPr/>
        </p:nvSpPr>
        <p:spPr>
          <a:xfrm>
            <a:off x="4885000" y="5229200"/>
            <a:ext cx="395286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o-KR" altLang="en-US" sz="1100" dirty="0">
                <a:latin typeface="+mn-ea"/>
              </a:rPr>
              <a:t>레드 루비 컬러</a:t>
            </a:r>
            <a:endParaRPr lang="en-US" altLang="ko-KR" sz="1100" dirty="0">
              <a:latin typeface="+mn-ea"/>
            </a:endParaRPr>
          </a:p>
          <a:p>
            <a:pPr algn="just">
              <a:lnSpc>
                <a:spcPct val="150000"/>
              </a:lnSpc>
            </a:pPr>
            <a:endParaRPr lang="en-US" altLang="ko-KR" sz="11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100" dirty="0" smtClean="0">
                <a:latin typeface="+mn-ea"/>
              </a:rPr>
              <a:t>블랙커런트와 작은 붉은 </a:t>
            </a:r>
            <a:r>
              <a:rPr lang="ko-KR" altLang="en-US" sz="1100" dirty="0" err="1" smtClean="0">
                <a:latin typeface="+mn-ea"/>
              </a:rPr>
              <a:t>베리류의</a:t>
            </a:r>
            <a:r>
              <a:rPr lang="ko-KR" altLang="en-US" sz="1100" dirty="0" smtClean="0">
                <a:latin typeface="+mn-ea"/>
              </a:rPr>
              <a:t> 향이 풍부하며</a:t>
            </a:r>
            <a:r>
              <a:rPr lang="en-US" altLang="ko-KR" sz="1100" dirty="0" smtClean="0">
                <a:latin typeface="+mn-ea"/>
              </a:rPr>
              <a:t>, </a:t>
            </a:r>
            <a:r>
              <a:rPr lang="ko-KR" altLang="en-US" sz="1100" dirty="0" smtClean="0">
                <a:latin typeface="+mn-ea"/>
              </a:rPr>
              <a:t>숙성됨에 따라 복합적인 향과 함께 덤불 향이 은은하게 드러난다</a:t>
            </a:r>
            <a:r>
              <a:rPr lang="en-US" altLang="ko-KR" sz="1100" dirty="0" smtClean="0">
                <a:latin typeface="+mn-ea"/>
              </a:rPr>
              <a:t>.</a:t>
            </a:r>
            <a:r>
              <a:rPr lang="ko-KR" altLang="en-US" sz="1100" dirty="0" smtClean="0">
                <a:latin typeface="+mn-ea"/>
              </a:rPr>
              <a:t> </a:t>
            </a:r>
            <a:endParaRPr lang="en-US" altLang="ko-KR" sz="1100" dirty="0">
              <a:latin typeface="+mn-ea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1100" dirty="0" smtClean="0">
                <a:latin typeface="+mn-ea"/>
              </a:rPr>
              <a:t>입안에서는 섬세한 </a:t>
            </a:r>
            <a:r>
              <a:rPr lang="ko-KR" altLang="en-US" sz="1100" dirty="0" err="1">
                <a:latin typeface="+mn-ea"/>
              </a:rPr>
              <a:t>탄닌이</a:t>
            </a:r>
            <a:r>
              <a:rPr lang="ko-KR" altLang="en-US" sz="1100" dirty="0">
                <a:latin typeface="+mn-ea"/>
              </a:rPr>
              <a:t> 우아하게 </a:t>
            </a:r>
            <a:r>
              <a:rPr lang="ko-KR" altLang="en-US" sz="1100" dirty="0" smtClean="0">
                <a:latin typeface="+mn-ea"/>
              </a:rPr>
              <a:t>표현 된다</a:t>
            </a:r>
            <a:r>
              <a:rPr lang="en-US" altLang="ko-KR" sz="1100" dirty="0" smtClean="0">
                <a:latin typeface="+mn-ea"/>
              </a:rPr>
              <a:t>.</a:t>
            </a:r>
            <a:endParaRPr lang="en-US" altLang="ko-KR" sz="1100" dirty="0">
              <a:latin typeface="+mn-ea"/>
            </a:endParaRPr>
          </a:p>
        </p:txBody>
      </p:sp>
      <p:sp>
        <p:nvSpPr>
          <p:cNvPr id="12" name="TextBox 40"/>
          <p:cNvSpPr txBox="1"/>
          <p:nvPr/>
        </p:nvSpPr>
        <p:spPr>
          <a:xfrm>
            <a:off x="4217485" y="1340768"/>
            <a:ext cx="2276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General</a:t>
            </a:r>
            <a:r>
              <a:rPr lang="ko-KR" altLang="en-US" sz="1200" b="1" dirty="0">
                <a:latin typeface="Century Gothic" pitchFamily="34" charset="0"/>
              </a:rPr>
              <a:t> </a:t>
            </a:r>
            <a:r>
              <a:rPr lang="en-US" altLang="ko-KR" sz="1200" b="1" dirty="0">
                <a:latin typeface="Century Gothic" pitchFamily="34" charset="0"/>
              </a:rPr>
              <a:t>Information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3" name="TextBox 43"/>
          <p:cNvSpPr txBox="1"/>
          <p:nvPr/>
        </p:nvSpPr>
        <p:spPr>
          <a:xfrm>
            <a:off x="4235004" y="1628800"/>
            <a:ext cx="734835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지 역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등 급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품 종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포도밭 </a:t>
            </a: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/ </a:t>
            </a:r>
            <a:r>
              <a:rPr lang="ko-KR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양 조</a:t>
            </a: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4" name="TextBox 45"/>
          <p:cNvSpPr txBox="1"/>
          <p:nvPr/>
        </p:nvSpPr>
        <p:spPr>
          <a:xfrm>
            <a:off x="4211960" y="5013176"/>
            <a:ext cx="1515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latin typeface="Century Gothic" pitchFamily="34" charset="0"/>
              </a:rPr>
              <a:t>Tasting Note</a:t>
            </a:r>
            <a:endParaRPr lang="ko-KR" altLang="en-US" sz="1200" b="1" dirty="0">
              <a:latin typeface="Century Gothic" pitchFamily="34" charset="0"/>
            </a:endParaRPr>
          </a:p>
        </p:txBody>
      </p:sp>
      <p:sp>
        <p:nvSpPr>
          <p:cNvPr id="15" name="TextBox 46"/>
          <p:cNvSpPr txBox="1"/>
          <p:nvPr/>
        </p:nvSpPr>
        <p:spPr>
          <a:xfrm>
            <a:off x="4235003" y="5229200"/>
            <a:ext cx="755061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Color</a:t>
            </a:r>
          </a:p>
          <a:p>
            <a:pPr>
              <a:lnSpc>
                <a:spcPct val="150000"/>
              </a:lnSpc>
            </a:pPr>
            <a:endParaRPr lang="en-US" altLang="ko-KR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Taste</a:t>
            </a:r>
            <a:endParaRPr lang="ko-KR" altLang="en-US" sz="11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4139952" y="799341"/>
            <a:ext cx="481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dirty="0" err="1"/>
              <a:t>부르고뉴</a:t>
            </a:r>
            <a:r>
              <a:rPr lang="ko-KR" altLang="en-US" dirty="0"/>
              <a:t> </a:t>
            </a:r>
            <a:r>
              <a:rPr lang="ko-KR" altLang="en-US" dirty="0" err="1"/>
              <a:t>오뜨</a:t>
            </a:r>
            <a:r>
              <a:rPr lang="ko-KR" altLang="en-US" dirty="0"/>
              <a:t> </a:t>
            </a:r>
            <a:r>
              <a:rPr lang="ko-KR" altLang="en-US" dirty="0" err="1"/>
              <a:t>꼬뜨</a:t>
            </a:r>
            <a:r>
              <a:rPr lang="ko-KR" altLang="en-US" dirty="0"/>
              <a:t> </a:t>
            </a:r>
            <a:r>
              <a:rPr lang="ko-KR" altLang="en-US" dirty="0" err="1"/>
              <a:t>드</a:t>
            </a:r>
            <a:r>
              <a:rPr lang="ko-KR" altLang="en-US" dirty="0"/>
              <a:t> 뉘</a:t>
            </a:r>
            <a:r>
              <a:rPr lang="ko-KR" altLang="en-US" dirty="0" smtClean="0"/>
              <a:t> </a:t>
            </a:r>
            <a:r>
              <a:rPr lang="ko-KR" altLang="en-US" dirty="0" err="1"/>
              <a:t>루즈</a:t>
            </a:r>
            <a:r>
              <a:rPr lang="ko-KR" altLang="en-US" dirty="0"/>
              <a:t>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끌로 뒤 </a:t>
            </a:r>
            <a:r>
              <a:rPr lang="ko-KR" altLang="en-US" dirty="0" err="1" smtClean="0"/>
              <a:t>비뇽</a:t>
            </a:r>
            <a:r>
              <a:rPr lang="en-US" altLang="ko-KR" dirty="0" smtClean="0"/>
              <a:t>”</a:t>
            </a:r>
            <a:endParaRPr lang="ko-KR" altLang="en-US" sz="1300" dirty="0">
              <a:solidFill>
                <a:srgbClr val="FF0000"/>
              </a:solidFill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4131866" y="188913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dirty="0">
                <a:latin typeface="+mn-ea"/>
              </a:rPr>
              <a:t>Bourgogne Hautes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Cotes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>
                <a:latin typeface="+mn-ea"/>
              </a:rPr>
              <a:t>de</a:t>
            </a:r>
            <a:r>
              <a:rPr lang="ko-KR" altLang="en-US" sz="2000" dirty="0">
                <a:latin typeface="+mn-ea"/>
              </a:rPr>
              <a:t> </a:t>
            </a:r>
            <a:r>
              <a:rPr lang="en-US" altLang="ko-KR" sz="2000" dirty="0" err="1">
                <a:latin typeface="+mn-ea"/>
              </a:rPr>
              <a:t>Nuits</a:t>
            </a:r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Rouge</a:t>
            </a:r>
          </a:p>
          <a:p>
            <a:r>
              <a:rPr lang="en-US" altLang="ko-KR" sz="2000" dirty="0" smtClean="0">
                <a:latin typeface="+mn-ea"/>
              </a:rPr>
              <a:t>                       </a:t>
            </a:r>
            <a:r>
              <a:rPr lang="en-US" altLang="ko-KR" dirty="0" smtClean="0">
                <a:latin typeface="+mn-ea"/>
              </a:rPr>
              <a:t>“</a:t>
            </a:r>
            <a:r>
              <a:rPr lang="en-US" altLang="ko-KR" dirty="0" smtClean="0"/>
              <a:t>CLOS </a:t>
            </a:r>
            <a:r>
              <a:rPr lang="en-US" altLang="ko-KR" dirty="0"/>
              <a:t>DU </a:t>
            </a:r>
            <a:r>
              <a:rPr lang="en-US" altLang="ko-KR" dirty="0" smtClean="0"/>
              <a:t>VIGNON” 2023</a:t>
            </a:r>
            <a:endParaRPr lang="en-US" altLang="ko-KR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2049509" cy="6647055"/>
          </a:xfrm>
          <a:prstGeom prst="rect">
            <a:avLst/>
          </a:prstGeom>
        </p:spPr>
      </p:pic>
      <p:pic>
        <p:nvPicPr>
          <p:cNvPr id="18" name="Picture 2" descr="D:\Tiger International\와인잔\로고\캡처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53336"/>
            <a:ext cx="598710" cy="2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4355976" y="1196752"/>
            <a:ext cx="4788024" cy="45719"/>
          </a:xfrm>
          <a:prstGeom prst="rect">
            <a:avLst/>
          </a:prstGeom>
          <a:solidFill>
            <a:srgbClr val="C5615F"/>
          </a:solidFill>
          <a:ln>
            <a:solidFill>
              <a:srgbClr val="C56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370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534</Words>
  <Application>Microsoft Office PowerPoint</Application>
  <PresentationFormat>화면 슬라이드 쇼(4:3)</PresentationFormat>
  <Paragraphs>93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HY강B</vt:lpstr>
      <vt:lpstr>JBold</vt:lpstr>
      <vt:lpstr>Noto Sans KR</vt:lpstr>
      <vt:lpstr>맑은 고딕</vt:lpstr>
      <vt:lpstr>전주공예고딕체 Regular</vt:lpstr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KIM YOONJAE</cp:lastModifiedBy>
  <cp:revision>62</cp:revision>
  <dcterms:created xsi:type="dcterms:W3CDTF">2006-10-05T04:04:58Z</dcterms:created>
  <dcterms:modified xsi:type="dcterms:W3CDTF">2026-03-30T05:54:10Z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D:\Tiger International\와인잔\와인\Domaine Doussot Rollet -\와인리스트.pptx</vt:lpwstr>
  </property>
</Properties>
</file>