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85" d="100"/>
          <a:sy n="85" d="100"/>
        </p:scale>
        <p:origin x="1363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65F8C-3EE3-400D-90FB-E6871205BCB0}" type="datetimeFigureOut">
              <a:rPr lang="ko-KR" altLang="en-US" smtClean="0"/>
              <a:t>2023-08-04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DE40C-1C0C-4484-BA0D-9277A0100DA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870483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65F8C-3EE3-400D-90FB-E6871205BCB0}" type="datetimeFigureOut">
              <a:rPr lang="ko-KR" altLang="en-US" smtClean="0"/>
              <a:t>2023-08-04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DE40C-1C0C-4484-BA0D-9277A0100DA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22476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65F8C-3EE3-400D-90FB-E6871205BCB0}" type="datetimeFigureOut">
              <a:rPr lang="ko-KR" altLang="en-US" smtClean="0"/>
              <a:t>2023-08-04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DE40C-1C0C-4484-BA0D-9277A0100DA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677046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65F8C-3EE3-400D-90FB-E6871205BCB0}" type="datetimeFigureOut">
              <a:rPr lang="ko-KR" altLang="en-US" smtClean="0"/>
              <a:t>2023-08-04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DE40C-1C0C-4484-BA0D-9277A0100DA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946888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65F8C-3EE3-400D-90FB-E6871205BCB0}" type="datetimeFigureOut">
              <a:rPr lang="ko-KR" altLang="en-US" smtClean="0"/>
              <a:t>2023-08-04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DE40C-1C0C-4484-BA0D-9277A0100DA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174563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65F8C-3EE3-400D-90FB-E6871205BCB0}" type="datetimeFigureOut">
              <a:rPr lang="ko-KR" altLang="en-US" smtClean="0"/>
              <a:t>2023-08-04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DE40C-1C0C-4484-BA0D-9277A0100DA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92328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65F8C-3EE3-400D-90FB-E6871205BCB0}" type="datetimeFigureOut">
              <a:rPr lang="ko-KR" altLang="en-US" smtClean="0"/>
              <a:t>2023-08-04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DE40C-1C0C-4484-BA0D-9277A0100DA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693342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65F8C-3EE3-400D-90FB-E6871205BCB0}" type="datetimeFigureOut">
              <a:rPr lang="ko-KR" altLang="en-US" smtClean="0"/>
              <a:t>2023-08-04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DE40C-1C0C-4484-BA0D-9277A0100DA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043343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65F8C-3EE3-400D-90FB-E6871205BCB0}" type="datetimeFigureOut">
              <a:rPr lang="ko-KR" altLang="en-US" smtClean="0"/>
              <a:t>2023-08-04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DE40C-1C0C-4484-BA0D-9277A0100DA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06260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65F8C-3EE3-400D-90FB-E6871205BCB0}" type="datetimeFigureOut">
              <a:rPr lang="ko-KR" altLang="en-US" smtClean="0"/>
              <a:t>2023-08-04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DE40C-1C0C-4484-BA0D-9277A0100DA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24767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65F8C-3EE3-400D-90FB-E6871205BCB0}" type="datetimeFigureOut">
              <a:rPr lang="ko-KR" altLang="en-US" smtClean="0"/>
              <a:t>2023-08-04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DE40C-1C0C-4484-BA0D-9277A0100DA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2175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E65F8C-3EE3-400D-90FB-E6871205BCB0}" type="datetimeFigureOut">
              <a:rPr lang="ko-KR" altLang="en-US" smtClean="0"/>
              <a:t>2023-08-04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0DE40C-1C0C-4484-BA0D-9277A0100DA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49283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6858000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>
            <a:off x="0" y="0"/>
            <a:ext cx="6858000" cy="6858000"/>
          </a:xfrm>
          <a:prstGeom prst="rect">
            <a:avLst/>
          </a:prstGeom>
          <a:solidFill>
            <a:srgbClr val="33CCCC">
              <a:alpha val="1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0" y="0"/>
            <a:ext cx="6858000" cy="6858000"/>
          </a:xfrm>
          <a:prstGeom prst="rect">
            <a:avLst/>
          </a:prstGeom>
          <a:solidFill>
            <a:schemeClr val="tx1"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3879" y="203368"/>
            <a:ext cx="1816066" cy="121903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01133" y="3013501"/>
            <a:ext cx="56557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ko-KR" sz="4800" dirty="0">
                <a:solidFill>
                  <a:schemeClr val="bg1">
                    <a:alpha val="59000"/>
                  </a:schemeClr>
                </a:solidFill>
                <a:latin typeface="DIN-Bold" pitchFamily="2" charset="0"/>
                <a:ea typeface="Noto Sans KR Medium" panose="020B0600000000000000" pitchFamily="34" charset="-127"/>
              </a:rPr>
              <a:t>DOMAINE QUIVY</a:t>
            </a:r>
            <a:endParaRPr lang="ko-KR" altLang="en-US" sz="4800" dirty="0">
              <a:solidFill>
                <a:schemeClr val="bg1">
                  <a:alpha val="59000"/>
                </a:schemeClr>
              </a:solidFill>
              <a:latin typeface="DIN-Bold" pitchFamily="2" charset="0"/>
              <a:ea typeface="Noto Sans KR Medium" panose="020B0600000000000000" pitchFamily="34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911537" y="5614610"/>
            <a:ext cx="218075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1100" b="1" dirty="0"/>
              <a:t>DOMAINE QUIVY</a:t>
            </a:r>
            <a:r>
              <a:rPr lang="ko-KR" altLang="en-US" sz="1100" b="1" dirty="0"/>
              <a:t>의 양조장이자</a:t>
            </a:r>
            <a:r>
              <a:rPr lang="en-US" altLang="ko-KR" sz="1100" b="1" dirty="0"/>
              <a:t> </a:t>
            </a:r>
            <a:r>
              <a:rPr lang="ko-KR" altLang="en-US" sz="1100" b="1" dirty="0"/>
              <a:t>저택은 </a:t>
            </a:r>
            <a:r>
              <a:rPr lang="en-US" altLang="ko-KR" sz="1100" b="1" dirty="0"/>
              <a:t>18</a:t>
            </a:r>
            <a:r>
              <a:rPr lang="ko-KR" altLang="en-US" sz="1100" b="1" dirty="0"/>
              <a:t>세기 부터 이어져오며</a:t>
            </a:r>
            <a:endParaRPr lang="en-US" altLang="ko-KR" sz="1100" b="1" dirty="0"/>
          </a:p>
          <a:p>
            <a:pPr algn="ctr">
              <a:lnSpc>
                <a:spcPct val="150000"/>
              </a:lnSpc>
            </a:pPr>
            <a:r>
              <a:rPr lang="en-US" altLang="ko-KR" sz="1100" b="1" dirty="0"/>
              <a:t>UNESCO </a:t>
            </a:r>
            <a:r>
              <a:rPr lang="ko-KR" altLang="en-US" sz="1100" b="1" dirty="0"/>
              <a:t>세계문화유산에 </a:t>
            </a:r>
            <a:endParaRPr lang="en-US" altLang="ko-KR" sz="1100" b="1" dirty="0"/>
          </a:p>
          <a:p>
            <a:pPr algn="ctr">
              <a:lnSpc>
                <a:spcPct val="150000"/>
              </a:lnSpc>
            </a:pPr>
            <a:r>
              <a:rPr lang="ko-KR" altLang="en-US" sz="1100" b="1" dirty="0"/>
              <a:t>등재되어 있습니다</a:t>
            </a:r>
            <a:r>
              <a:rPr lang="en-US" altLang="ko-KR" sz="1100" b="1" dirty="0"/>
              <a:t>.</a:t>
            </a:r>
            <a:endParaRPr lang="ko-KR" altLang="en-US" sz="1100" b="1" dirty="0"/>
          </a:p>
        </p:txBody>
      </p:sp>
    </p:spTree>
    <p:extLst>
      <p:ext uri="{BB962C8B-B14F-4D97-AF65-F5344CB8AC3E}">
        <p14:creationId xmlns:p14="http://schemas.microsoft.com/office/powerpoint/2010/main" val="3158030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D:\Tiger International\와인잔\로고\캡처65.JPG">
            <a:extLst>
              <a:ext uri="{FF2B5EF4-FFF2-40B4-BE49-F238E27FC236}">
                <a16:creationId xmlns:a16="http://schemas.microsoft.com/office/drawing/2014/main" id="{9C36EE79-30C0-4F57-8AD5-5779AD6E16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5894" y="6380828"/>
            <a:ext cx="798075" cy="360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8731" y="19052"/>
            <a:ext cx="4672403" cy="2399211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476750" cy="6858000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>
            <a:off x="0" y="0"/>
            <a:ext cx="4476750" cy="6858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43000">
                <a:schemeClr val="bg1">
                  <a:lumMod val="50000"/>
                  <a:alpha val="32000"/>
                </a:schemeClr>
              </a:gs>
              <a:gs pos="69000">
                <a:schemeClr val="tx1">
                  <a:lumMod val="65000"/>
                  <a:lumOff val="35000"/>
                  <a:alpha val="58000"/>
                </a:schemeClr>
              </a:gs>
              <a:gs pos="100000">
                <a:schemeClr val="tx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1469035" y="6270171"/>
            <a:ext cx="1669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GÉRARD QUIVY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07117" y="2392186"/>
            <a:ext cx="4572000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ko-KR" sz="1300" b="1" dirty="0" err="1"/>
              <a:t>Gevrey</a:t>
            </a:r>
            <a:r>
              <a:rPr lang="en-US" altLang="ko-KR" sz="1300" b="1" dirty="0"/>
              <a:t>-Chambertin </a:t>
            </a:r>
            <a:r>
              <a:rPr lang="ko-KR" altLang="en-US" sz="1300" b="1" dirty="0"/>
              <a:t>마을 중심부에 위치한 </a:t>
            </a:r>
            <a:endParaRPr lang="en-US" altLang="ko-KR" sz="1300" b="1" dirty="0"/>
          </a:p>
          <a:p>
            <a:pPr>
              <a:lnSpc>
                <a:spcPct val="200000"/>
              </a:lnSpc>
            </a:pPr>
            <a:r>
              <a:rPr lang="en-US" altLang="ko-KR" sz="1300" b="1" dirty="0"/>
              <a:t>Domaine QUIVY</a:t>
            </a:r>
            <a:r>
              <a:rPr lang="ko-KR" altLang="en-US" sz="1300" b="1" dirty="0"/>
              <a:t>의 자택은 </a:t>
            </a:r>
            <a:r>
              <a:rPr lang="en-US" altLang="ko-KR" sz="1300" b="1" dirty="0"/>
              <a:t>1704</a:t>
            </a:r>
            <a:r>
              <a:rPr lang="ko-KR" altLang="en-US" sz="1300" b="1" dirty="0"/>
              <a:t>년 부터 </a:t>
            </a:r>
            <a:r>
              <a:rPr lang="en-US" altLang="ko-KR" sz="1300" b="1" dirty="0"/>
              <a:t>4</a:t>
            </a:r>
            <a:r>
              <a:rPr lang="ko-KR" altLang="en-US" sz="1300" b="1" dirty="0"/>
              <a:t>대에 걸쳐 </a:t>
            </a:r>
            <a:endParaRPr lang="en-US" altLang="ko-KR" sz="1300" b="1" dirty="0"/>
          </a:p>
          <a:p>
            <a:pPr>
              <a:lnSpc>
                <a:spcPct val="200000"/>
              </a:lnSpc>
            </a:pPr>
            <a:r>
              <a:rPr lang="ko-KR" altLang="en-US" sz="1300" b="1" dirty="0"/>
              <a:t>존재해왔으며 </a:t>
            </a:r>
            <a:r>
              <a:rPr lang="en-US" altLang="ko-KR" sz="1300" b="1" dirty="0"/>
              <a:t>UNESCO </a:t>
            </a:r>
            <a:r>
              <a:rPr lang="ko-KR" altLang="en-US" sz="1300" b="1" dirty="0"/>
              <a:t>세계문화유산에 등재 </a:t>
            </a:r>
            <a:r>
              <a:rPr lang="ko-KR" altLang="en-US" sz="1300" b="1" dirty="0" err="1"/>
              <a:t>되있습니다</a:t>
            </a:r>
            <a:r>
              <a:rPr lang="en-US" altLang="ko-KR" sz="1300" b="1" dirty="0"/>
              <a:t>.</a:t>
            </a:r>
          </a:p>
          <a:p>
            <a:pPr>
              <a:lnSpc>
                <a:spcPct val="200000"/>
              </a:lnSpc>
            </a:pPr>
            <a:r>
              <a:rPr lang="ko-KR" altLang="en-US" sz="1200" dirty="0"/>
              <a:t>수년간 법조인으로서 살아왔던 </a:t>
            </a:r>
            <a:r>
              <a:rPr lang="en-US" altLang="ko-KR" sz="1200" dirty="0"/>
              <a:t>Gerard QUIVY</a:t>
            </a:r>
            <a:r>
              <a:rPr lang="ko-KR" altLang="en-US" sz="1200" dirty="0"/>
              <a:t>는</a:t>
            </a:r>
            <a:endParaRPr lang="en-US" altLang="ko-KR" sz="1200" dirty="0"/>
          </a:p>
          <a:p>
            <a:pPr>
              <a:lnSpc>
                <a:spcPct val="200000"/>
              </a:lnSpc>
            </a:pPr>
            <a:r>
              <a:rPr lang="ko-KR" altLang="en-US" sz="1200" dirty="0"/>
              <a:t>가업을 잇고 자신의 열정에 충실하기 위하여</a:t>
            </a:r>
            <a:endParaRPr lang="en-US" altLang="ko-KR" sz="1200" dirty="0"/>
          </a:p>
          <a:p>
            <a:pPr>
              <a:lnSpc>
                <a:spcPct val="200000"/>
              </a:lnSpc>
            </a:pPr>
            <a:r>
              <a:rPr lang="en-US" altLang="ko-KR" sz="1200" dirty="0"/>
              <a:t>1980</a:t>
            </a:r>
            <a:r>
              <a:rPr lang="ko-KR" altLang="en-US" sz="1200" dirty="0"/>
              <a:t>년 부터 처가의 소유였던 자택과 </a:t>
            </a:r>
            <a:r>
              <a:rPr lang="ko-KR" altLang="en-US" sz="1200" dirty="0" err="1"/>
              <a:t>도멘을</a:t>
            </a:r>
            <a:r>
              <a:rPr lang="ko-KR" altLang="en-US" sz="1200" dirty="0"/>
              <a:t> 인수하여</a:t>
            </a:r>
            <a:endParaRPr lang="en-US" altLang="ko-KR" sz="1200" dirty="0"/>
          </a:p>
          <a:p>
            <a:pPr>
              <a:lnSpc>
                <a:spcPct val="200000"/>
              </a:lnSpc>
            </a:pPr>
            <a:r>
              <a:rPr lang="en-US" altLang="ko-KR" sz="1200" dirty="0"/>
              <a:t>4</a:t>
            </a:r>
            <a:r>
              <a:rPr lang="ko-KR" altLang="en-US" sz="1200" dirty="0"/>
              <a:t>대째 와인 메이커로 부임하였습니다</a:t>
            </a:r>
            <a:r>
              <a:rPr lang="en-US" altLang="ko-KR" sz="1200" dirty="0"/>
              <a:t>.</a:t>
            </a:r>
          </a:p>
          <a:p>
            <a:pPr>
              <a:lnSpc>
                <a:spcPct val="200000"/>
              </a:lnSpc>
            </a:pPr>
            <a:r>
              <a:rPr lang="ko-KR" altLang="en-US" sz="1200" dirty="0"/>
              <a:t>신사적이고 우아한 캐릭터를 자신의 와인에 녹여내는</a:t>
            </a:r>
            <a:r>
              <a:rPr lang="en-US" altLang="ko-KR" sz="1200" dirty="0"/>
              <a:t> </a:t>
            </a:r>
            <a:r>
              <a:rPr lang="ko-KR" altLang="en-US" sz="1200" dirty="0"/>
              <a:t>그는 풍부한 향과 높은 </a:t>
            </a:r>
            <a:r>
              <a:rPr lang="ko-KR" altLang="en-US" sz="1200" dirty="0" err="1"/>
              <a:t>바디감을</a:t>
            </a:r>
            <a:r>
              <a:rPr lang="ko-KR" altLang="en-US" sz="1200" dirty="0"/>
              <a:t> 자랑하고</a:t>
            </a:r>
            <a:endParaRPr lang="en-US" altLang="ko-KR" sz="1200" dirty="0"/>
          </a:p>
          <a:p>
            <a:pPr>
              <a:lnSpc>
                <a:spcPct val="200000"/>
              </a:lnSpc>
            </a:pPr>
            <a:r>
              <a:rPr lang="en-US" altLang="ko-KR" sz="1200" dirty="0" err="1"/>
              <a:t>Gevrey</a:t>
            </a:r>
            <a:r>
              <a:rPr lang="en-US" altLang="ko-KR" sz="1200" dirty="0"/>
              <a:t> Chambertin </a:t>
            </a:r>
            <a:r>
              <a:rPr lang="ko-KR" altLang="en-US" sz="1200" dirty="0"/>
              <a:t>와인의 캐릭터를 명확히 표현합니다</a:t>
            </a:r>
            <a:r>
              <a:rPr lang="en-US" altLang="ko-KR" sz="1200" dirty="0"/>
              <a:t>.</a:t>
            </a:r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0384218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69035" y="6270171"/>
            <a:ext cx="1669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GÉRARD QUIVY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62148" y="3429000"/>
            <a:ext cx="741970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altLang="ko-KR" sz="1100" dirty="0"/>
              <a:t>Domaine QUIVY</a:t>
            </a:r>
            <a:r>
              <a:rPr lang="ko-KR" altLang="en-US" sz="1100" dirty="0"/>
              <a:t>는 소량이지만 질적으로 굉장히 우수한 와인들을 만들어냅니다</a:t>
            </a:r>
            <a:r>
              <a:rPr lang="en-US" altLang="ko-KR" sz="1100" dirty="0"/>
              <a:t>.</a:t>
            </a:r>
          </a:p>
          <a:p>
            <a:pPr algn="ctr">
              <a:lnSpc>
                <a:spcPct val="200000"/>
              </a:lnSpc>
            </a:pPr>
            <a:r>
              <a:rPr lang="ko-KR" altLang="en-US" sz="1100" dirty="0" err="1"/>
              <a:t>부르고뉴의</a:t>
            </a:r>
            <a:r>
              <a:rPr lang="ko-KR" altLang="en-US" sz="1100" dirty="0"/>
              <a:t> 많은 </a:t>
            </a:r>
            <a:r>
              <a:rPr lang="ko-KR" altLang="en-US" sz="1100" dirty="0" err="1"/>
              <a:t>도멘들은</a:t>
            </a:r>
            <a:r>
              <a:rPr lang="ko-KR" altLang="en-US" sz="1100" dirty="0"/>
              <a:t> 자신의 와인에 독특한 스타일을 불어넣지만</a:t>
            </a:r>
            <a:endParaRPr lang="en-US" altLang="ko-KR" sz="1100" dirty="0"/>
          </a:p>
          <a:p>
            <a:pPr algn="ctr">
              <a:lnSpc>
                <a:spcPct val="200000"/>
              </a:lnSpc>
            </a:pPr>
            <a:r>
              <a:rPr lang="en-US" altLang="ko-KR" sz="1100" dirty="0"/>
              <a:t>Domain </a:t>
            </a:r>
            <a:r>
              <a:rPr lang="en-US" altLang="ko-KR" sz="1100" dirty="0" err="1"/>
              <a:t>Quivy</a:t>
            </a:r>
            <a:r>
              <a:rPr lang="ko-KR" altLang="en-US" sz="1100" dirty="0"/>
              <a:t>는 포도와 </a:t>
            </a:r>
            <a:r>
              <a:rPr lang="ko-KR" altLang="en-US" sz="1100" dirty="0" err="1"/>
              <a:t>떼루아의</a:t>
            </a:r>
            <a:r>
              <a:rPr lang="ko-KR" altLang="en-US" sz="1100" dirty="0"/>
              <a:t> 본질을 정확히 짚어 와인에 담아냅니다</a:t>
            </a:r>
            <a:r>
              <a:rPr lang="en-US" altLang="ko-KR" sz="1100" dirty="0"/>
              <a:t>.</a:t>
            </a:r>
          </a:p>
          <a:p>
            <a:pPr algn="ctr">
              <a:lnSpc>
                <a:spcPct val="200000"/>
              </a:lnSpc>
            </a:pPr>
            <a:endParaRPr lang="en-US" altLang="ko-KR" sz="1100" dirty="0"/>
          </a:p>
          <a:p>
            <a:pPr algn="ctr">
              <a:lnSpc>
                <a:spcPct val="200000"/>
              </a:lnSpc>
            </a:pPr>
            <a:r>
              <a:rPr lang="ko-KR" altLang="en-US" sz="1100" dirty="0"/>
              <a:t>소유한 </a:t>
            </a:r>
            <a:r>
              <a:rPr lang="en-US" altLang="ko-KR" sz="1100" dirty="0"/>
              <a:t>7</a:t>
            </a:r>
            <a:r>
              <a:rPr lang="ko-KR" altLang="en-US" sz="1100" dirty="0"/>
              <a:t>헥타르의 포도밭에서 엄격하고 철저한 </a:t>
            </a:r>
            <a:r>
              <a:rPr lang="ko-KR" altLang="en-US" sz="1100" dirty="0" err="1"/>
              <a:t>관리속에</a:t>
            </a:r>
            <a:r>
              <a:rPr lang="ko-KR" altLang="en-US" sz="1100" dirty="0"/>
              <a:t>  재배된 </a:t>
            </a:r>
            <a:r>
              <a:rPr lang="ko-KR" altLang="en-US" sz="1100" dirty="0" err="1"/>
              <a:t>올드바인</a:t>
            </a:r>
            <a:r>
              <a:rPr lang="ko-KR" altLang="en-US" sz="1100" dirty="0"/>
              <a:t> 포도를 사용하며</a:t>
            </a:r>
            <a:r>
              <a:rPr lang="en-US" altLang="ko-KR" sz="1100" dirty="0"/>
              <a:t>,</a:t>
            </a:r>
          </a:p>
          <a:p>
            <a:pPr algn="ctr">
              <a:lnSpc>
                <a:spcPct val="200000"/>
              </a:lnSpc>
            </a:pPr>
            <a:r>
              <a:rPr lang="ko-KR" altLang="en-US" sz="1100" dirty="0"/>
              <a:t>오랜 역사를 지닌 자택의 지하에 위치한 양조장에서 스테인리스와 </a:t>
            </a:r>
            <a:r>
              <a:rPr lang="ko-KR" altLang="en-US" sz="1100" dirty="0" err="1"/>
              <a:t>오크통을</a:t>
            </a:r>
            <a:r>
              <a:rPr lang="ko-KR" altLang="en-US" sz="1100" dirty="0"/>
              <a:t> 적절히 사용하여 양조됩니다</a:t>
            </a:r>
            <a:r>
              <a:rPr lang="en-US" altLang="ko-KR" sz="1100" dirty="0"/>
              <a:t>.</a:t>
            </a:r>
          </a:p>
          <a:p>
            <a:pPr algn="ctr">
              <a:lnSpc>
                <a:spcPct val="200000"/>
              </a:lnSpc>
            </a:pPr>
            <a:r>
              <a:rPr lang="ko-KR" altLang="en-US" sz="1100" dirty="0"/>
              <a:t>모든 과정이 끝나면 </a:t>
            </a:r>
            <a:r>
              <a:rPr lang="ko-KR" altLang="en-US" sz="1100" dirty="0" err="1"/>
              <a:t>오크통</a:t>
            </a:r>
            <a:r>
              <a:rPr lang="ko-KR" altLang="en-US" sz="1100" dirty="0"/>
              <a:t> 제작의 장인 </a:t>
            </a:r>
            <a:r>
              <a:rPr lang="en-US" altLang="ko-KR" sz="1100" dirty="0"/>
              <a:t>Francois FRÉRES</a:t>
            </a:r>
            <a:r>
              <a:rPr lang="ko-KR" altLang="en-US" sz="1100" dirty="0"/>
              <a:t> 가 직접 제작한 </a:t>
            </a:r>
            <a:r>
              <a:rPr lang="ko-KR" altLang="en-US" sz="1100" dirty="0" err="1"/>
              <a:t>프렌치</a:t>
            </a:r>
            <a:r>
              <a:rPr lang="ko-KR" altLang="en-US" sz="1100" dirty="0"/>
              <a:t> </a:t>
            </a:r>
            <a:r>
              <a:rPr lang="ko-KR" altLang="en-US" sz="1100" dirty="0" err="1"/>
              <a:t>오크통으로</a:t>
            </a:r>
            <a:r>
              <a:rPr lang="ko-KR" altLang="en-US" sz="1100" dirty="0"/>
              <a:t> 옮겨져</a:t>
            </a:r>
            <a:endParaRPr lang="en-US" altLang="ko-KR" sz="1100" dirty="0"/>
          </a:p>
          <a:p>
            <a:pPr algn="ctr">
              <a:lnSpc>
                <a:spcPct val="200000"/>
              </a:lnSpc>
            </a:pPr>
            <a:r>
              <a:rPr lang="ko-KR" altLang="en-US" sz="1100" dirty="0"/>
              <a:t>높은 밀도와 우아한 풍미를 더하며 지하 </a:t>
            </a:r>
            <a:r>
              <a:rPr lang="ko-KR" altLang="en-US" sz="1100" dirty="0" err="1"/>
              <a:t>까브에서</a:t>
            </a:r>
            <a:r>
              <a:rPr lang="ko-KR" altLang="en-US" sz="1100" dirty="0"/>
              <a:t> 약 </a:t>
            </a:r>
            <a:r>
              <a:rPr lang="en-US" altLang="ko-KR" sz="1100" dirty="0"/>
              <a:t>20</a:t>
            </a:r>
            <a:r>
              <a:rPr lang="ko-KR" altLang="en-US" sz="1100" dirty="0"/>
              <a:t>개월간 숙성됩니다</a:t>
            </a:r>
            <a:r>
              <a:rPr lang="en-US" altLang="ko-KR" sz="1100" dirty="0"/>
              <a:t>.</a:t>
            </a:r>
            <a:endParaRPr lang="ko-KR" altLang="en-US" sz="1100" dirty="0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3214688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4625" y="0"/>
            <a:ext cx="2619375" cy="1743075"/>
          </a:xfrm>
          <a:prstGeom prst="rect">
            <a:avLst/>
          </a:prstGeom>
        </p:spPr>
      </p:pic>
      <p:pic>
        <p:nvPicPr>
          <p:cNvPr id="10" name="Picture 2" descr="D:\Tiger International\와인잔\로고\캡처65.JPG">
            <a:extLst>
              <a:ext uri="{FF2B5EF4-FFF2-40B4-BE49-F238E27FC236}">
                <a16:creationId xmlns:a16="http://schemas.microsoft.com/office/drawing/2014/main" id="{9C36EE79-30C0-4F57-8AD5-5779AD6E16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2962" y="6402370"/>
            <a:ext cx="798075" cy="360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02126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417034" y="2802770"/>
            <a:ext cx="630993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altLang="ko-KR" sz="2400" b="1" dirty="0">
                <a:solidFill>
                  <a:schemeClr val="bg1"/>
                </a:solidFill>
              </a:rPr>
              <a:t>"</a:t>
            </a:r>
            <a:r>
              <a:rPr lang="ko-KR" altLang="en-US" sz="2400" b="1" dirty="0">
                <a:solidFill>
                  <a:schemeClr val="bg1"/>
                </a:solidFill>
              </a:rPr>
              <a:t>분명한 </a:t>
            </a:r>
            <a:r>
              <a:rPr lang="en-US" altLang="ko-KR" sz="2400" b="1" dirty="0" err="1">
                <a:solidFill>
                  <a:schemeClr val="bg1"/>
                </a:solidFill>
              </a:rPr>
              <a:t>Gevrey</a:t>
            </a:r>
            <a:r>
              <a:rPr lang="en-US" altLang="ko-KR" sz="2400" b="1" dirty="0">
                <a:solidFill>
                  <a:schemeClr val="bg1"/>
                </a:solidFill>
              </a:rPr>
              <a:t>-Chambertin</a:t>
            </a:r>
            <a:r>
              <a:rPr lang="ko-KR" altLang="en-US" sz="2400" b="1" dirty="0">
                <a:solidFill>
                  <a:schemeClr val="bg1"/>
                </a:solidFill>
              </a:rPr>
              <a:t>의 기준점 중 하나</a:t>
            </a:r>
            <a:r>
              <a:rPr lang="en-US" altLang="ko-KR" sz="2400" b="1" dirty="0">
                <a:solidFill>
                  <a:schemeClr val="bg1"/>
                </a:solidFill>
              </a:rPr>
              <a:t>"</a:t>
            </a:r>
            <a:endParaRPr lang="ko-KR" altLang="en-US" sz="2400" b="1" dirty="0">
              <a:solidFill>
                <a:schemeClr val="bg1"/>
              </a:solidFill>
            </a:endParaRPr>
          </a:p>
          <a:p>
            <a:pPr algn="ctr">
              <a:lnSpc>
                <a:spcPct val="200000"/>
              </a:lnSpc>
            </a:pPr>
            <a:r>
              <a:rPr lang="ko-KR" altLang="en-US" sz="1400" b="1" dirty="0">
                <a:solidFill>
                  <a:schemeClr val="bg1"/>
                </a:solidFill>
              </a:rPr>
              <a:t>최고의 프랑스 와인 가이드 </a:t>
            </a:r>
            <a:r>
              <a:rPr lang="en-US" altLang="ko-KR" sz="1600" b="1" dirty="0">
                <a:solidFill>
                  <a:schemeClr val="bg1"/>
                </a:solidFill>
              </a:rPr>
              <a:t>The Guide Hachette</a:t>
            </a:r>
          </a:p>
        </p:txBody>
      </p:sp>
    </p:spTree>
    <p:extLst>
      <p:ext uri="{BB962C8B-B14F-4D97-AF65-F5344CB8AC3E}">
        <p14:creationId xmlns:p14="http://schemas.microsoft.com/office/powerpoint/2010/main" val="39287929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Tiger International\와인잔\로고\캡처65.JPG">
            <a:extLst>
              <a:ext uri="{FF2B5EF4-FFF2-40B4-BE49-F238E27FC236}">
                <a16:creationId xmlns:a16="http://schemas.microsoft.com/office/drawing/2014/main" id="{9C36EE79-30C0-4F57-8AD5-5779AD6E16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2962" y="6402370"/>
            <a:ext cx="798075" cy="360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89E8BF9-24B7-4AD6-B6E6-9A453C9F4467}"/>
              </a:ext>
            </a:extLst>
          </p:cNvPr>
          <p:cNvSpPr txBox="1"/>
          <p:nvPr/>
        </p:nvSpPr>
        <p:spPr>
          <a:xfrm>
            <a:off x="3206261" y="993063"/>
            <a:ext cx="39067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GEVREY CHAMBERTIN “LES JOURNAUX”</a:t>
            </a:r>
            <a:endParaRPr lang="ko-KR" alt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6CF7408-C137-4C1B-A27B-7861B616D9A0}"/>
              </a:ext>
            </a:extLst>
          </p:cNvPr>
          <p:cNvSpPr txBox="1"/>
          <p:nvPr/>
        </p:nvSpPr>
        <p:spPr>
          <a:xfrm>
            <a:off x="3206261" y="1358287"/>
            <a:ext cx="30716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err="1"/>
              <a:t>쥬브리</a:t>
            </a:r>
            <a:r>
              <a:rPr lang="ko-KR" altLang="en-US" dirty="0"/>
              <a:t> </a:t>
            </a:r>
            <a:r>
              <a:rPr lang="ko-KR" altLang="en-US" dirty="0" err="1"/>
              <a:t>샹베르땅</a:t>
            </a:r>
            <a:r>
              <a:rPr lang="ko-KR" altLang="en-US" dirty="0"/>
              <a:t> </a:t>
            </a:r>
            <a:r>
              <a:rPr lang="en-US" altLang="ko-KR" dirty="0"/>
              <a:t>“</a:t>
            </a:r>
            <a:r>
              <a:rPr lang="ko-KR" altLang="en-US" dirty="0" err="1"/>
              <a:t>레</a:t>
            </a:r>
            <a:r>
              <a:rPr lang="ko-KR" altLang="en-US" dirty="0"/>
              <a:t> </a:t>
            </a:r>
            <a:r>
              <a:rPr lang="ko-KR" altLang="en-US" dirty="0" err="1"/>
              <a:t>쥬흐노</a:t>
            </a:r>
            <a:r>
              <a:rPr lang="en-US" altLang="ko-KR" dirty="0"/>
              <a:t>”</a:t>
            </a:r>
            <a:endParaRPr lang="ko-KR" altLang="en-US" dirty="0"/>
          </a:p>
        </p:txBody>
      </p:sp>
      <p:grpSp>
        <p:nvGrpSpPr>
          <p:cNvPr id="8" name="그룹 7"/>
          <p:cNvGrpSpPr/>
          <p:nvPr/>
        </p:nvGrpSpPr>
        <p:grpSpPr>
          <a:xfrm>
            <a:off x="3601331" y="3806114"/>
            <a:ext cx="4769310" cy="1518038"/>
            <a:chOff x="3601331" y="3837300"/>
            <a:chExt cx="4769310" cy="1518038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D2A5330-5247-4062-ACCE-FDFDDB62482A}"/>
                </a:ext>
              </a:extLst>
            </p:cNvPr>
            <p:cNvSpPr txBox="1"/>
            <p:nvPr/>
          </p:nvSpPr>
          <p:spPr>
            <a:xfrm>
              <a:off x="3754401" y="4224259"/>
              <a:ext cx="4616240" cy="11310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ko-KR" altLang="en-US" sz="900" dirty="0"/>
                <a:t>컬러 </a:t>
              </a:r>
              <a:r>
                <a:rPr lang="en-US" altLang="ko-KR" sz="900" dirty="0"/>
                <a:t>: </a:t>
              </a:r>
              <a:r>
                <a:rPr lang="ko-KR" altLang="en-US" sz="900" dirty="0"/>
                <a:t>강직하고 우아한 붉은 빛을 띈 </a:t>
              </a:r>
              <a:r>
                <a:rPr lang="ko-KR" altLang="en-US" sz="900" dirty="0" err="1"/>
                <a:t>루비색</a:t>
              </a:r>
              <a:endParaRPr lang="en-US" altLang="ko-KR" sz="900" dirty="0"/>
            </a:p>
            <a:p>
              <a:pPr>
                <a:lnSpc>
                  <a:spcPct val="150000"/>
                </a:lnSpc>
              </a:pPr>
              <a:r>
                <a:rPr lang="ko-KR" altLang="en-US" sz="900" dirty="0" err="1"/>
                <a:t>노즈</a:t>
              </a:r>
              <a:r>
                <a:rPr lang="ko-KR" altLang="en-US" sz="900" dirty="0"/>
                <a:t> </a:t>
              </a:r>
              <a:r>
                <a:rPr lang="en-US" altLang="ko-KR" sz="900" dirty="0"/>
                <a:t>: </a:t>
              </a:r>
              <a:r>
                <a:rPr lang="ko-KR" altLang="en-US" sz="900" dirty="0"/>
                <a:t>매우 다채롭고 강렬한 </a:t>
              </a:r>
              <a:r>
                <a:rPr lang="ko-KR" altLang="en-US" sz="900" dirty="0" err="1"/>
                <a:t>아로마는</a:t>
              </a:r>
              <a:r>
                <a:rPr lang="ko-KR" altLang="en-US" sz="900" dirty="0"/>
                <a:t> 숙성되면서 블랙 커런트</a:t>
              </a:r>
              <a:r>
                <a:rPr lang="en-US" altLang="ko-KR" sz="900" dirty="0"/>
                <a:t>, </a:t>
              </a:r>
              <a:r>
                <a:rPr lang="ko-KR" altLang="en-US" sz="900" dirty="0"/>
                <a:t>베리 및 여러 붉은 과일</a:t>
              </a:r>
              <a:r>
                <a:rPr lang="en-US" altLang="ko-KR" sz="900" dirty="0"/>
                <a:t>,</a:t>
              </a:r>
            </a:p>
            <a:p>
              <a:pPr>
                <a:lnSpc>
                  <a:spcPct val="150000"/>
                </a:lnSpc>
              </a:pPr>
              <a:r>
                <a:rPr lang="ko-KR" altLang="en-US" sz="900" dirty="0"/>
                <a:t>검은 과실 캐릭터와 동물의 느낌</a:t>
              </a:r>
              <a:r>
                <a:rPr lang="en-US" altLang="ko-KR" sz="900" dirty="0"/>
                <a:t>, </a:t>
              </a:r>
              <a:r>
                <a:rPr lang="ko-KR" altLang="en-US" sz="900" dirty="0"/>
                <a:t>감초를 연상시키는 놀라운 </a:t>
              </a:r>
              <a:r>
                <a:rPr lang="ko-KR" altLang="en-US" sz="900" dirty="0" err="1"/>
                <a:t>복합미를</a:t>
              </a:r>
              <a:r>
                <a:rPr lang="ko-KR" altLang="en-US" sz="900" dirty="0"/>
                <a:t> 갖춤</a:t>
              </a:r>
              <a:endParaRPr lang="en-US" altLang="ko-KR" sz="900" dirty="0"/>
            </a:p>
            <a:p>
              <a:pPr>
                <a:lnSpc>
                  <a:spcPct val="150000"/>
                </a:lnSpc>
              </a:pPr>
              <a:r>
                <a:rPr lang="ko-KR" altLang="en-US" sz="900" dirty="0"/>
                <a:t>팔레트 </a:t>
              </a:r>
              <a:r>
                <a:rPr lang="en-US" altLang="ko-KR" sz="900" dirty="0"/>
                <a:t>: </a:t>
              </a:r>
              <a:r>
                <a:rPr lang="ko-KR" altLang="en-US" sz="900" dirty="0"/>
                <a:t>탄탄하게 구조되어있고 견고한 이 와인은 누구도 </a:t>
              </a:r>
              <a:r>
                <a:rPr lang="ko-KR" altLang="en-US" sz="900" dirty="0" err="1"/>
                <a:t>부인할수</a:t>
              </a:r>
              <a:r>
                <a:rPr lang="ko-KR" altLang="en-US" sz="900" dirty="0"/>
                <a:t> 없는 맛과 매력을 자랑합니다</a:t>
              </a:r>
              <a:r>
                <a:rPr lang="en-US" altLang="ko-KR" sz="900" dirty="0"/>
                <a:t>.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0DB8D4B-F2CD-4195-AC88-64510E7A15DA}"/>
                </a:ext>
              </a:extLst>
            </p:cNvPr>
            <p:cNvSpPr txBox="1"/>
            <p:nvPr/>
          </p:nvSpPr>
          <p:spPr>
            <a:xfrm>
              <a:off x="3601331" y="3837300"/>
              <a:ext cx="114326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200" dirty="0" err="1"/>
                <a:t>테이스팅</a:t>
              </a:r>
              <a:r>
                <a:rPr lang="ko-KR" altLang="en-US" sz="1200" dirty="0"/>
                <a:t> 노트</a:t>
              </a:r>
            </a:p>
          </p:txBody>
        </p:sp>
      </p:grpSp>
      <p:grpSp>
        <p:nvGrpSpPr>
          <p:cNvPr id="9" name="그룹 8"/>
          <p:cNvGrpSpPr/>
          <p:nvPr/>
        </p:nvGrpSpPr>
        <p:grpSpPr>
          <a:xfrm>
            <a:off x="3601331" y="1965389"/>
            <a:ext cx="4769310" cy="1823576"/>
            <a:chOff x="3601331" y="1965389"/>
            <a:chExt cx="4769310" cy="1823576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E60B736-D92E-44F5-9B3E-8FBE8AAE2076}"/>
                </a:ext>
              </a:extLst>
            </p:cNvPr>
            <p:cNvSpPr txBox="1"/>
            <p:nvPr/>
          </p:nvSpPr>
          <p:spPr>
            <a:xfrm>
              <a:off x="3754401" y="2242388"/>
              <a:ext cx="4616240" cy="15465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ko-KR" altLang="en-US" sz="900" dirty="0"/>
                <a:t>지역 </a:t>
              </a:r>
              <a:r>
                <a:rPr lang="en-US" altLang="ko-KR" sz="900" dirty="0"/>
                <a:t>: France / Bourgogne / Cote du </a:t>
              </a:r>
              <a:r>
                <a:rPr lang="en-US" altLang="ko-KR" sz="900" dirty="0" err="1"/>
                <a:t>Nuits</a:t>
              </a:r>
              <a:r>
                <a:rPr lang="en-US" altLang="ko-KR" sz="900" dirty="0"/>
                <a:t> / </a:t>
              </a:r>
              <a:r>
                <a:rPr lang="en-US" altLang="ko-KR" sz="900" dirty="0" err="1"/>
                <a:t>Gevrey</a:t>
              </a:r>
              <a:r>
                <a:rPr lang="en-US" altLang="ko-KR" sz="900" dirty="0"/>
                <a:t> Chambertin</a:t>
              </a:r>
            </a:p>
            <a:p>
              <a:pPr>
                <a:lnSpc>
                  <a:spcPct val="150000"/>
                </a:lnSpc>
              </a:pPr>
              <a:r>
                <a:rPr lang="ko-KR" altLang="en-US" sz="900" dirty="0"/>
                <a:t>등급 </a:t>
              </a:r>
              <a:r>
                <a:rPr lang="en-US" altLang="ko-KR" sz="900" dirty="0"/>
                <a:t>: AOC</a:t>
              </a:r>
            </a:p>
            <a:p>
              <a:pPr>
                <a:lnSpc>
                  <a:spcPct val="150000"/>
                </a:lnSpc>
              </a:pPr>
              <a:r>
                <a:rPr lang="ko-KR" altLang="en-US" sz="900" dirty="0"/>
                <a:t>빈티지 </a:t>
              </a:r>
              <a:r>
                <a:rPr lang="en-US" altLang="ko-KR" sz="900" dirty="0"/>
                <a:t>: 2018</a:t>
              </a:r>
            </a:p>
            <a:p>
              <a:pPr>
                <a:lnSpc>
                  <a:spcPct val="150000"/>
                </a:lnSpc>
              </a:pPr>
              <a:r>
                <a:rPr lang="ko-KR" altLang="en-US" sz="900" dirty="0"/>
                <a:t>포도품종 </a:t>
              </a:r>
              <a:r>
                <a:rPr lang="en-US" altLang="ko-KR" sz="900" dirty="0"/>
                <a:t>: </a:t>
              </a:r>
              <a:r>
                <a:rPr lang="ko-KR" altLang="en-US" sz="900" dirty="0" err="1"/>
                <a:t>피노누아</a:t>
              </a:r>
              <a:r>
                <a:rPr lang="ko-KR" altLang="en-US" sz="900" dirty="0"/>
                <a:t> </a:t>
              </a:r>
              <a:r>
                <a:rPr lang="en-US" altLang="ko-KR" sz="900" dirty="0"/>
                <a:t>(Pinot Noir) 100%</a:t>
              </a:r>
            </a:p>
            <a:p>
              <a:pPr>
                <a:lnSpc>
                  <a:spcPct val="150000"/>
                </a:lnSpc>
              </a:pPr>
              <a:r>
                <a:rPr lang="ko-KR" altLang="en-US" sz="900" dirty="0" err="1"/>
                <a:t>떼루아</a:t>
              </a:r>
              <a:r>
                <a:rPr lang="ko-KR" altLang="en-US" sz="900" dirty="0"/>
                <a:t> </a:t>
              </a:r>
              <a:r>
                <a:rPr lang="en-US" altLang="ko-KR" sz="900" dirty="0"/>
                <a:t>: </a:t>
              </a:r>
              <a:r>
                <a:rPr lang="ko-KR" altLang="en-US" sz="900" dirty="0"/>
                <a:t>북쪽 </a:t>
              </a:r>
              <a:r>
                <a:rPr lang="en-US" altLang="ko-KR" sz="900" dirty="0" err="1"/>
                <a:t>Fixin</a:t>
              </a:r>
              <a:r>
                <a:rPr lang="en-US" altLang="ko-KR" sz="900" dirty="0"/>
                <a:t> </a:t>
              </a:r>
              <a:r>
                <a:rPr lang="ko-KR" altLang="en-US" sz="900" dirty="0"/>
                <a:t>마을과 접경하는 북동쪽에 위치</a:t>
              </a:r>
              <a:endParaRPr lang="en-US" altLang="ko-KR" sz="900" dirty="0"/>
            </a:p>
            <a:p>
              <a:pPr>
                <a:lnSpc>
                  <a:spcPct val="150000"/>
                </a:lnSpc>
              </a:pPr>
              <a:r>
                <a:rPr lang="ko-KR" altLang="en-US" sz="900" dirty="0"/>
                <a:t>양조 </a:t>
              </a:r>
              <a:r>
                <a:rPr lang="en-US" altLang="ko-KR" sz="900" dirty="0"/>
                <a:t>: </a:t>
              </a:r>
              <a:r>
                <a:rPr lang="ko-KR" altLang="en-US" sz="900" dirty="0"/>
                <a:t>평균 </a:t>
              </a:r>
              <a:r>
                <a:rPr lang="en-US" altLang="ko-KR" sz="900" dirty="0"/>
                <a:t>20</a:t>
              </a:r>
              <a:r>
                <a:rPr lang="ko-KR" altLang="en-US" sz="900" dirty="0"/>
                <a:t>개월 동안 </a:t>
              </a:r>
              <a:r>
                <a:rPr lang="ko-KR" altLang="en-US" sz="900" dirty="0" err="1"/>
                <a:t>오크통에</a:t>
              </a:r>
              <a:r>
                <a:rPr lang="ko-KR" altLang="en-US" sz="900" dirty="0"/>
                <a:t> 숙성</a:t>
              </a:r>
              <a:r>
                <a:rPr lang="en-US" altLang="ko-KR" sz="900" dirty="0"/>
                <a:t>, </a:t>
              </a:r>
              <a:r>
                <a:rPr lang="ko-KR" altLang="en-US" sz="900" dirty="0" err="1"/>
                <a:t>새오크</a:t>
              </a:r>
              <a:r>
                <a:rPr lang="ko-KR" altLang="en-US" sz="900" dirty="0"/>
                <a:t> </a:t>
              </a:r>
              <a:r>
                <a:rPr lang="en-US" altLang="ko-KR" sz="900" dirty="0"/>
                <a:t>50% </a:t>
              </a:r>
              <a:r>
                <a:rPr lang="ko-KR" altLang="en-US" sz="900" dirty="0"/>
                <a:t>사용</a:t>
              </a:r>
              <a:endParaRPr lang="en-US" altLang="ko-KR" sz="900" dirty="0"/>
            </a:p>
            <a:p>
              <a:pPr>
                <a:lnSpc>
                  <a:spcPct val="150000"/>
                </a:lnSpc>
              </a:pPr>
              <a:r>
                <a:rPr lang="ko-KR" altLang="en-US" sz="900" dirty="0"/>
                <a:t>수확량 </a:t>
              </a:r>
              <a:r>
                <a:rPr lang="en-US" altLang="ko-KR" sz="900" dirty="0"/>
                <a:t>: 35 hl/ha 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2DF129F-50A6-489D-82DE-CC4187ACB0EB}"/>
                </a:ext>
              </a:extLst>
            </p:cNvPr>
            <p:cNvSpPr txBox="1"/>
            <p:nvPr/>
          </p:nvSpPr>
          <p:spPr>
            <a:xfrm>
              <a:off x="3601331" y="1965389"/>
              <a:ext cx="849923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ko-KR" altLang="en-US" sz="1200" dirty="0"/>
                <a:t>기본정보</a:t>
              </a:r>
            </a:p>
          </p:txBody>
        </p:sp>
      </p:grpSp>
      <p:cxnSp>
        <p:nvCxnSpPr>
          <p:cNvPr id="19" name="직선 연결선 18">
            <a:extLst>
              <a:ext uri="{FF2B5EF4-FFF2-40B4-BE49-F238E27FC236}">
                <a16:creationId xmlns:a16="http://schemas.microsoft.com/office/drawing/2014/main" id="{64496DD3-D130-4886-9FB8-02A3BCC8B021}"/>
              </a:ext>
            </a:extLst>
          </p:cNvPr>
          <p:cNvCxnSpPr>
            <a:cxnSpLocks/>
          </p:cNvCxnSpPr>
          <p:nvPr/>
        </p:nvCxnSpPr>
        <p:spPr>
          <a:xfrm>
            <a:off x="3330126" y="1793630"/>
            <a:ext cx="3552092" cy="0"/>
          </a:xfrm>
          <a:prstGeom prst="line">
            <a:avLst/>
          </a:prstGeom>
          <a:ln w="190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그림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5387" y="270043"/>
            <a:ext cx="1176457" cy="789695"/>
          </a:xfrm>
          <a:prstGeom prst="rect">
            <a:avLst/>
          </a:prstGeom>
        </p:spPr>
      </p:pic>
      <p:grpSp>
        <p:nvGrpSpPr>
          <p:cNvPr id="5" name="그룹 4"/>
          <p:cNvGrpSpPr/>
          <p:nvPr/>
        </p:nvGrpSpPr>
        <p:grpSpPr>
          <a:xfrm>
            <a:off x="3601331" y="5341302"/>
            <a:ext cx="5466163" cy="778534"/>
            <a:chOff x="3601331" y="5341302"/>
            <a:chExt cx="5466163" cy="778534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D2A5330-5247-4062-ACCE-FDFDDB62482A}"/>
                </a:ext>
              </a:extLst>
            </p:cNvPr>
            <p:cNvSpPr txBox="1"/>
            <p:nvPr/>
          </p:nvSpPr>
          <p:spPr>
            <a:xfrm>
              <a:off x="4451254" y="5718528"/>
              <a:ext cx="4616240" cy="3347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ko-KR" sz="1050" b="1" dirty="0"/>
                <a:t>LE GUIDE HACHETTE DES VINS 2021  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0DB8D4B-F2CD-4195-AC88-64510E7A15DA}"/>
                </a:ext>
              </a:extLst>
            </p:cNvPr>
            <p:cNvSpPr txBox="1"/>
            <p:nvPr/>
          </p:nvSpPr>
          <p:spPr>
            <a:xfrm>
              <a:off x="3601331" y="5341302"/>
              <a:ext cx="80021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200" dirty="0"/>
                <a:t>수상내역</a:t>
              </a:r>
            </a:p>
          </p:txBody>
        </p:sp>
        <p:pic>
          <p:nvPicPr>
            <p:cNvPr id="2" name="그림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53803" y="5681519"/>
              <a:ext cx="438317" cy="438317"/>
            </a:xfrm>
            <a:prstGeom prst="rect">
              <a:avLst/>
            </a:prstGeom>
          </p:spPr>
        </p:pic>
        <p:sp>
          <p:nvSpPr>
            <p:cNvPr id="4" name="포인트가 5개인 별 3"/>
            <p:cNvSpPr/>
            <p:nvPr/>
          </p:nvSpPr>
          <p:spPr>
            <a:xfrm>
              <a:off x="6562725" y="5823908"/>
              <a:ext cx="133350" cy="133350"/>
            </a:xfrm>
            <a:prstGeom prst="star5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21" name="그림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533" y="1512275"/>
            <a:ext cx="1544292" cy="4607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6096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Tiger International\와인잔\로고\캡처65.JPG">
            <a:extLst>
              <a:ext uri="{FF2B5EF4-FFF2-40B4-BE49-F238E27FC236}">
                <a16:creationId xmlns:a16="http://schemas.microsoft.com/office/drawing/2014/main" id="{9C36EE79-30C0-4F57-8AD5-5779AD6E16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2962" y="6402370"/>
            <a:ext cx="798075" cy="360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89E8BF9-24B7-4AD6-B6E6-9A453C9F4467}"/>
              </a:ext>
            </a:extLst>
          </p:cNvPr>
          <p:cNvSpPr txBox="1"/>
          <p:nvPr/>
        </p:nvSpPr>
        <p:spPr>
          <a:xfrm>
            <a:off x="3206261" y="993063"/>
            <a:ext cx="3633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GEVREY CHAMBERTIN “EN CHAMPS”</a:t>
            </a:r>
            <a:endParaRPr lang="ko-KR" alt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6CF7408-C137-4C1B-A27B-7861B616D9A0}"/>
              </a:ext>
            </a:extLst>
          </p:cNvPr>
          <p:cNvSpPr txBox="1"/>
          <p:nvPr/>
        </p:nvSpPr>
        <p:spPr>
          <a:xfrm>
            <a:off x="3206261" y="1358287"/>
            <a:ext cx="28440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err="1"/>
              <a:t>쥬브리</a:t>
            </a:r>
            <a:r>
              <a:rPr lang="ko-KR" altLang="en-US" dirty="0"/>
              <a:t> </a:t>
            </a:r>
            <a:r>
              <a:rPr lang="ko-KR" altLang="en-US" dirty="0" err="1"/>
              <a:t>샹베르땅</a:t>
            </a:r>
            <a:r>
              <a:rPr lang="ko-KR" altLang="en-US" dirty="0"/>
              <a:t> </a:t>
            </a:r>
            <a:r>
              <a:rPr lang="en-US" altLang="ko-KR" dirty="0"/>
              <a:t>“</a:t>
            </a:r>
            <a:r>
              <a:rPr lang="ko-KR" altLang="en-US" dirty="0" err="1"/>
              <a:t>엉</a:t>
            </a:r>
            <a:r>
              <a:rPr lang="ko-KR" altLang="en-US" dirty="0"/>
              <a:t> </a:t>
            </a:r>
            <a:r>
              <a:rPr lang="ko-KR" altLang="en-US" dirty="0" err="1"/>
              <a:t>샴프</a:t>
            </a:r>
            <a:r>
              <a:rPr lang="en-US" altLang="ko-KR" dirty="0"/>
              <a:t>”</a:t>
            </a:r>
            <a:endParaRPr lang="ko-KR" altLang="en-US" dirty="0"/>
          </a:p>
        </p:txBody>
      </p:sp>
      <p:grpSp>
        <p:nvGrpSpPr>
          <p:cNvPr id="8" name="그룹 7"/>
          <p:cNvGrpSpPr/>
          <p:nvPr/>
        </p:nvGrpSpPr>
        <p:grpSpPr>
          <a:xfrm>
            <a:off x="3601331" y="4471501"/>
            <a:ext cx="4769310" cy="1467366"/>
            <a:chOff x="3601331" y="3837300"/>
            <a:chExt cx="4769310" cy="1467366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D2A5330-5247-4062-ACCE-FDFDDB62482A}"/>
                </a:ext>
              </a:extLst>
            </p:cNvPr>
            <p:cNvSpPr txBox="1"/>
            <p:nvPr/>
          </p:nvSpPr>
          <p:spPr>
            <a:xfrm>
              <a:off x="3754401" y="4173587"/>
              <a:ext cx="4616240" cy="11310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ko-KR" altLang="en-US" sz="900" dirty="0"/>
                <a:t>컬러 </a:t>
              </a:r>
              <a:r>
                <a:rPr lang="en-US" altLang="ko-KR" sz="900" dirty="0"/>
                <a:t>: </a:t>
              </a:r>
              <a:r>
                <a:rPr lang="ko-KR" altLang="en-US" sz="900" dirty="0"/>
                <a:t>영롱한 루비 빛 붉은 색</a:t>
              </a:r>
              <a:endParaRPr lang="en-US" altLang="ko-KR" sz="900" dirty="0"/>
            </a:p>
            <a:p>
              <a:pPr>
                <a:lnSpc>
                  <a:spcPct val="150000"/>
                </a:lnSpc>
              </a:pPr>
              <a:r>
                <a:rPr lang="ko-KR" altLang="en-US" sz="900" dirty="0" err="1"/>
                <a:t>노즈</a:t>
              </a:r>
              <a:r>
                <a:rPr lang="ko-KR" altLang="en-US" sz="900" dirty="0"/>
                <a:t> </a:t>
              </a:r>
              <a:r>
                <a:rPr lang="en-US" altLang="ko-KR" sz="900" dirty="0"/>
                <a:t>: </a:t>
              </a:r>
              <a:r>
                <a:rPr lang="ko-KR" altLang="en-US" sz="900" dirty="0"/>
                <a:t>짙은 붉은 체리와 자두 과일의 맛있는 향과 숲 바닥과 </a:t>
              </a:r>
              <a:r>
                <a:rPr lang="ko-KR" altLang="en-US" sz="900" dirty="0" err="1"/>
                <a:t>스모키한</a:t>
              </a:r>
              <a:r>
                <a:rPr lang="ko-KR" altLang="en-US" sz="900" dirty="0"/>
                <a:t> 향이 </a:t>
              </a:r>
              <a:endParaRPr lang="en-US" altLang="ko-KR" sz="900" dirty="0"/>
            </a:p>
            <a:p>
              <a:pPr>
                <a:lnSpc>
                  <a:spcPct val="150000"/>
                </a:lnSpc>
              </a:pPr>
              <a:r>
                <a:rPr lang="ko-KR" altLang="en-US" sz="900" dirty="0"/>
                <a:t>복합적으로 잘 어우러짐</a:t>
              </a:r>
              <a:endParaRPr lang="en-US" altLang="ko-KR" sz="900" dirty="0"/>
            </a:p>
            <a:p>
              <a:pPr>
                <a:lnSpc>
                  <a:spcPct val="150000"/>
                </a:lnSpc>
              </a:pPr>
              <a:r>
                <a:rPr lang="ko-KR" altLang="en-US" sz="900" dirty="0"/>
                <a:t>팔레트 </a:t>
              </a:r>
              <a:r>
                <a:rPr lang="en-US" altLang="ko-KR" sz="900" dirty="0"/>
                <a:t>: 55</a:t>
              </a:r>
              <a:r>
                <a:rPr lang="ko-KR" altLang="en-US" sz="900" dirty="0"/>
                <a:t>년 수령의 포도로 인해 풍부한 풍미와 </a:t>
              </a:r>
              <a:r>
                <a:rPr lang="ko-KR" altLang="en-US" sz="900" dirty="0" err="1"/>
                <a:t>복합미</a:t>
              </a:r>
              <a:r>
                <a:rPr lang="en-US" altLang="ko-KR" sz="900" dirty="0"/>
                <a:t>, </a:t>
              </a:r>
              <a:r>
                <a:rPr lang="ko-KR" altLang="en-US" sz="900" dirty="0"/>
                <a:t>입안에서의 </a:t>
              </a:r>
              <a:r>
                <a:rPr lang="ko-KR" altLang="en-US" sz="900" dirty="0" err="1"/>
                <a:t>타격감이</a:t>
              </a:r>
              <a:r>
                <a:rPr lang="ko-KR" altLang="en-US" sz="900" dirty="0"/>
                <a:t> 훌륭하며</a:t>
              </a:r>
              <a:r>
                <a:rPr lang="en-US" altLang="ko-KR" sz="900" dirty="0"/>
                <a:t>,</a:t>
              </a:r>
            </a:p>
            <a:p>
              <a:pPr>
                <a:lnSpc>
                  <a:spcPct val="150000"/>
                </a:lnSpc>
              </a:pPr>
              <a:r>
                <a:rPr lang="ko-KR" altLang="en-US" sz="900" dirty="0"/>
                <a:t>완벽한 밸런스와 산미로 놀라운 </a:t>
              </a:r>
              <a:r>
                <a:rPr lang="ko-KR" altLang="en-US" sz="900" dirty="0" err="1"/>
                <a:t>피니쉬를</a:t>
              </a:r>
              <a:r>
                <a:rPr lang="ko-KR" altLang="en-US" sz="900" dirty="0"/>
                <a:t> 선사합니다</a:t>
              </a:r>
              <a:r>
                <a:rPr lang="en-US" altLang="ko-KR" sz="900" dirty="0"/>
                <a:t>.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0DB8D4B-F2CD-4195-AC88-64510E7A15DA}"/>
                </a:ext>
              </a:extLst>
            </p:cNvPr>
            <p:cNvSpPr txBox="1"/>
            <p:nvPr/>
          </p:nvSpPr>
          <p:spPr>
            <a:xfrm>
              <a:off x="3601331" y="3837300"/>
              <a:ext cx="114326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200" dirty="0" err="1"/>
                <a:t>테이스팅</a:t>
              </a:r>
              <a:r>
                <a:rPr lang="ko-KR" altLang="en-US" sz="1200" dirty="0"/>
                <a:t> 노트</a:t>
              </a:r>
            </a:p>
          </p:txBody>
        </p:sp>
      </p:grpSp>
      <p:grpSp>
        <p:nvGrpSpPr>
          <p:cNvPr id="9" name="그룹 8"/>
          <p:cNvGrpSpPr/>
          <p:nvPr/>
        </p:nvGrpSpPr>
        <p:grpSpPr>
          <a:xfrm>
            <a:off x="3601331" y="1965389"/>
            <a:ext cx="4769310" cy="2446824"/>
            <a:chOff x="3601331" y="1965389"/>
            <a:chExt cx="4769310" cy="2446824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E60B736-D92E-44F5-9B3E-8FBE8AAE2076}"/>
                </a:ext>
              </a:extLst>
            </p:cNvPr>
            <p:cNvSpPr txBox="1"/>
            <p:nvPr/>
          </p:nvSpPr>
          <p:spPr>
            <a:xfrm>
              <a:off x="3754401" y="2242388"/>
              <a:ext cx="4616240" cy="21698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ko-KR" altLang="en-US" sz="900" dirty="0"/>
                <a:t>지역 </a:t>
              </a:r>
              <a:r>
                <a:rPr lang="en-US" altLang="ko-KR" sz="900" dirty="0"/>
                <a:t>: France / Bourgogne / Cote du </a:t>
              </a:r>
              <a:r>
                <a:rPr lang="en-US" altLang="ko-KR" sz="900" dirty="0" err="1"/>
                <a:t>Nuits</a:t>
              </a:r>
              <a:r>
                <a:rPr lang="en-US" altLang="ko-KR" sz="900" dirty="0"/>
                <a:t> / </a:t>
              </a:r>
              <a:r>
                <a:rPr lang="en-US" altLang="ko-KR" sz="900" dirty="0" err="1"/>
                <a:t>Gevrey</a:t>
              </a:r>
              <a:r>
                <a:rPr lang="en-US" altLang="ko-KR" sz="900" dirty="0"/>
                <a:t> Chambertin</a:t>
              </a:r>
            </a:p>
            <a:p>
              <a:pPr>
                <a:lnSpc>
                  <a:spcPct val="150000"/>
                </a:lnSpc>
              </a:pPr>
              <a:r>
                <a:rPr lang="ko-KR" altLang="en-US" sz="900" dirty="0"/>
                <a:t>등급 </a:t>
              </a:r>
              <a:r>
                <a:rPr lang="en-US" altLang="ko-KR" sz="900" dirty="0"/>
                <a:t>: AOC</a:t>
              </a:r>
            </a:p>
            <a:p>
              <a:pPr>
                <a:lnSpc>
                  <a:spcPct val="150000"/>
                </a:lnSpc>
              </a:pPr>
              <a:r>
                <a:rPr lang="ko-KR" altLang="en-US" sz="900" dirty="0"/>
                <a:t>빈티지 </a:t>
              </a:r>
              <a:r>
                <a:rPr lang="en-US" altLang="ko-KR" sz="900" dirty="0"/>
                <a:t>: 2016</a:t>
              </a:r>
            </a:p>
            <a:p>
              <a:pPr>
                <a:lnSpc>
                  <a:spcPct val="150000"/>
                </a:lnSpc>
              </a:pPr>
              <a:r>
                <a:rPr lang="ko-KR" altLang="en-US" sz="900" dirty="0"/>
                <a:t>포도품종 </a:t>
              </a:r>
              <a:r>
                <a:rPr lang="en-US" altLang="ko-KR" sz="900" dirty="0"/>
                <a:t>: </a:t>
              </a:r>
              <a:r>
                <a:rPr lang="ko-KR" altLang="en-US" sz="900" dirty="0" err="1"/>
                <a:t>피노누아</a:t>
              </a:r>
              <a:r>
                <a:rPr lang="ko-KR" altLang="en-US" sz="900" dirty="0"/>
                <a:t> </a:t>
              </a:r>
              <a:r>
                <a:rPr lang="en-US" altLang="ko-KR" sz="900" dirty="0"/>
                <a:t>(Pinot Noir) 100%</a:t>
              </a:r>
            </a:p>
            <a:p>
              <a:pPr>
                <a:lnSpc>
                  <a:spcPct val="150000"/>
                </a:lnSpc>
              </a:pPr>
              <a:r>
                <a:rPr lang="ko-KR" altLang="en-US" sz="900" dirty="0"/>
                <a:t>수령 </a:t>
              </a:r>
              <a:r>
                <a:rPr lang="en-US" altLang="ko-KR" sz="900" dirty="0"/>
                <a:t>: 55</a:t>
              </a:r>
              <a:r>
                <a:rPr lang="ko-KR" altLang="en-US" sz="900" dirty="0"/>
                <a:t>년</a:t>
              </a:r>
              <a:endParaRPr lang="en-US" altLang="ko-KR" sz="900" dirty="0"/>
            </a:p>
            <a:p>
              <a:pPr>
                <a:lnSpc>
                  <a:spcPct val="150000"/>
                </a:lnSpc>
              </a:pPr>
              <a:r>
                <a:rPr lang="ko-KR" altLang="en-US" sz="900" dirty="0" err="1"/>
                <a:t>떼루아</a:t>
              </a:r>
              <a:r>
                <a:rPr lang="ko-KR" altLang="en-US" sz="900" dirty="0"/>
                <a:t> </a:t>
              </a:r>
              <a:r>
                <a:rPr lang="en-US" altLang="ko-KR" sz="900" dirty="0"/>
                <a:t>: </a:t>
              </a:r>
              <a:r>
                <a:rPr lang="ko-KR" altLang="en-US" sz="900" dirty="0" err="1"/>
                <a:t>프르미에</a:t>
              </a:r>
              <a:r>
                <a:rPr lang="ko-KR" altLang="en-US" sz="900" dirty="0"/>
                <a:t> </a:t>
              </a:r>
              <a:r>
                <a:rPr lang="ko-KR" altLang="en-US" sz="900" dirty="0" err="1"/>
                <a:t>크뤼</a:t>
              </a:r>
              <a:r>
                <a:rPr lang="ko-KR" altLang="en-US" sz="900" dirty="0"/>
                <a:t> </a:t>
              </a:r>
              <a:r>
                <a:rPr lang="en-US" altLang="ko-KR" sz="900" dirty="0"/>
                <a:t>“Les </a:t>
              </a:r>
              <a:r>
                <a:rPr lang="en-US" altLang="ko-KR" sz="900" dirty="0" err="1"/>
                <a:t>Champeaux</a:t>
              </a:r>
              <a:r>
                <a:rPr lang="en-US" altLang="ko-KR" sz="900" dirty="0"/>
                <a:t>” </a:t>
              </a:r>
              <a:r>
                <a:rPr lang="ko-KR" altLang="en-US" sz="900" dirty="0"/>
                <a:t>바로 아래 위치</a:t>
              </a:r>
              <a:r>
                <a:rPr lang="en-US" altLang="ko-KR" sz="900" dirty="0"/>
                <a:t>,</a:t>
              </a:r>
            </a:p>
            <a:p>
              <a:pPr>
                <a:lnSpc>
                  <a:spcPct val="150000"/>
                </a:lnSpc>
              </a:pPr>
              <a:r>
                <a:rPr lang="ko-KR" altLang="en-US" sz="900" dirty="0"/>
                <a:t>남서향의 </a:t>
              </a:r>
              <a:r>
                <a:rPr lang="en-US" altLang="ko-KR" sz="900" dirty="0"/>
                <a:t>300m </a:t>
              </a:r>
              <a:r>
                <a:rPr lang="ko-KR" altLang="en-US" sz="900" dirty="0"/>
                <a:t>언덕</a:t>
              </a:r>
              <a:r>
                <a:rPr lang="en-US" altLang="ko-KR" sz="900" dirty="0"/>
                <a:t>, </a:t>
              </a:r>
              <a:r>
                <a:rPr lang="ko-KR" altLang="en-US" sz="900" dirty="0"/>
                <a:t>점토 석회질로 구성</a:t>
              </a:r>
              <a:endParaRPr lang="en-US" altLang="ko-KR" sz="900" dirty="0"/>
            </a:p>
            <a:p>
              <a:pPr>
                <a:lnSpc>
                  <a:spcPct val="150000"/>
                </a:lnSpc>
              </a:pPr>
              <a:r>
                <a:rPr lang="ko-KR" altLang="en-US" sz="900" dirty="0"/>
                <a:t>양조 </a:t>
              </a:r>
              <a:r>
                <a:rPr lang="en-US" altLang="ko-KR" sz="900" dirty="0"/>
                <a:t>: </a:t>
              </a:r>
              <a:r>
                <a:rPr lang="ko-KR" altLang="en-US" sz="900" dirty="0"/>
                <a:t>부분적으로 스테인리스 </a:t>
              </a:r>
              <a:r>
                <a:rPr lang="ko-KR" altLang="en-US" sz="900" dirty="0" err="1"/>
                <a:t>스틸</a:t>
              </a:r>
              <a:r>
                <a:rPr lang="ko-KR" altLang="en-US" sz="900" dirty="0"/>
                <a:t> 탱크에서 발효</a:t>
              </a:r>
              <a:r>
                <a:rPr lang="en-US" altLang="ko-KR" sz="900" dirty="0"/>
                <a:t>,</a:t>
              </a:r>
            </a:p>
            <a:p>
              <a:pPr>
                <a:lnSpc>
                  <a:spcPct val="150000"/>
                </a:lnSpc>
              </a:pPr>
              <a:r>
                <a:rPr lang="ko-KR" altLang="en-US" sz="900" dirty="0"/>
                <a:t>평균 </a:t>
              </a:r>
              <a:r>
                <a:rPr lang="en-US" altLang="ko-KR" sz="900" dirty="0"/>
                <a:t>20</a:t>
              </a:r>
              <a:r>
                <a:rPr lang="ko-KR" altLang="en-US" sz="900" dirty="0"/>
                <a:t>개월 동안 </a:t>
              </a:r>
              <a:r>
                <a:rPr lang="ko-KR" altLang="en-US" sz="900" dirty="0" err="1"/>
                <a:t>오크통에</a:t>
              </a:r>
              <a:r>
                <a:rPr lang="ko-KR" altLang="en-US" sz="900" dirty="0"/>
                <a:t> 숙성</a:t>
              </a:r>
              <a:r>
                <a:rPr lang="en-US" altLang="ko-KR" sz="900" dirty="0"/>
                <a:t>, </a:t>
              </a:r>
              <a:r>
                <a:rPr lang="ko-KR" altLang="en-US" sz="900" dirty="0" err="1"/>
                <a:t>새오크</a:t>
              </a:r>
              <a:r>
                <a:rPr lang="ko-KR" altLang="en-US" sz="900" dirty="0"/>
                <a:t> </a:t>
              </a:r>
              <a:r>
                <a:rPr lang="en-US" altLang="ko-KR" sz="900" dirty="0"/>
                <a:t>50% </a:t>
              </a:r>
              <a:r>
                <a:rPr lang="ko-KR" altLang="en-US" sz="900" dirty="0"/>
                <a:t>사용</a:t>
              </a:r>
              <a:endParaRPr lang="en-US" altLang="ko-KR" sz="900" dirty="0"/>
            </a:p>
            <a:p>
              <a:pPr>
                <a:lnSpc>
                  <a:spcPct val="150000"/>
                </a:lnSpc>
              </a:pPr>
              <a:r>
                <a:rPr lang="ko-KR" altLang="en-US" sz="900" dirty="0"/>
                <a:t>수확량 </a:t>
              </a:r>
              <a:r>
                <a:rPr lang="en-US" altLang="ko-KR" sz="900" dirty="0"/>
                <a:t>: 35 hl/ha 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2DF129F-50A6-489D-82DE-CC4187ACB0EB}"/>
                </a:ext>
              </a:extLst>
            </p:cNvPr>
            <p:cNvSpPr txBox="1"/>
            <p:nvPr/>
          </p:nvSpPr>
          <p:spPr>
            <a:xfrm>
              <a:off x="3601331" y="1965389"/>
              <a:ext cx="849923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ko-KR" altLang="en-US" sz="1200" dirty="0"/>
                <a:t>기본정보</a:t>
              </a:r>
            </a:p>
          </p:txBody>
        </p:sp>
      </p:grpSp>
      <p:cxnSp>
        <p:nvCxnSpPr>
          <p:cNvPr id="19" name="직선 연결선 18">
            <a:extLst>
              <a:ext uri="{FF2B5EF4-FFF2-40B4-BE49-F238E27FC236}">
                <a16:creationId xmlns:a16="http://schemas.microsoft.com/office/drawing/2014/main" id="{64496DD3-D130-4886-9FB8-02A3BCC8B021}"/>
              </a:ext>
            </a:extLst>
          </p:cNvPr>
          <p:cNvCxnSpPr>
            <a:cxnSpLocks/>
          </p:cNvCxnSpPr>
          <p:nvPr/>
        </p:nvCxnSpPr>
        <p:spPr>
          <a:xfrm>
            <a:off x="3330126" y="1793630"/>
            <a:ext cx="3552092" cy="0"/>
          </a:xfrm>
          <a:prstGeom prst="line">
            <a:avLst/>
          </a:prstGeom>
          <a:ln w="190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그림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5387" y="270043"/>
            <a:ext cx="1176457" cy="789695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166" y="1542953"/>
            <a:ext cx="1394950" cy="4607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2497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Tiger International\와인잔\로고\캡처65.JPG">
            <a:extLst>
              <a:ext uri="{FF2B5EF4-FFF2-40B4-BE49-F238E27FC236}">
                <a16:creationId xmlns:a16="http://schemas.microsoft.com/office/drawing/2014/main" id="{9C36EE79-30C0-4F57-8AD5-5779AD6E16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2962" y="6402370"/>
            <a:ext cx="798075" cy="360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89E8BF9-24B7-4AD6-B6E6-9A453C9F4467}"/>
              </a:ext>
            </a:extLst>
          </p:cNvPr>
          <p:cNvSpPr txBox="1"/>
          <p:nvPr/>
        </p:nvSpPr>
        <p:spPr>
          <a:xfrm>
            <a:off x="3206261" y="741242"/>
            <a:ext cx="3650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CHARMES CHAMBERTIN GRAND CRU</a:t>
            </a:r>
            <a:endParaRPr lang="ko-KR" alt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6CF7408-C137-4C1B-A27B-7861B616D9A0}"/>
              </a:ext>
            </a:extLst>
          </p:cNvPr>
          <p:cNvSpPr txBox="1"/>
          <p:nvPr/>
        </p:nvSpPr>
        <p:spPr>
          <a:xfrm>
            <a:off x="3206261" y="1106466"/>
            <a:ext cx="26516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err="1"/>
              <a:t>샤름</a:t>
            </a:r>
            <a:r>
              <a:rPr lang="ko-KR" altLang="en-US" dirty="0"/>
              <a:t> </a:t>
            </a:r>
            <a:r>
              <a:rPr lang="ko-KR" altLang="en-US" dirty="0" err="1"/>
              <a:t>샴베르땅</a:t>
            </a:r>
            <a:r>
              <a:rPr lang="ko-KR" altLang="en-US" dirty="0"/>
              <a:t> 그랑 </a:t>
            </a:r>
            <a:r>
              <a:rPr lang="ko-KR" altLang="en-US" dirty="0" err="1"/>
              <a:t>크뤼</a:t>
            </a:r>
            <a:endParaRPr lang="ko-KR" altLang="en-US" dirty="0"/>
          </a:p>
        </p:txBody>
      </p:sp>
      <p:grpSp>
        <p:nvGrpSpPr>
          <p:cNvPr id="8" name="그룹 7"/>
          <p:cNvGrpSpPr/>
          <p:nvPr/>
        </p:nvGrpSpPr>
        <p:grpSpPr>
          <a:xfrm>
            <a:off x="3601331" y="4170764"/>
            <a:ext cx="4770082" cy="1370523"/>
            <a:chOff x="3601331" y="3837300"/>
            <a:chExt cx="4770082" cy="1370523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D2A5330-5247-4062-ACCE-FDFDDB62482A}"/>
                </a:ext>
              </a:extLst>
            </p:cNvPr>
            <p:cNvSpPr txBox="1"/>
            <p:nvPr/>
          </p:nvSpPr>
          <p:spPr>
            <a:xfrm>
              <a:off x="3755173" y="4076744"/>
              <a:ext cx="4616240" cy="11310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ko-KR" altLang="en-US" sz="900" dirty="0"/>
                <a:t>컬러 </a:t>
              </a:r>
              <a:r>
                <a:rPr lang="en-US" altLang="ko-KR" sz="900" dirty="0"/>
                <a:t>: </a:t>
              </a:r>
              <a:r>
                <a:rPr lang="ko-KR" altLang="en-US" sz="900" dirty="0"/>
                <a:t>깊고 우아한 </a:t>
              </a:r>
              <a:r>
                <a:rPr lang="ko-KR" altLang="en-US" sz="900" dirty="0" err="1"/>
                <a:t>레드</a:t>
              </a:r>
              <a:r>
                <a:rPr lang="ko-KR" altLang="en-US" sz="900" dirty="0"/>
                <a:t> </a:t>
              </a:r>
              <a:r>
                <a:rPr lang="ko-KR" altLang="en-US" sz="900" dirty="0" err="1"/>
                <a:t>루비색</a:t>
              </a:r>
              <a:endParaRPr lang="en-US" altLang="ko-KR" sz="900" dirty="0"/>
            </a:p>
            <a:p>
              <a:pPr>
                <a:lnSpc>
                  <a:spcPct val="150000"/>
                </a:lnSpc>
              </a:pPr>
              <a:r>
                <a:rPr lang="ko-KR" altLang="en-US" sz="900" dirty="0" err="1"/>
                <a:t>노즈</a:t>
              </a:r>
              <a:r>
                <a:rPr lang="ko-KR" altLang="en-US" sz="900" dirty="0"/>
                <a:t> </a:t>
              </a:r>
              <a:r>
                <a:rPr lang="en-US" altLang="ko-KR" sz="900" dirty="0"/>
                <a:t>: </a:t>
              </a:r>
              <a:r>
                <a:rPr lang="ko-KR" altLang="en-US" sz="900" dirty="0"/>
                <a:t>달콤한 바이올렛</a:t>
              </a:r>
              <a:r>
                <a:rPr lang="en-US" altLang="ko-KR" sz="900" dirty="0"/>
                <a:t>, </a:t>
              </a:r>
              <a:r>
                <a:rPr lang="ko-KR" altLang="en-US" sz="900" dirty="0" err="1"/>
                <a:t>오크</a:t>
              </a:r>
              <a:r>
                <a:rPr lang="en-US" altLang="ko-KR" sz="900" dirty="0"/>
                <a:t>, </a:t>
              </a:r>
              <a:r>
                <a:rPr lang="ko-KR" altLang="en-US" sz="900" dirty="0"/>
                <a:t>잘 익은 붉은 과일</a:t>
              </a:r>
              <a:r>
                <a:rPr lang="en-US" altLang="ko-KR" sz="900" dirty="0"/>
                <a:t>, </a:t>
              </a:r>
              <a:r>
                <a:rPr lang="ko-KR" altLang="en-US" sz="900" dirty="0"/>
                <a:t>담배</a:t>
              </a:r>
              <a:r>
                <a:rPr lang="en-US" altLang="ko-KR" sz="900" dirty="0"/>
                <a:t>, </a:t>
              </a:r>
              <a:r>
                <a:rPr lang="ko-KR" altLang="en-US" sz="900" dirty="0" err="1"/>
                <a:t>버섯등의</a:t>
              </a:r>
              <a:r>
                <a:rPr lang="ko-KR" altLang="en-US" sz="900" dirty="0"/>
                <a:t>  </a:t>
              </a:r>
              <a:r>
                <a:rPr lang="ko-KR" altLang="en-US" sz="900" dirty="0" err="1"/>
                <a:t>아로마와</a:t>
              </a:r>
              <a:endParaRPr lang="en-US" altLang="ko-KR" sz="900" dirty="0"/>
            </a:p>
            <a:p>
              <a:pPr>
                <a:lnSpc>
                  <a:spcPct val="150000"/>
                </a:lnSpc>
              </a:pPr>
              <a:r>
                <a:rPr lang="ko-KR" altLang="en-US" sz="900" dirty="0"/>
                <a:t>약간의 </a:t>
              </a:r>
              <a:r>
                <a:rPr lang="ko-KR" altLang="en-US" sz="900" dirty="0" err="1"/>
                <a:t>흙내음이</a:t>
              </a:r>
              <a:r>
                <a:rPr lang="ko-KR" altLang="en-US" sz="900" dirty="0"/>
                <a:t> 가미된 강력하고 고급스러운 향이 풍요롭게 퍼진다</a:t>
              </a:r>
              <a:r>
                <a:rPr lang="en-US" altLang="ko-KR" sz="900" dirty="0"/>
                <a:t>.</a:t>
              </a:r>
            </a:p>
            <a:p>
              <a:pPr>
                <a:lnSpc>
                  <a:spcPct val="150000"/>
                </a:lnSpc>
              </a:pPr>
              <a:r>
                <a:rPr lang="ko-KR" altLang="en-US" sz="900" dirty="0"/>
                <a:t>팔레트 </a:t>
              </a:r>
              <a:r>
                <a:rPr lang="en-US" altLang="ko-KR" sz="900" dirty="0"/>
                <a:t>: </a:t>
              </a:r>
              <a:r>
                <a:rPr lang="ko-KR" altLang="en-US" sz="900" dirty="0"/>
                <a:t>잘 익은 체리</a:t>
              </a:r>
              <a:r>
                <a:rPr lang="en-US" altLang="ko-KR" sz="900" dirty="0"/>
                <a:t>, </a:t>
              </a:r>
              <a:r>
                <a:rPr lang="ko-KR" altLang="en-US" sz="900" dirty="0"/>
                <a:t>야생 딸기</a:t>
              </a:r>
              <a:r>
                <a:rPr lang="en-US" altLang="ko-KR" sz="900" dirty="0"/>
                <a:t>, </a:t>
              </a:r>
              <a:r>
                <a:rPr lang="ko-KR" altLang="en-US" sz="900" dirty="0"/>
                <a:t>신선한 버섯</a:t>
              </a:r>
              <a:r>
                <a:rPr lang="en-US" altLang="ko-KR" sz="900" dirty="0"/>
                <a:t>, </a:t>
              </a:r>
              <a:r>
                <a:rPr lang="ko-KR" altLang="en-US" sz="900" dirty="0" err="1"/>
                <a:t>감미있는</a:t>
              </a:r>
              <a:r>
                <a:rPr lang="ko-KR" altLang="en-US" sz="900" dirty="0"/>
                <a:t> 훈연 캐릭터가 잘 어우러지며</a:t>
              </a:r>
              <a:endParaRPr lang="en-US" altLang="ko-KR" sz="900" dirty="0"/>
            </a:p>
            <a:p>
              <a:pPr>
                <a:lnSpc>
                  <a:spcPct val="150000"/>
                </a:lnSpc>
              </a:pPr>
              <a:r>
                <a:rPr lang="ko-KR" altLang="en-US" sz="900" dirty="0"/>
                <a:t>풍부한 </a:t>
              </a:r>
              <a:r>
                <a:rPr lang="ko-KR" altLang="en-US" sz="900" dirty="0" err="1"/>
                <a:t>바디감과</a:t>
              </a:r>
              <a:r>
                <a:rPr lang="ko-KR" altLang="en-US" sz="900" dirty="0"/>
                <a:t> 함께 잘 조직된 우아하고 </a:t>
              </a:r>
              <a:r>
                <a:rPr lang="ko-KR" altLang="en-US" sz="900" dirty="0" err="1"/>
                <a:t>기교넘치는</a:t>
              </a:r>
              <a:r>
                <a:rPr lang="ko-KR" altLang="en-US" sz="900" dirty="0"/>
                <a:t> 맛을 선사합니다</a:t>
              </a:r>
              <a:r>
                <a:rPr lang="en-US" altLang="ko-KR" sz="900" dirty="0"/>
                <a:t>.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0DB8D4B-F2CD-4195-AC88-64510E7A15DA}"/>
                </a:ext>
              </a:extLst>
            </p:cNvPr>
            <p:cNvSpPr txBox="1"/>
            <p:nvPr/>
          </p:nvSpPr>
          <p:spPr>
            <a:xfrm>
              <a:off x="3601331" y="3837300"/>
              <a:ext cx="114326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200" dirty="0" err="1"/>
                <a:t>테이스팅</a:t>
              </a:r>
              <a:r>
                <a:rPr lang="ko-KR" altLang="en-US" sz="1200" dirty="0"/>
                <a:t> 노트</a:t>
              </a:r>
            </a:p>
          </p:txBody>
        </p:sp>
      </p:grpSp>
      <p:grpSp>
        <p:nvGrpSpPr>
          <p:cNvPr id="9" name="그룹 8"/>
          <p:cNvGrpSpPr/>
          <p:nvPr/>
        </p:nvGrpSpPr>
        <p:grpSpPr>
          <a:xfrm>
            <a:off x="3601331" y="1778677"/>
            <a:ext cx="4769310" cy="2371533"/>
            <a:chOff x="3601331" y="1965389"/>
            <a:chExt cx="4769310" cy="2371533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E60B736-D92E-44F5-9B3E-8FBE8AAE2076}"/>
                </a:ext>
              </a:extLst>
            </p:cNvPr>
            <p:cNvSpPr txBox="1"/>
            <p:nvPr/>
          </p:nvSpPr>
          <p:spPr>
            <a:xfrm>
              <a:off x="3754401" y="2167097"/>
              <a:ext cx="4616240" cy="21698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ko-KR" altLang="en-US" sz="900" dirty="0"/>
                <a:t>지역 </a:t>
              </a:r>
              <a:r>
                <a:rPr lang="en-US" altLang="ko-KR" sz="900" dirty="0"/>
                <a:t>: France / Bourgogne / Cote du </a:t>
              </a:r>
              <a:r>
                <a:rPr lang="en-US" altLang="ko-KR" sz="900" dirty="0" err="1"/>
                <a:t>Nuits</a:t>
              </a:r>
              <a:r>
                <a:rPr lang="en-US" altLang="ko-KR" sz="900" dirty="0"/>
                <a:t> / </a:t>
              </a:r>
              <a:r>
                <a:rPr lang="en-US" altLang="ko-KR" sz="900" dirty="0" err="1"/>
                <a:t>Charmes</a:t>
              </a:r>
              <a:r>
                <a:rPr lang="en-US" altLang="ko-KR" sz="900" dirty="0"/>
                <a:t> Chambertin Grand Cru</a:t>
              </a:r>
            </a:p>
            <a:p>
              <a:pPr>
                <a:lnSpc>
                  <a:spcPct val="150000"/>
                </a:lnSpc>
              </a:pPr>
              <a:r>
                <a:rPr lang="ko-KR" altLang="en-US" sz="900" dirty="0"/>
                <a:t>등급 </a:t>
              </a:r>
              <a:r>
                <a:rPr lang="en-US" altLang="ko-KR" sz="900" dirty="0"/>
                <a:t>: AOC</a:t>
              </a:r>
            </a:p>
            <a:p>
              <a:pPr>
                <a:lnSpc>
                  <a:spcPct val="150000"/>
                </a:lnSpc>
              </a:pPr>
              <a:r>
                <a:rPr lang="ko-KR" altLang="en-US" sz="900" dirty="0"/>
                <a:t>빈티지 </a:t>
              </a:r>
              <a:r>
                <a:rPr lang="en-US" altLang="ko-KR" sz="900" dirty="0"/>
                <a:t>: 2017</a:t>
              </a:r>
            </a:p>
            <a:p>
              <a:pPr>
                <a:lnSpc>
                  <a:spcPct val="150000"/>
                </a:lnSpc>
              </a:pPr>
              <a:r>
                <a:rPr lang="ko-KR" altLang="en-US" sz="900" dirty="0"/>
                <a:t>포도품종 </a:t>
              </a:r>
              <a:r>
                <a:rPr lang="en-US" altLang="ko-KR" sz="900" dirty="0"/>
                <a:t>: </a:t>
              </a:r>
              <a:r>
                <a:rPr lang="ko-KR" altLang="en-US" sz="900" dirty="0" err="1"/>
                <a:t>피노누아</a:t>
              </a:r>
              <a:r>
                <a:rPr lang="ko-KR" altLang="en-US" sz="900" dirty="0"/>
                <a:t> </a:t>
              </a:r>
              <a:r>
                <a:rPr lang="en-US" altLang="ko-KR" sz="900" dirty="0"/>
                <a:t>(Pinot Noir) 100%</a:t>
              </a:r>
            </a:p>
            <a:p>
              <a:pPr>
                <a:lnSpc>
                  <a:spcPct val="150000"/>
                </a:lnSpc>
              </a:pPr>
              <a:r>
                <a:rPr lang="ko-KR" altLang="en-US" sz="900" dirty="0" err="1"/>
                <a:t>떼루아</a:t>
              </a:r>
              <a:r>
                <a:rPr lang="ko-KR" altLang="en-US" sz="900" dirty="0"/>
                <a:t> </a:t>
              </a:r>
              <a:r>
                <a:rPr lang="en-US" altLang="ko-KR" sz="900" dirty="0"/>
                <a:t>: </a:t>
              </a:r>
              <a:r>
                <a:rPr lang="en-US" altLang="ko-KR" sz="900" dirty="0" err="1"/>
                <a:t>Gevery</a:t>
              </a:r>
              <a:r>
                <a:rPr lang="en-US" altLang="ko-KR" sz="900" dirty="0"/>
                <a:t> Chambertin </a:t>
              </a:r>
              <a:r>
                <a:rPr lang="ko-KR" altLang="en-US" sz="900" dirty="0"/>
                <a:t>남부에 위치한 </a:t>
              </a:r>
              <a:r>
                <a:rPr lang="ko-KR" altLang="en-US" sz="900" dirty="0" err="1"/>
                <a:t>그랑크뤼</a:t>
              </a:r>
              <a:r>
                <a:rPr lang="en-US" altLang="ko-KR" sz="900" dirty="0"/>
                <a:t>, 150~200m </a:t>
              </a:r>
              <a:r>
                <a:rPr lang="ko-KR" altLang="en-US" sz="900" dirty="0"/>
                <a:t>고도의 남향언덕</a:t>
              </a:r>
              <a:r>
                <a:rPr lang="en-US" altLang="ko-KR" sz="900" dirty="0"/>
                <a:t>,</a:t>
              </a:r>
            </a:p>
            <a:p>
              <a:pPr>
                <a:lnSpc>
                  <a:spcPct val="150000"/>
                </a:lnSpc>
              </a:pPr>
              <a:r>
                <a:rPr lang="ko-KR" altLang="en-US" sz="900" dirty="0"/>
                <a:t>점토 석회암 토양</a:t>
              </a:r>
              <a:endParaRPr lang="en-US" altLang="ko-KR" sz="900" dirty="0"/>
            </a:p>
            <a:p>
              <a:pPr>
                <a:lnSpc>
                  <a:spcPct val="150000"/>
                </a:lnSpc>
              </a:pPr>
              <a:r>
                <a:rPr lang="ko-KR" altLang="en-US" sz="900" dirty="0"/>
                <a:t>양조 </a:t>
              </a:r>
              <a:r>
                <a:rPr lang="en-US" altLang="ko-KR" sz="900" dirty="0"/>
                <a:t>: </a:t>
              </a:r>
              <a:r>
                <a:rPr lang="ko-KR" altLang="en-US" sz="900" dirty="0"/>
                <a:t>재배과정에서 농약 및 화학비료 사용하지 않음</a:t>
              </a:r>
              <a:r>
                <a:rPr lang="en-US" altLang="ko-KR" sz="900" dirty="0"/>
                <a:t>, </a:t>
              </a:r>
              <a:r>
                <a:rPr lang="ko-KR" altLang="en-US" sz="900" dirty="0"/>
                <a:t>나무와 스테인리스 </a:t>
              </a:r>
              <a:r>
                <a:rPr lang="ko-KR" altLang="en-US" sz="900" dirty="0" err="1"/>
                <a:t>스틸</a:t>
              </a:r>
              <a:r>
                <a:rPr lang="ko-KR" altLang="en-US" sz="900" dirty="0"/>
                <a:t> 탱크를 </a:t>
              </a:r>
              <a:endParaRPr lang="en-US" altLang="ko-KR" sz="900" dirty="0"/>
            </a:p>
            <a:p>
              <a:pPr>
                <a:lnSpc>
                  <a:spcPct val="150000"/>
                </a:lnSpc>
              </a:pPr>
              <a:r>
                <a:rPr lang="ko-KR" altLang="en-US" sz="900" dirty="0"/>
                <a:t>조합한 전통의 저온 발효 방식</a:t>
              </a:r>
              <a:r>
                <a:rPr lang="en-US" altLang="ko-KR" sz="900" dirty="0"/>
                <a:t>, </a:t>
              </a:r>
              <a:r>
                <a:rPr lang="ko-KR" altLang="en-US" sz="900" dirty="0"/>
                <a:t>평균 </a:t>
              </a:r>
              <a:r>
                <a:rPr lang="en-US" altLang="ko-KR" sz="900" dirty="0"/>
                <a:t>20</a:t>
              </a:r>
              <a:r>
                <a:rPr lang="ko-KR" altLang="en-US" sz="900" dirty="0"/>
                <a:t>개월 </a:t>
              </a:r>
              <a:r>
                <a:rPr lang="ko-KR" altLang="en-US" sz="900" dirty="0" err="1"/>
                <a:t>오크통</a:t>
              </a:r>
              <a:r>
                <a:rPr lang="ko-KR" altLang="en-US" sz="900" dirty="0"/>
                <a:t> 숙성 </a:t>
              </a:r>
              <a:r>
                <a:rPr lang="en-US" altLang="ko-KR" sz="900" dirty="0"/>
                <a:t>(</a:t>
              </a:r>
              <a:r>
                <a:rPr lang="ko-KR" altLang="en-US" sz="900" dirty="0" err="1"/>
                <a:t>프렌치</a:t>
              </a:r>
              <a:r>
                <a:rPr lang="ko-KR" altLang="en-US" sz="900" dirty="0"/>
                <a:t> </a:t>
              </a:r>
              <a:r>
                <a:rPr lang="ko-KR" altLang="en-US" sz="900" dirty="0" err="1"/>
                <a:t>오크통</a:t>
              </a:r>
              <a:r>
                <a:rPr lang="ko-KR" altLang="en-US" sz="900" dirty="0"/>
                <a:t> </a:t>
              </a:r>
              <a:r>
                <a:rPr lang="en-US" altLang="ko-KR" sz="900" dirty="0"/>
                <a:t>90% </a:t>
              </a:r>
              <a:r>
                <a:rPr lang="ko-KR" altLang="en-US" sz="900" dirty="0"/>
                <a:t>사용</a:t>
              </a:r>
              <a:r>
                <a:rPr lang="en-US" altLang="ko-KR" sz="900" dirty="0"/>
                <a:t>)</a:t>
              </a:r>
            </a:p>
            <a:p>
              <a:pPr>
                <a:lnSpc>
                  <a:spcPct val="150000"/>
                </a:lnSpc>
              </a:pPr>
              <a:r>
                <a:rPr lang="ko-KR" altLang="en-US" sz="900" dirty="0"/>
                <a:t>수확량 </a:t>
              </a:r>
              <a:r>
                <a:rPr lang="en-US" altLang="ko-KR" sz="900" dirty="0"/>
                <a:t>: 35 hl/ha </a:t>
              </a:r>
            </a:p>
            <a:p>
              <a:pPr>
                <a:lnSpc>
                  <a:spcPct val="150000"/>
                </a:lnSpc>
              </a:pPr>
              <a:r>
                <a:rPr lang="ko-KR" altLang="en-US" sz="900" dirty="0"/>
                <a:t>수령 </a:t>
              </a:r>
              <a:r>
                <a:rPr lang="en-US" altLang="ko-KR" sz="900" dirty="0"/>
                <a:t>: 60~80</a:t>
              </a:r>
              <a:r>
                <a:rPr lang="ko-KR" altLang="en-US" sz="900" dirty="0"/>
                <a:t>년</a:t>
              </a:r>
              <a:endParaRPr lang="en-US" altLang="ko-KR" sz="900" dirty="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2DF129F-50A6-489D-82DE-CC4187ACB0EB}"/>
                </a:ext>
              </a:extLst>
            </p:cNvPr>
            <p:cNvSpPr txBox="1"/>
            <p:nvPr/>
          </p:nvSpPr>
          <p:spPr>
            <a:xfrm>
              <a:off x="3601331" y="1965389"/>
              <a:ext cx="849923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ko-KR" altLang="en-US" sz="1200" dirty="0"/>
                <a:t>기본정보</a:t>
              </a:r>
            </a:p>
          </p:txBody>
        </p:sp>
      </p:grpSp>
      <p:cxnSp>
        <p:nvCxnSpPr>
          <p:cNvPr id="19" name="직선 연결선 18">
            <a:extLst>
              <a:ext uri="{FF2B5EF4-FFF2-40B4-BE49-F238E27FC236}">
                <a16:creationId xmlns:a16="http://schemas.microsoft.com/office/drawing/2014/main" id="{64496DD3-D130-4886-9FB8-02A3BCC8B021}"/>
              </a:ext>
            </a:extLst>
          </p:cNvPr>
          <p:cNvCxnSpPr>
            <a:cxnSpLocks/>
          </p:cNvCxnSpPr>
          <p:nvPr/>
        </p:nvCxnSpPr>
        <p:spPr>
          <a:xfrm>
            <a:off x="3330126" y="1541809"/>
            <a:ext cx="3552092" cy="0"/>
          </a:xfrm>
          <a:prstGeom prst="line">
            <a:avLst/>
          </a:prstGeom>
          <a:ln w="190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그림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5387" y="270043"/>
            <a:ext cx="1176457" cy="789695"/>
          </a:xfrm>
          <a:prstGeom prst="rect">
            <a:avLst/>
          </a:prstGeom>
        </p:spPr>
      </p:pic>
      <p:grpSp>
        <p:nvGrpSpPr>
          <p:cNvPr id="20" name="그룹 19"/>
          <p:cNvGrpSpPr/>
          <p:nvPr/>
        </p:nvGrpSpPr>
        <p:grpSpPr>
          <a:xfrm>
            <a:off x="3601331" y="5607560"/>
            <a:ext cx="5504263" cy="608085"/>
            <a:chOff x="3601331" y="5473994"/>
            <a:chExt cx="5504263" cy="608085"/>
          </a:xfrm>
        </p:grpSpPr>
        <p:grpSp>
          <p:nvGrpSpPr>
            <p:cNvPr id="5" name="그룹 4"/>
            <p:cNvGrpSpPr/>
            <p:nvPr/>
          </p:nvGrpSpPr>
          <p:grpSpPr>
            <a:xfrm>
              <a:off x="3601331" y="5473994"/>
              <a:ext cx="5504263" cy="608085"/>
              <a:chOff x="3601331" y="5341302"/>
              <a:chExt cx="5504263" cy="608085"/>
            </a:xfrm>
          </p:grpSpPr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D2A5330-5247-4062-ACCE-FDFDDB62482A}"/>
                  </a:ext>
                </a:extLst>
              </p:cNvPr>
              <p:cNvSpPr txBox="1"/>
              <p:nvPr/>
            </p:nvSpPr>
            <p:spPr>
              <a:xfrm>
                <a:off x="4489354" y="5614680"/>
                <a:ext cx="4616240" cy="3347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ko-KR" sz="1050" b="1" dirty="0"/>
                  <a:t>WINE &amp; SPIRITS 93 PTS</a:t>
                </a: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0DB8D4B-F2CD-4195-AC88-64510E7A15DA}"/>
                  </a:ext>
                </a:extLst>
              </p:cNvPr>
              <p:cNvSpPr txBox="1"/>
              <p:nvPr/>
            </p:nvSpPr>
            <p:spPr>
              <a:xfrm>
                <a:off x="3601331" y="5341302"/>
                <a:ext cx="800219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o-KR" altLang="en-US" sz="1200" dirty="0"/>
                  <a:t>수상내역</a:t>
                </a:r>
              </a:p>
            </p:txBody>
          </p:sp>
        </p:grpSp>
        <p:pic>
          <p:nvPicPr>
            <p:cNvPr id="7" name="그림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49387" y="5811196"/>
              <a:ext cx="647149" cy="237230"/>
            </a:xfrm>
            <a:prstGeom prst="rect">
              <a:avLst/>
            </a:prstGeom>
          </p:spPr>
        </p:pic>
      </p:grpSp>
      <p:pic>
        <p:nvPicPr>
          <p:cNvPr id="22" name="그림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696" y="1475798"/>
            <a:ext cx="1357109" cy="4647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3508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73</TotalTime>
  <Words>600</Words>
  <Application>Microsoft Office PowerPoint</Application>
  <PresentationFormat>화면 슬라이드 쇼(4:3)</PresentationFormat>
  <Paragraphs>82</Paragraphs>
  <Slides>7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7</vt:i4>
      </vt:variant>
    </vt:vector>
  </HeadingPairs>
  <TitlesOfParts>
    <vt:vector size="12" baseType="lpstr">
      <vt:lpstr>DIN-Bold</vt:lpstr>
      <vt:lpstr>Arial</vt:lpstr>
      <vt:lpstr>Calibri</vt:lpstr>
      <vt:lpstr>Calibri Light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Windows 사용자</dc:creator>
  <cp:lastModifiedBy>TH18155</cp:lastModifiedBy>
  <cp:revision>9</cp:revision>
  <dcterms:created xsi:type="dcterms:W3CDTF">2023-01-03T04:41:17Z</dcterms:created>
  <dcterms:modified xsi:type="dcterms:W3CDTF">2023-08-04T03:25:40Z</dcterms:modified>
</cp:coreProperties>
</file>