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9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3" y="275843"/>
            <a:ext cx="8592312" cy="59603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8592312" y="0"/>
                </a:moveTo>
                <a:lnTo>
                  <a:pt x="0" y="0"/>
                </a:lnTo>
                <a:lnTo>
                  <a:pt x="0" y="5960364"/>
                </a:lnTo>
                <a:lnTo>
                  <a:pt x="8592312" y="5960364"/>
                </a:lnTo>
                <a:lnTo>
                  <a:pt x="8592312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0" y="5960364"/>
                </a:moveTo>
                <a:lnTo>
                  <a:pt x="8592312" y="5960364"/>
                </a:lnTo>
                <a:lnTo>
                  <a:pt x="8592312" y="0"/>
                </a:lnTo>
                <a:lnTo>
                  <a:pt x="0" y="0"/>
                </a:lnTo>
                <a:lnTo>
                  <a:pt x="0" y="596036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5189" y="6402322"/>
            <a:ext cx="786098" cy="3596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39" y="4232147"/>
            <a:ext cx="810768" cy="8260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7079" y="1374647"/>
            <a:ext cx="1272539" cy="27462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7379" y="1374647"/>
            <a:ext cx="1287780" cy="14462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39" y="2932176"/>
            <a:ext cx="2369820" cy="118872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339" y="1374647"/>
            <a:ext cx="964691" cy="14462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3" y="275843"/>
            <a:ext cx="8592312" cy="59603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8592312" y="0"/>
                </a:moveTo>
                <a:lnTo>
                  <a:pt x="0" y="0"/>
                </a:lnTo>
                <a:lnTo>
                  <a:pt x="0" y="5960364"/>
                </a:lnTo>
                <a:lnTo>
                  <a:pt x="8592312" y="5960364"/>
                </a:lnTo>
                <a:lnTo>
                  <a:pt x="8592312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0" y="5960364"/>
                </a:moveTo>
                <a:lnTo>
                  <a:pt x="8592312" y="5960364"/>
                </a:lnTo>
                <a:lnTo>
                  <a:pt x="8592312" y="0"/>
                </a:lnTo>
                <a:lnTo>
                  <a:pt x="0" y="0"/>
                </a:lnTo>
                <a:lnTo>
                  <a:pt x="0" y="596036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4420" y="2305811"/>
            <a:ext cx="1839468" cy="18745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5189" y="6402322"/>
            <a:ext cx="786098" cy="3596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352043"/>
            <a:ext cx="803046" cy="8067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843" y="275843"/>
            <a:ext cx="8592312" cy="59603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8592312" y="0"/>
                </a:moveTo>
                <a:lnTo>
                  <a:pt x="0" y="0"/>
                </a:lnTo>
                <a:lnTo>
                  <a:pt x="0" y="5960364"/>
                </a:lnTo>
                <a:lnTo>
                  <a:pt x="8592312" y="5960364"/>
                </a:lnTo>
                <a:lnTo>
                  <a:pt x="8592312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5843" y="275843"/>
            <a:ext cx="8592820" cy="5960745"/>
          </a:xfrm>
          <a:custGeom>
            <a:avLst/>
            <a:gdLst/>
            <a:ahLst/>
            <a:cxnLst/>
            <a:rect l="l" t="t" r="r" b="b"/>
            <a:pathLst>
              <a:path w="8592820" h="5960745">
                <a:moveTo>
                  <a:pt x="0" y="5960364"/>
                </a:moveTo>
                <a:lnTo>
                  <a:pt x="8592312" y="5960364"/>
                </a:lnTo>
                <a:lnTo>
                  <a:pt x="8592312" y="0"/>
                </a:lnTo>
                <a:lnTo>
                  <a:pt x="0" y="0"/>
                </a:lnTo>
                <a:lnTo>
                  <a:pt x="0" y="596036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2510" y="848359"/>
            <a:ext cx="2998978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454" y="2112726"/>
            <a:ext cx="2092960" cy="208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DOMAINE </a:t>
            </a:r>
            <a:r>
              <a:rPr sz="30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MAURICE </a:t>
            </a:r>
            <a:r>
              <a:rPr sz="30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GAV</a:t>
            </a:r>
            <a:r>
              <a:rPr sz="3000" spc="5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30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GNET</a:t>
            </a:r>
            <a:endParaRPr sz="30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238" y="6402322"/>
            <a:ext cx="784598" cy="359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2216" y="1376832"/>
            <a:ext cx="3513583" cy="391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세기초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Domai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 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Roma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nti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포도밭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관리자인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Vignero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비네롱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으로</a:t>
            </a:r>
            <a:r>
              <a:rPr sz="1000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책임을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맡았던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Honoré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igne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는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Nuits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Sai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Ge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1000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중심부에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자신의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 err="1">
                <a:solidFill>
                  <a:srgbClr val="FFFFFF"/>
                </a:solidFill>
                <a:latin typeface="맑은 고딕"/>
                <a:cs typeface="맑은 고딕"/>
              </a:rPr>
              <a:t>텃밭을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55" dirty="0" smtClean="0">
                <a:solidFill>
                  <a:srgbClr val="FFFFFF"/>
                </a:solidFill>
                <a:latin typeface="맑은 고딕"/>
                <a:cs typeface="맑은 고딕"/>
              </a:rPr>
              <a:t>일</a:t>
            </a:r>
            <a:r>
              <a:rPr lang="ko-KR" altLang="en-US" sz="1000" spc="55" dirty="0" smtClean="0">
                <a:solidFill>
                  <a:srgbClr val="FFFFFF"/>
                </a:solidFill>
                <a:latin typeface="맑은 고딕"/>
                <a:cs typeface="맑은 고딕"/>
              </a:rPr>
              <a:t>굽</a:t>
            </a:r>
            <a:r>
              <a:rPr sz="1000" spc="55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창립자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Hon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oré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는</a:t>
            </a:r>
            <a:r>
              <a:rPr sz="1000" spc="-1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그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아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들</a:t>
            </a:r>
            <a:r>
              <a:rPr sz="1000" spc="-1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Mauri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에게</a:t>
            </a:r>
            <a:endParaRPr sz="1000" dirty="0">
              <a:latin typeface="맑은 고딕"/>
              <a:cs typeface="맑은 고딕"/>
            </a:endParaRPr>
          </a:p>
          <a:p>
            <a:pPr marL="12700" marR="590550">
              <a:lnSpc>
                <a:spcPct val="150000"/>
              </a:lnSpc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그의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열정과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 err="1">
                <a:solidFill>
                  <a:srgbClr val="FFFFFF"/>
                </a:solidFill>
                <a:latin typeface="맑은 고딕"/>
                <a:cs typeface="맑은 고딕"/>
              </a:rPr>
              <a:t>노하우를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65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물려주고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아버지와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35" dirty="0" err="1">
                <a:solidFill>
                  <a:srgbClr val="FFFFFF"/>
                </a:solidFill>
                <a:latin typeface="맑은 고딕"/>
                <a:cs typeface="맑은 고딕"/>
              </a:rPr>
              <a:t>아들은</a:t>
            </a:r>
            <a:r>
              <a:rPr sz="1000" spc="-1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endParaRPr lang="en-US" sz="1000" spc="-5" dirty="0" smtClean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 marR="590550">
              <a:lnSpc>
                <a:spcPct val="150000"/>
              </a:lnSpc>
            </a:pPr>
            <a:r>
              <a:rPr lang="ko-KR" altLang="en-US" sz="1000" spc="-5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와이너리</a:t>
            </a:r>
            <a:r>
              <a:rPr sz="1000" spc="-114" dirty="0" smtClean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본부에서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가업을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시작합니다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753110">
              <a:lnSpc>
                <a:spcPct val="150100"/>
              </a:lnSpc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여러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세대에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걸쳐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포도밭이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확장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65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개발되고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endParaRPr lang="en-US" sz="1000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753110">
              <a:lnSpc>
                <a:spcPct val="150100"/>
              </a:lnSpc>
            </a:pPr>
            <a:r>
              <a:rPr sz="1000" spc="-5" dirty="0" smtClean="0">
                <a:solidFill>
                  <a:srgbClr val="FFFFFF"/>
                </a:solidFill>
                <a:latin typeface="Calibri"/>
                <a:cs typeface="Calibri"/>
              </a:rPr>
              <a:t>Mauri</a:t>
            </a:r>
            <a:r>
              <a:rPr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spc="-5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는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그의</a:t>
            </a:r>
            <a:r>
              <a:rPr sz="1000" spc="-1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포도밭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을</a:t>
            </a:r>
            <a:r>
              <a:rPr sz="1000" spc="-1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확장하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기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위해 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노력했습니다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지속적인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수요로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인해</a:t>
            </a:r>
            <a:endParaRPr sz="10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Maurice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igne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는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계속하여</a:t>
            </a:r>
            <a:r>
              <a:rPr sz="1000" spc="-1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발전하였습니다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58419">
              <a:lnSpc>
                <a:spcPct val="150000"/>
              </a:lnSpc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그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이후로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떼루아에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대한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열정은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아버지에서</a:t>
            </a:r>
            <a:r>
              <a:rPr sz="1000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아들로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창업자의  증손자인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Arna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ignet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에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이르기까지</a:t>
            </a:r>
            <a:endParaRPr sz="10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대를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이어오고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있습니다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  <a:p>
            <a:pPr marL="12700" marR="62865">
              <a:lnSpc>
                <a:spcPct val="150000"/>
              </a:lnSpc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장엄한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떼루아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견고한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노하우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각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와인에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대한</a:t>
            </a:r>
            <a:r>
              <a:rPr sz="10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세심한</a:t>
            </a:r>
            <a:r>
              <a:rPr sz="10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관리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이것이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Maurice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ignet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를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명확하게</a:t>
            </a:r>
            <a:r>
              <a:rPr sz="10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정의합니다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032" y="4287011"/>
            <a:ext cx="2712720" cy="11871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69992" y="731393"/>
            <a:ext cx="1783714" cy="564515"/>
            <a:chOff x="4769992" y="731393"/>
            <a:chExt cx="1783714" cy="564515"/>
          </a:xfrm>
        </p:grpSpPr>
        <p:sp>
          <p:nvSpPr>
            <p:cNvPr id="5" name="object 5"/>
            <p:cNvSpPr/>
            <p:nvPr/>
          </p:nvSpPr>
          <p:spPr>
            <a:xfrm>
              <a:off x="4773167" y="734568"/>
              <a:ext cx="1777364" cy="558165"/>
            </a:xfrm>
            <a:custGeom>
              <a:avLst/>
              <a:gdLst/>
              <a:ahLst/>
              <a:cxnLst/>
              <a:rect l="l" t="t" r="r" b="b"/>
              <a:pathLst>
                <a:path w="1777365" h="558165">
                  <a:moveTo>
                    <a:pt x="1684020" y="0"/>
                  </a:moveTo>
                  <a:lnTo>
                    <a:pt x="92964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4"/>
                  </a:lnTo>
                  <a:lnTo>
                    <a:pt x="0" y="464820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4" y="557784"/>
                  </a:lnTo>
                  <a:lnTo>
                    <a:pt x="1684020" y="557784"/>
                  </a:lnTo>
                  <a:lnTo>
                    <a:pt x="1720191" y="550473"/>
                  </a:lnTo>
                  <a:lnTo>
                    <a:pt x="1749742" y="530542"/>
                  </a:lnTo>
                  <a:lnTo>
                    <a:pt x="1769673" y="500991"/>
                  </a:lnTo>
                  <a:lnTo>
                    <a:pt x="1776984" y="464820"/>
                  </a:lnTo>
                  <a:lnTo>
                    <a:pt x="1776984" y="92964"/>
                  </a:lnTo>
                  <a:lnTo>
                    <a:pt x="1769673" y="56792"/>
                  </a:lnTo>
                  <a:lnTo>
                    <a:pt x="1749742" y="27241"/>
                  </a:lnTo>
                  <a:lnTo>
                    <a:pt x="1720191" y="73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3167" y="734568"/>
              <a:ext cx="1777364" cy="558165"/>
            </a:xfrm>
            <a:custGeom>
              <a:avLst/>
              <a:gdLst/>
              <a:ahLst/>
              <a:cxnLst/>
              <a:rect l="l" t="t" r="r" b="b"/>
              <a:pathLst>
                <a:path w="1777365" h="558165">
                  <a:moveTo>
                    <a:pt x="0" y="92964"/>
                  </a:moveTo>
                  <a:lnTo>
                    <a:pt x="7310" y="56792"/>
                  </a:lnTo>
                  <a:lnTo>
                    <a:pt x="27241" y="27241"/>
                  </a:lnTo>
                  <a:lnTo>
                    <a:pt x="56792" y="7310"/>
                  </a:lnTo>
                  <a:lnTo>
                    <a:pt x="92964" y="0"/>
                  </a:lnTo>
                  <a:lnTo>
                    <a:pt x="1684020" y="0"/>
                  </a:lnTo>
                  <a:lnTo>
                    <a:pt x="1720191" y="7310"/>
                  </a:lnTo>
                  <a:lnTo>
                    <a:pt x="1749742" y="27241"/>
                  </a:lnTo>
                  <a:lnTo>
                    <a:pt x="1769673" y="56792"/>
                  </a:lnTo>
                  <a:lnTo>
                    <a:pt x="1776984" y="92964"/>
                  </a:lnTo>
                  <a:lnTo>
                    <a:pt x="1776984" y="464820"/>
                  </a:lnTo>
                  <a:lnTo>
                    <a:pt x="1769673" y="500991"/>
                  </a:lnTo>
                  <a:lnTo>
                    <a:pt x="1749742" y="530542"/>
                  </a:lnTo>
                  <a:lnTo>
                    <a:pt x="1720191" y="550473"/>
                  </a:lnTo>
                  <a:lnTo>
                    <a:pt x="1684020" y="557784"/>
                  </a:lnTo>
                  <a:lnTo>
                    <a:pt x="92964" y="557784"/>
                  </a:lnTo>
                  <a:lnTo>
                    <a:pt x="56792" y="550473"/>
                  </a:lnTo>
                  <a:lnTo>
                    <a:pt x="27241" y="530542"/>
                  </a:lnTo>
                  <a:lnTo>
                    <a:pt x="7310" y="500991"/>
                  </a:lnTo>
                  <a:lnTo>
                    <a:pt x="0" y="464820"/>
                  </a:lnTo>
                  <a:lnTo>
                    <a:pt x="0" y="92964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39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HISTORY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493" y="269493"/>
            <a:ext cx="8605520" cy="5973445"/>
            <a:chOff x="269493" y="269493"/>
            <a:chExt cx="8605520" cy="5973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" y="275843"/>
              <a:ext cx="8592312" cy="59603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843" y="275843"/>
              <a:ext cx="8592820" cy="5960745"/>
            </a:xfrm>
            <a:custGeom>
              <a:avLst/>
              <a:gdLst/>
              <a:ahLst/>
              <a:cxnLst/>
              <a:rect l="l" t="t" r="r" b="b"/>
              <a:pathLst>
                <a:path w="8592820" h="5960745">
                  <a:moveTo>
                    <a:pt x="8592312" y="0"/>
                  </a:moveTo>
                  <a:lnTo>
                    <a:pt x="0" y="0"/>
                  </a:lnTo>
                  <a:lnTo>
                    <a:pt x="0" y="5960364"/>
                  </a:lnTo>
                  <a:lnTo>
                    <a:pt x="8592312" y="5960364"/>
                  </a:lnTo>
                  <a:lnTo>
                    <a:pt x="85923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843" y="275843"/>
              <a:ext cx="8592820" cy="5960745"/>
            </a:xfrm>
            <a:custGeom>
              <a:avLst/>
              <a:gdLst/>
              <a:ahLst/>
              <a:cxnLst/>
              <a:rect l="l" t="t" r="r" b="b"/>
              <a:pathLst>
                <a:path w="8592820" h="5960745">
                  <a:moveTo>
                    <a:pt x="0" y="5960364"/>
                  </a:moveTo>
                  <a:lnTo>
                    <a:pt x="8592312" y="5960364"/>
                  </a:lnTo>
                  <a:lnTo>
                    <a:pt x="8592312" y="0"/>
                  </a:lnTo>
                  <a:lnTo>
                    <a:pt x="0" y="0"/>
                  </a:lnTo>
                  <a:lnTo>
                    <a:pt x="0" y="596036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5189" y="6402322"/>
            <a:ext cx="786098" cy="359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472" y="1123188"/>
            <a:ext cx="3046476" cy="4306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43476" y="1044930"/>
            <a:ext cx="3419475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055">
              <a:lnSpc>
                <a:spcPct val="150100"/>
              </a:lnSpc>
              <a:spcBef>
                <a:spcPts val="95"/>
              </a:spcBef>
            </a:pP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Je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soussigné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'Clin,</a:t>
            </a:r>
            <a:r>
              <a:rPr sz="800" i="1" spc="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Louis,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Léon,</a:t>
            </a:r>
            <a:r>
              <a:rPr sz="800" i="1" spc="-2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Régisseur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des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vignobles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de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Moessieurs</a:t>
            </a:r>
            <a:r>
              <a:rPr sz="800" i="1" spc="-2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Gaudin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de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Villaine</a:t>
            </a:r>
            <a:r>
              <a:rPr sz="800" i="1" spc="2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et 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Chambon,</a:t>
            </a:r>
            <a:r>
              <a:rPr sz="800" i="1" spc="-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propriétaire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à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Vosne-Romanée,</a:t>
            </a:r>
            <a:r>
              <a:rPr sz="800" i="1" spc="-3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certifie</a:t>
            </a:r>
            <a:r>
              <a:rPr sz="800" i="1" spc="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que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le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nommé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Gavignet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Honoré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a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été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employé du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17 </a:t>
            </a:r>
            <a:r>
              <a:rPr sz="800" i="1" spc="-2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novembre 1904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au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15 Août 1913, comme ouvrier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vigneron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et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charretier,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à la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maison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des propriétaires </a:t>
            </a:r>
            <a:r>
              <a:rPr sz="800" i="1" spc="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dénommés</a:t>
            </a:r>
            <a:r>
              <a:rPr sz="800" i="1" spc="-2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ci-dessus et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qu'il</a:t>
            </a:r>
            <a:r>
              <a:rPr sz="800" i="1" spc="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y a</a:t>
            </a:r>
            <a:r>
              <a:rPr sz="800" i="1" spc="-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rempli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son</a:t>
            </a:r>
            <a:r>
              <a:rPr sz="800" i="1" spc="-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service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dans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la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conditions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pays.</a:t>
            </a:r>
            <a:endParaRPr sz="800">
              <a:latin typeface="Brush Script MT"/>
              <a:cs typeface="Brush Script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À</a:t>
            </a:r>
            <a:r>
              <a:rPr sz="800" i="1" spc="-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Vosne-Romanée,</a:t>
            </a:r>
            <a:r>
              <a:rPr sz="800" i="1" spc="-3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le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16</a:t>
            </a:r>
            <a:r>
              <a:rPr sz="800" i="1" spc="-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Août</a:t>
            </a:r>
            <a:r>
              <a:rPr sz="800" i="1" spc="-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1913</a:t>
            </a:r>
            <a:r>
              <a:rPr sz="800" i="1" spc="-2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/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L.Clin</a:t>
            </a:r>
            <a:endParaRPr sz="800">
              <a:latin typeface="Brush Script MT"/>
              <a:cs typeface="Brush Script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Vu</a:t>
            </a:r>
            <a:r>
              <a:rPr sz="800" i="1" spc="-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pour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légalisation</a:t>
            </a:r>
            <a:r>
              <a:rPr sz="800" i="1" spc="2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de</a:t>
            </a:r>
            <a:r>
              <a:rPr sz="800" i="1" spc="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le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signature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ci-dessus, Pouvle</a:t>
            </a:r>
            <a:r>
              <a:rPr sz="800" i="1" spc="1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Maire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 absent l'againt.</a:t>
            </a:r>
            <a:endParaRPr sz="800">
              <a:latin typeface="Brush Script MT"/>
              <a:cs typeface="Brush Script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Je</a:t>
            </a:r>
            <a:r>
              <a:rPr sz="800" i="1" spc="-10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dis 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:</a:t>
            </a:r>
            <a:r>
              <a:rPr sz="800" i="1" spc="-25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parfaits</a:t>
            </a:r>
            <a:r>
              <a:rPr sz="800" i="1" dirty="0">
                <a:solidFill>
                  <a:srgbClr val="FFFFFF"/>
                </a:solidFill>
                <a:latin typeface="Brush Script MT"/>
                <a:cs typeface="Brush Script MT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Brush Script MT"/>
                <a:cs typeface="Brush Script MT"/>
              </a:rPr>
              <a:t>L.Clin</a:t>
            </a:r>
            <a:endParaRPr sz="800">
              <a:latin typeface="Brush Script MT"/>
              <a:cs typeface="Brush Script MT"/>
            </a:endParaRPr>
          </a:p>
          <a:p>
            <a:pPr marL="12700" marR="5080">
              <a:lnSpc>
                <a:spcPct val="150000"/>
              </a:lnSpc>
              <a:spcBef>
                <a:spcPts val="819"/>
              </a:spcBef>
            </a:pP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아래와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같이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서명한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본인,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Clin,</a:t>
            </a:r>
            <a:r>
              <a:rPr sz="800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Louis,</a:t>
            </a:r>
            <a:r>
              <a:rPr sz="800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Léon,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Moessieurs</a:t>
            </a:r>
            <a:r>
              <a:rPr sz="800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Gaudin</a:t>
            </a:r>
            <a:r>
              <a:rPr sz="800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de</a:t>
            </a:r>
            <a:r>
              <a:rPr sz="800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Villaine </a:t>
            </a:r>
            <a:r>
              <a:rPr sz="800" spc="-26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and</a:t>
            </a:r>
            <a:r>
              <a:rPr sz="8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Chambon,</a:t>
            </a:r>
            <a:r>
              <a:rPr sz="800" spc="-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Vosne-Romanée의</a:t>
            </a:r>
            <a:r>
              <a:rPr sz="800" spc="-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소유주.</a:t>
            </a:r>
            <a:endParaRPr sz="800">
              <a:latin typeface="맑은 고딕"/>
              <a:cs typeface="맑은 고딕"/>
            </a:endParaRPr>
          </a:p>
          <a:p>
            <a:pPr marL="12700" marR="184150">
              <a:lnSpc>
                <a:spcPct val="150000"/>
              </a:lnSpc>
            </a:pP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포도원</a:t>
            </a:r>
            <a:r>
              <a:rPr sz="800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관리원</a:t>
            </a:r>
            <a:r>
              <a:rPr sz="800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Honoré</a:t>
            </a:r>
            <a:r>
              <a:rPr sz="8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GAVIGNET씨는</a:t>
            </a:r>
            <a:r>
              <a:rPr sz="8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1904년</a:t>
            </a:r>
            <a:r>
              <a:rPr sz="8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11월</a:t>
            </a:r>
            <a:r>
              <a:rPr sz="800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17일</a:t>
            </a:r>
            <a:r>
              <a:rPr sz="8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부터</a:t>
            </a:r>
            <a:r>
              <a:rPr sz="800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1913년 </a:t>
            </a:r>
            <a:r>
              <a:rPr sz="800" spc="-26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8월 15일까지 상기 언급된 소유자의 기업에서 포도원 관리원, 카터 </a:t>
            </a:r>
            <a:r>
              <a:rPr sz="800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작업자의</a:t>
            </a:r>
            <a:r>
              <a:rPr sz="8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직위로</a:t>
            </a:r>
            <a:r>
              <a:rPr sz="800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근무하였음을</a:t>
            </a:r>
            <a:r>
              <a:rPr sz="8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증명합니다.</a:t>
            </a:r>
            <a:endParaRPr sz="8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1913년</a:t>
            </a:r>
            <a:r>
              <a:rPr sz="800" spc="-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8월</a:t>
            </a:r>
            <a:r>
              <a:rPr sz="800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16일</a:t>
            </a:r>
            <a:r>
              <a:rPr sz="8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Vosne-Romanée</a:t>
            </a:r>
            <a:r>
              <a:rPr sz="8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/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L.Clin</a:t>
            </a:r>
            <a:endParaRPr sz="8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6861" y="4020058"/>
            <a:ext cx="3714750" cy="1416685"/>
            <a:chOff x="4356861" y="4020058"/>
            <a:chExt cx="3714750" cy="1416685"/>
          </a:xfrm>
        </p:grpSpPr>
        <p:sp>
          <p:nvSpPr>
            <p:cNvPr id="10" name="object 10"/>
            <p:cNvSpPr/>
            <p:nvPr/>
          </p:nvSpPr>
          <p:spPr>
            <a:xfrm>
              <a:off x="4363211" y="4026408"/>
              <a:ext cx="3702050" cy="1403985"/>
            </a:xfrm>
            <a:custGeom>
              <a:avLst/>
              <a:gdLst/>
              <a:ahLst/>
              <a:cxnLst/>
              <a:rect l="l" t="t" r="r" b="b"/>
              <a:pathLst>
                <a:path w="3702050" h="1403985">
                  <a:moveTo>
                    <a:pt x="3467862" y="0"/>
                  </a:moveTo>
                  <a:lnTo>
                    <a:pt x="233934" y="0"/>
                  </a:ln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4"/>
                  </a:lnTo>
                  <a:lnTo>
                    <a:pt x="0" y="1169670"/>
                  </a:lnTo>
                  <a:lnTo>
                    <a:pt x="4754" y="1216804"/>
                  </a:lnTo>
                  <a:lnTo>
                    <a:pt x="18389" y="1260711"/>
                  </a:lnTo>
                  <a:lnTo>
                    <a:pt x="39962" y="1300447"/>
                  </a:lnTo>
                  <a:lnTo>
                    <a:pt x="68532" y="1335071"/>
                  </a:lnTo>
                  <a:lnTo>
                    <a:pt x="103156" y="1363641"/>
                  </a:lnTo>
                  <a:lnTo>
                    <a:pt x="142892" y="1385214"/>
                  </a:lnTo>
                  <a:lnTo>
                    <a:pt x="186799" y="1398849"/>
                  </a:lnTo>
                  <a:lnTo>
                    <a:pt x="233934" y="1403604"/>
                  </a:lnTo>
                  <a:lnTo>
                    <a:pt x="3467862" y="1403604"/>
                  </a:lnTo>
                  <a:lnTo>
                    <a:pt x="3514996" y="1398849"/>
                  </a:lnTo>
                  <a:lnTo>
                    <a:pt x="3558903" y="1385214"/>
                  </a:lnTo>
                  <a:lnTo>
                    <a:pt x="3598639" y="1363641"/>
                  </a:lnTo>
                  <a:lnTo>
                    <a:pt x="3633263" y="1335071"/>
                  </a:lnTo>
                  <a:lnTo>
                    <a:pt x="3661833" y="1300447"/>
                  </a:lnTo>
                  <a:lnTo>
                    <a:pt x="3683406" y="1260711"/>
                  </a:lnTo>
                  <a:lnTo>
                    <a:pt x="3697041" y="1216804"/>
                  </a:lnTo>
                  <a:lnTo>
                    <a:pt x="3701795" y="1169670"/>
                  </a:lnTo>
                  <a:lnTo>
                    <a:pt x="3701795" y="233934"/>
                  </a:lnTo>
                  <a:lnTo>
                    <a:pt x="3697041" y="186799"/>
                  </a:lnTo>
                  <a:lnTo>
                    <a:pt x="3683406" y="142892"/>
                  </a:lnTo>
                  <a:lnTo>
                    <a:pt x="3661833" y="103156"/>
                  </a:lnTo>
                  <a:lnTo>
                    <a:pt x="3633263" y="68532"/>
                  </a:lnTo>
                  <a:lnTo>
                    <a:pt x="3598639" y="39962"/>
                  </a:lnTo>
                  <a:lnTo>
                    <a:pt x="3558903" y="18389"/>
                  </a:lnTo>
                  <a:lnTo>
                    <a:pt x="3514996" y="4754"/>
                  </a:lnTo>
                  <a:lnTo>
                    <a:pt x="3467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3211" y="4026408"/>
              <a:ext cx="3702050" cy="1403985"/>
            </a:xfrm>
            <a:custGeom>
              <a:avLst/>
              <a:gdLst/>
              <a:ahLst/>
              <a:cxnLst/>
              <a:rect l="l" t="t" r="r" b="b"/>
              <a:pathLst>
                <a:path w="3702050" h="1403985">
                  <a:moveTo>
                    <a:pt x="0" y="233934"/>
                  </a:move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4" y="0"/>
                  </a:lnTo>
                  <a:lnTo>
                    <a:pt x="3467862" y="0"/>
                  </a:lnTo>
                  <a:lnTo>
                    <a:pt x="3514996" y="4754"/>
                  </a:lnTo>
                  <a:lnTo>
                    <a:pt x="3558903" y="18389"/>
                  </a:lnTo>
                  <a:lnTo>
                    <a:pt x="3598639" y="39962"/>
                  </a:lnTo>
                  <a:lnTo>
                    <a:pt x="3633263" y="68532"/>
                  </a:lnTo>
                  <a:lnTo>
                    <a:pt x="3661833" y="103156"/>
                  </a:lnTo>
                  <a:lnTo>
                    <a:pt x="3683406" y="142892"/>
                  </a:lnTo>
                  <a:lnTo>
                    <a:pt x="3697041" y="186799"/>
                  </a:lnTo>
                  <a:lnTo>
                    <a:pt x="3701795" y="233934"/>
                  </a:lnTo>
                  <a:lnTo>
                    <a:pt x="3701795" y="1169670"/>
                  </a:lnTo>
                  <a:lnTo>
                    <a:pt x="3697041" y="1216804"/>
                  </a:lnTo>
                  <a:lnTo>
                    <a:pt x="3683406" y="1260711"/>
                  </a:lnTo>
                  <a:lnTo>
                    <a:pt x="3661833" y="1300447"/>
                  </a:lnTo>
                  <a:lnTo>
                    <a:pt x="3633263" y="1335071"/>
                  </a:lnTo>
                  <a:lnTo>
                    <a:pt x="3598639" y="1363641"/>
                  </a:lnTo>
                  <a:lnTo>
                    <a:pt x="3558903" y="1385214"/>
                  </a:lnTo>
                  <a:lnTo>
                    <a:pt x="3514996" y="1398849"/>
                  </a:lnTo>
                  <a:lnTo>
                    <a:pt x="3467862" y="1403604"/>
                  </a:lnTo>
                  <a:lnTo>
                    <a:pt x="233934" y="1403604"/>
                  </a:lnTo>
                  <a:lnTo>
                    <a:pt x="186799" y="1398849"/>
                  </a:lnTo>
                  <a:lnTo>
                    <a:pt x="142892" y="1385214"/>
                  </a:lnTo>
                  <a:lnTo>
                    <a:pt x="103156" y="1363641"/>
                  </a:lnTo>
                  <a:lnTo>
                    <a:pt x="68532" y="1335071"/>
                  </a:lnTo>
                  <a:lnTo>
                    <a:pt x="39962" y="1300447"/>
                  </a:lnTo>
                  <a:lnTo>
                    <a:pt x="18389" y="1260711"/>
                  </a:lnTo>
                  <a:lnTo>
                    <a:pt x="4754" y="1216804"/>
                  </a:lnTo>
                  <a:lnTo>
                    <a:pt x="0" y="1169670"/>
                  </a:lnTo>
                  <a:lnTo>
                    <a:pt x="0" y="2339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30344" y="4082034"/>
            <a:ext cx="3371215" cy="12604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1913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900" spc="-1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월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일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소유주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J.-M.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-B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5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증손자</a:t>
            </a:r>
            <a:endParaRPr sz="9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DEMOND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VILLAINE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JACQUES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CHAMBON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으로</a:t>
            </a:r>
            <a:r>
              <a:rPr sz="900" spc="-1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부터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Domaine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Maurice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Gavignet</a:t>
            </a:r>
            <a:r>
              <a:rPr sz="900" spc="-5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맑은 고딕"/>
                <a:cs typeface="맑은 고딕"/>
              </a:rPr>
              <a:t>창립자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Honoré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Monnier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GAVIGNET</a:t>
            </a:r>
            <a:r>
              <a:rPr sz="900" spc="-5" dirty="0">
                <a:solidFill>
                  <a:srgbClr val="FFFFFF"/>
                </a:solidFill>
                <a:latin typeface="맑은 고딕"/>
                <a:cs typeface="맑은 고딕"/>
              </a:rPr>
              <a:t>에게</a:t>
            </a:r>
            <a:endParaRPr sz="9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도메인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로마네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꽁띠의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비네롱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(V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igne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으로</a:t>
            </a:r>
            <a:endParaRPr sz="9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명성에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일조했음을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인정하는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명예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인증서를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발급하였습니</a:t>
            </a:r>
            <a:r>
              <a:rPr sz="900" spc="-15" dirty="0">
                <a:solidFill>
                  <a:srgbClr val="FFFFFF"/>
                </a:solidFill>
                <a:latin typeface="맑은 고딕"/>
                <a:cs typeface="맑은 고딕"/>
              </a:rPr>
              <a:t>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493" y="269493"/>
            <a:ext cx="8605520" cy="5973445"/>
            <a:chOff x="269493" y="269493"/>
            <a:chExt cx="8605520" cy="5973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" y="275843"/>
              <a:ext cx="8592312" cy="59603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843" y="275843"/>
              <a:ext cx="8592820" cy="5960745"/>
            </a:xfrm>
            <a:custGeom>
              <a:avLst/>
              <a:gdLst/>
              <a:ahLst/>
              <a:cxnLst/>
              <a:rect l="l" t="t" r="r" b="b"/>
              <a:pathLst>
                <a:path w="8592820" h="5960745">
                  <a:moveTo>
                    <a:pt x="8592312" y="0"/>
                  </a:moveTo>
                  <a:lnTo>
                    <a:pt x="0" y="0"/>
                  </a:lnTo>
                  <a:lnTo>
                    <a:pt x="0" y="5960364"/>
                  </a:lnTo>
                  <a:lnTo>
                    <a:pt x="8592312" y="5960364"/>
                  </a:lnTo>
                  <a:lnTo>
                    <a:pt x="85923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843" y="275843"/>
              <a:ext cx="8592820" cy="5960745"/>
            </a:xfrm>
            <a:custGeom>
              <a:avLst/>
              <a:gdLst/>
              <a:ahLst/>
              <a:cxnLst/>
              <a:rect l="l" t="t" r="r" b="b"/>
              <a:pathLst>
                <a:path w="8592820" h="5960745">
                  <a:moveTo>
                    <a:pt x="0" y="5960364"/>
                  </a:moveTo>
                  <a:lnTo>
                    <a:pt x="8592312" y="5960364"/>
                  </a:lnTo>
                  <a:lnTo>
                    <a:pt x="8592312" y="0"/>
                  </a:lnTo>
                  <a:lnTo>
                    <a:pt x="0" y="0"/>
                  </a:lnTo>
                  <a:lnTo>
                    <a:pt x="0" y="596036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5189" y="6402322"/>
            <a:ext cx="786098" cy="359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16" y="1243583"/>
            <a:ext cx="810768" cy="8244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79875" y="1148334"/>
            <a:ext cx="4046854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2420" algn="just">
              <a:lnSpc>
                <a:spcPct val="15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omai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avi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gnet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는</a:t>
            </a:r>
            <a:r>
              <a:rPr sz="900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탁월하고</a:t>
            </a:r>
            <a:r>
              <a:rPr sz="900" spc="-1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위대한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부르고뉴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역사의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중심입니다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이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전통적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가치는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모두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토양과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포도원을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존중하는데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중점을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두고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있습니</a:t>
            </a:r>
            <a:r>
              <a:rPr sz="900" spc="-5" dirty="0">
                <a:solidFill>
                  <a:srgbClr val="FFFFFF"/>
                </a:solidFill>
                <a:latin typeface="맑은 고딕"/>
                <a:cs typeface="맑은 고딕"/>
              </a:rPr>
              <a:t>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훌륭한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와인을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생산하려면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매우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고품질의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포도를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생산해야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marR="508000" algn="just">
              <a:lnSpc>
                <a:spcPct val="150000"/>
              </a:lnSpc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통제된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천연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잔디와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합리적인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문화에서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관리되는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포도들은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모두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손으로  수확됩니다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393065">
              <a:lnSpc>
                <a:spcPct val="150000"/>
              </a:lnSpc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양조는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농도를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최적화하고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풍부하며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우아한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구조감을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부여하기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위해  침용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추출을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촉진하는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노하우를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가지고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있습니다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제어된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양조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온도와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함께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조절하는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발효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과정은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표현력을</a:t>
            </a:r>
            <a:endParaRPr sz="900" dirty="0">
              <a:latin typeface="맑은 고딕"/>
              <a:cs typeface="맑은 고딕"/>
            </a:endParaRPr>
          </a:p>
          <a:p>
            <a:pPr marL="12700" marR="109855">
              <a:lnSpc>
                <a:spcPct val="150000"/>
              </a:lnSpc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더욱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풍부하게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풍부한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아로마는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후에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과실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캐릭터가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넘치는</a:t>
            </a:r>
            <a:r>
              <a:rPr sz="9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테이스트를  위해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보존됩니다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나중에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병입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후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와인은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광대한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지하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까브에서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숙성됩니다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endParaRPr lang="en-US" sz="9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09855">
              <a:lnSpc>
                <a:spcPct val="150000"/>
              </a:lnSpc>
            </a:pPr>
            <a:r>
              <a:rPr sz="900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숙성</a:t>
            </a:r>
            <a:r>
              <a:rPr lang="en-US" sz="900" dirty="0" smtClean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 err="1" smtClean="0">
                <a:solidFill>
                  <a:srgbClr val="FFFFFF"/>
                </a:solidFill>
                <a:latin typeface="맑은 고딕"/>
                <a:cs typeface="맑은 고딕"/>
              </a:rPr>
              <a:t>과정과</a:t>
            </a:r>
            <a:r>
              <a:rPr sz="900" spc="-114" dirty="0" smtClean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함께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모든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와인들은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힘있는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붉은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과실과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검은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과실의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아로마를</a:t>
            </a:r>
            <a:endParaRPr sz="9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발전시키게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101600">
              <a:lnSpc>
                <a:spcPct val="150000"/>
              </a:lnSpc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URI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와인은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다양한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테루아의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모든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표현과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진정성을</a:t>
            </a:r>
            <a:r>
              <a:rPr sz="9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제대로  표현하기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위해</a:t>
            </a:r>
            <a:r>
              <a:rPr sz="900" spc="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작업에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특별한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주의를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기울이는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셀러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마스터에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의해</a:t>
            </a:r>
            <a:r>
              <a:rPr sz="9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UITS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EOR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에</a:t>
            </a:r>
            <a:r>
              <a:rPr sz="900" spc="-1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있는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Féli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셀러에서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양조되고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숙성됩니다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와인은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프렌치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메랭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오크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배럴에서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개월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동안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숙성되며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퀴베는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아펠라시옹에  따라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에서</a:t>
            </a:r>
            <a:r>
              <a:rPr sz="900" spc="-15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새로운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배럴을</a:t>
            </a:r>
            <a:r>
              <a:rPr sz="900" spc="-1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포함하여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생산에</a:t>
            </a:r>
            <a:r>
              <a:rPr sz="900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독특한</a:t>
            </a:r>
            <a:r>
              <a:rPr sz="900" spc="-11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스타일을</a:t>
            </a:r>
            <a:r>
              <a:rPr sz="900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FFFF"/>
                </a:solidFill>
                <a:latin typeface="맑은 고딕"/>
                <a:cs typeface="맑은 고딕"/>
              </a:rPr>
              <a:t>부여합니다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79621" y="531748"/>
            <a:ext cx="1783714" cy="562610"/>
            <a:chOff x="4079621" y="531748"/>
            <a:chExt cx="1783714" cy="562610"/>
          </a:xfrm>
        </p:grpSpPr>
        <p:sp>
          <p:nvSpPr>
            <p:cNvPr id="10" name="object 10"/>
            <p:cNvSpPr/>
            <p:nvPr/>
          </p:nvSpPr>
          <p:spPr>
            <a:xfrm>
              <a:off x="4082796" y="534923"/>
              <a:ext cx="1777364" cy="556260"/>
            </a:xfrm>
            <a:custGeom>
              <a:avLst/>
              <a:gdLst/>
              <a:ahLst/>
              <a:cxnLst/>
              <a:rect l="l" t="t" r="r" b="b"/>
              <a:pathLst>
                <a:path w="1777364" h="556260">
                  <a:moveTo>
                    <a:pt x="1684274" y="0"/>
                  </a:moveTo>
                  <a:lnTo>
                    <a:pt x="92709" y="0"/>
                  </a:lnTo>
                  <a:lnTo>
                    <a:pt x="56632" y="7288"/>
                  </a:lnTo>
                  <a:lnTo>
                    <a:pt x="27162" y="27162"/>
                  </a:lnTo>
                  <a:lnTo>
                    <a:pt x="7288" y="56632"/>
                  </a:lnTo>
                  <a:lnTo>
                    <a:pt x="0" y="92710"/>
                  </a:lnTo>
                  <a:lnTo>
                    <a:pt x="0" y="463550"/>
                  </a:lnTo>
                  <a:lnTo>
                    <a:pt x="7288" y="499627"/>
                  </a:lnTo>
                  <a:lnTo>
                    <a:pt x="27162" y="529097"/>
                  </a:lnTo>
                  <a:lnTo>
                    <a:pt x="56632" y="548971"/>
                  </a:lnTo>
                  <a:lnTo>
                    <a:pt x="92709" y="556260"/>
                  </a:lnTo>
                  <a:lnTo>
                    <a:pt x="1684274" y="556260"/>
                  </a:lnTo>
                  <a:lnTo>
                    <a:pt x="1720351" y="548971"/>
                  </a:lnTo>
                  <a:lnTo>
                    <a:pt x="1749821" y="529097"/>
                  </a:lnTo>
                  <a:lnTo>
                    <a:pt x="1769695" y="499627"/>
                  </a:lnTo>
                  <a:lnTo>
                    <a:pt x="1776983" y="463550"/>
                  </a:lnTo>
                  <a:lnTo>
                    <a:pt x="1776983" y="92710"/>
                  </a:lnTo>
                  <a:lnTo>
                    <a:pt x="1769695" y="56632"/>
                  </a:lnTo>
                  <a:lnTo>
                    <a:pt x="1749821" y="27162"/>
                  </a:lnTo>
                  <a:lnTo>
                    <a:pt x="1720351" y="7288"/>
                  </a:lnTo>
                  <a:lnTo>
                    <a:pt x="168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2796" y="534923"/>
              <a:ext cx="1777364" cy="556260"/>
            </a:xfrm>
            <a:custGeom>
              <a:avLst/>
              <a:gdLst/>
              <a:ahLst/>
              <a:cxnLst/>
              <a:rect l="l" t="t" r="r" b="b"/>
              <a:pathLst>
                <a:path w="1777364" h="556260">
                  <a:moveTo>
                    <a:pt x="0" y="92710"/>
                  </a:moveTo>
                  <a:lnTo>
                    <a:pt x="7288" y="56632"/>
                  </a:lnTo>
                  <a:lnTo>
                    <a:pt x="27162" y="27162"/>
                  </a:lnTo>
                  <a:lnTo>
                    <a:pt x="56632" y="7288"/>
                  </a:lnTo>
                  <a:lnTo>
                    <a:pt x="92709" y="0"/>
                  </a:lnTo>
                  <a:lnTo>
                    <a:pt x="1684274" y="0"/>
                  </a:lnTo>
                  <a:lnTo>
                    <a:pt x="1720351" y="7288"/>
                  </a:lnTo>
                  <a:lnTo>
                    <a:pt x="1749821" y="27162"/>
                  </a:lnTo>
                  <a:lnTo>
                    <a:pt x="1769695" y="56632"/>
                  </a:lnTo>
                  <a:lnTo>
                    <a:pt x="1776983" y="92710"/>
                  </a:lnTo>
                  <a:lnTo>
                    <a:pt x="1776983" y="463550"/>
                  </a:lnTo>
                  <a:lnTo>
                    <a:pt x="1769695" y="499627"/>
                  </a:lnTo>
                  <a:lnTo>
                    <a:pt x="1749821" y="529097"/>
                  </a:lnTo>
                  <a:lnTo>
                    <a:pt x="1720351" y="548971"/>
                  </a:lnTo>
                  <a:lnTo>
                    <a:pt x="1684274" y="556260"/>
                  </a:lnTo>
                  <a:lnTo>
                    <a:pt x="92709" y="556260"/>
                  </a:lnTo>
                  <a:lnTo>
                    <a:pt x="56632" y="548971"/>
                  </a:lnTo>
                  <a:lnTo>
                    <a:pt x="27162" y="529097"/>
                  </a:lnTo>
                  <a:lnTo>
                    <a:pt x="7288" y="499627"/>
                  </a:lnTo>
                  <a:lnTo>
                    <a:pt x="0" y="463550"/>
                  </a:lnTo>
                  <a:lnTo>
                    <a:pt x="0" y="9271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68748" y="574675"/>
            <a:ext cx="100456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TERROIR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FI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10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IO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3995" y="1228344"/>
            <a:ext cx="624840" cy="23119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3811" y="1228344"/>
            <a:ext cx="626363" cy="23119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39" y="1228344"/>
            <a:ext cx="627888" cy="23119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580" y="3643884"/>
            <a:ext cx="2051304" cy="10835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247" y="4860035"/>
            <a:ext cx="3057143" cy="486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7305" y="929258"/>
            <a:ext cx="2094864" cy="7378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Calibri"/>
                <a:cs typeface="Calibri"/>
              </a:rPr>
              <a:t>GEVREY-CHAMBERTIN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맑은 고딕"/>
                <a:cs typeface="맑은 고딕"/>
              </a:rPr>
              <a:t>쥬브리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샹베르땅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586" y="2243150"/>
            <a:ext cx="4606925" cy="343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기본정보</a:t>
            </a:r>
            <a:endParaRPr sz="12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1115"/>
              </a:spcBef>
            </a:pPr>
            <a:r>
              <a:rPr sz="900" dirty="0">
                <a:latin typeface="맑은 고딕"/>
                <a:cs typeface="맑은 고딕"/>
              </a:rPr>
              <a:t>지역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gn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ô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Nui</a:t>
            </a:r>
            <a:r>
              <a:rPr sz="900" dirty="0">
                <a:latin typeface="Calibri"/>
                <a:cs typeface="Calibri"/>
              </a:rPr>
              <a:t>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Ge</a:t>
            </a:r>
            <a:r>
              <a:rPr sz="900" dirty="0">
                <a:latin typeface="Calibri"/>
                <a:cs typeface="Calibri"/>
              </a:rPr>
              <a:t>vr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y-</a:t>
            </a:r>
            <a:r>
              <a:rPr sz="900" spc="-5" dirty="0">
                <a:latin typeface="Calibri"/>
                <a:cs typeface="Calibri"/>
              </a:rPr>
              <a:t>Ch</a:t>
            </a:r>
            <a:r>
              <a:rPr sz="900" dirty="0">
                <a:latin typeface="Calibri"/>
                <a:cs typeface="Calibri"/>
              </a:rPr>
              <a:t>am</a:t>
            </a:r>
            <a:r>
              <a:rPr sz="900" spc="-5" dirty="0">
                <a:latin typeface="Calibri"/>
                <a:cs typeface="Calibri"/>
              </a:rPr>
              <a:t>be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ti</a:t>
            </a:r>
            <a:r>
              <a:rPr sz="900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등급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OC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빈티지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포도품종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피노누아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(Pi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ot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r) 100%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서빙온도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~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16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°</a:t>
            </a:r>
            <a:r>
              <a:rPr sz="900" dirty="0"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200" spc="-5" dirty="0">
                <a:latin typeface="맑은 고딕"/>
                <a:cs typeface="맑은 고딕"/>
              </a:rPr>
              <a:t>테이스</a:t>
            </a:r>
            <a:r>
              <a:rPr sz="1200" dirty="0">
                <a:latin typeface="맑은 고딕"/>
                <a:cs typeface="맑은 고딕"/>
              </a:rPr>
              <a:t>팅</a:t>
            </a:r>
            <a:r>
              <a:rPr sz="1200" spc="-1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노트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컬러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아름답고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우아한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루비색을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띄고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있급니다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latin typeface="맑은 고딕"/>
                <a:cs typeface="맑은 고딕"/>
              </a:rPr>
              <a:t>노즈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블랙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베리류와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블랙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커런트의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캐릭터가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강하며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풍성하게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피어나며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5" dirty="0">
                <a:latin typeface="맑은 고딕"/>
                <a:cs typeface="맑은 고딕"/>
              </a:rPr>
              <a:t>매우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섬세한</a:t>
            </a:r>
            <a:endParaRPr sz="9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latin typeface="맑은 고딕"/>
                <a:cs typeface="맑은 고딕"/>
              </a:rPr>
              <a:t>바닐라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터치가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매력적으로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다가옵니다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 marL="165735" marR="5080">
              <a:lnSpc>
                <a:spcPct val="150000"/>
              </a:lnSpc>
            </a:pPr>
            <a:r>
              <a:rPr sz="900" dirty="0">
                <a:latin typeface="맑은 고딕"/>
                <a:cs typeface="맑은 고딕"/>
              </a:rPr>
              <a:t>팔레트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깔끔하고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블랙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베리류의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과실과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향신료의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터치가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매력적으로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입안을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자극합니다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dirty="0">
                <a:latin typeface="맑은 고딕"/>
                <a:cs typeface="맑은 고딕"/>
              </a:rPr>
              <a:t>파워풀하며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부드럽고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잡힌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탄닌과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좋은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수준의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산도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밸런스가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뛰어납니다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페어링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버건디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레드소스를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곁들인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쇠고기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양고기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다리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로블로숑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같은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강한맛의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치즈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701" y="1794509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063" y="0"/>
                </a:lnTo>
              </a:path>
            </a:pathLst>
          </a:custGeom>
          <a:ln w="1905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29362" t="13901" r="39669" b="11614"/>
          <a:stretch/>
        </p:blipFill>
        <p:spPr>
          <a:xfrm>
            <a:off x="1182255" y="1551709"/>
            <a:ext cx="1246910" cy="4590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5490" y="929258"/>
            <a:ext cx="4502785" cy="7378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Calibri"/>
                <a:cs typeface="Calibri"/>
              </a:rPr>
              <a:t>MOREY-SAINT-DENIS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1ER</a:t>
            </a:r>
            <a:r>
              <a:rPr sz="1800" spc="-5" dirty="0">
                <a:latin typeface="Calibri"/>
                <a:cs typeface="Calibri"/>
              </a:rPr>
              <a:t> CRU </a:t>
            </a:r>
            <a:r>
              <a:rPr sz="1800" spc="-10" dirty="0">
                <a:latin typeface="Calibri"/>
                <a:cs typeface="Calibri"/>
              </a:rPr>
              <a:t>“LES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MILLANDES”</a:t>
            </a:r>
            <a:endParaRPr sz="18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맑은 고딕"/>
                <a:cs typeface="맑은 고딕"/>
              </a:rPr>
              <a:t>모레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생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드니</a:t>
            </a:r>
            <a:r>
              <a:rPr sz="1800" spc="-229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프르미에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크뤼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dirty="0">
                <a:latin typeface="맑은 고딕"/>
                <a:cs typeface="맑은 고딕"/>
              </a:rPr>
              <a:t>레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밀랑드＂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586" y="2243150"/>
            <a:ext cx="4302125" cy="365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기본정보</a:t>
            </a:r>
            <a:endParaRPr sz="12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1115"/>
              </a:spcBef>
            </a:pPr>
            <a:r>
              <a:rPr sz="900" dirty="0">
                <a:latin typeface="맑은 고딕"/>
                <a:cs typeface="맑은 고딕"/>
              </a:rPr>
              <a:t>지역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gn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ô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Nui</a:t>
            </a:r>
            <a:r>
              <a:rPr sz="900" dirty="0">
                <a:latin typeface="Calibri"/>
                <a:cs typeface="Calibri"/>
              </a:rPr>
              <a:t>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Mor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ai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ni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Cru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등급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OC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빈티지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2014</a:t>
            </a:r>
            <a:endParaRPr sz="900">
              <a:latin typeface="Calibri"/>
              <a:cs typeface="Calibri"/>
            </a:endParaRPr>
          </a:p>
          <a:p>
            <a:pPr marL="165735" marR="5080">
              <a:lnSpc>
                <a:spcPct val="150000"/>
              </a:lnSpc>
            </a:pPr>
            <a:r>
              <a:rPr sz="900" dirty="0">
                <a:latin typeface="맑은 고딕"/>
                <a:cs typeface="맑은 고딕"/>
              </a:rPr>
              <a:t>떼루아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ill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ndes</a:t>
            </a:r>
            <a:r>
              <a:rPr sz="900" dirty="0">
                <a:latin typeface="맑은 고딕"/>
                <a:cs typeface="맑은 고딕"/>
              </a:rPr>
              <a:t>는</a:t>
            </a:r>
            <a:r>
              <a:rPr sz="900" spc="-8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그랑크뤼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Calibri"/>
                <a:cs typeface="Calibri"/>
              </a:rPr>
              <a:t>Cl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Roc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바로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아래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모레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생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드니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북쪽의  프르미에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크뤼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밭들의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중심에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위치합니</a:t>
            </a:r>
            <a:r>
              <a:rPr sz="900" spc="-10" dirty="0">
                <a:latin typeface="맑은 고딕"/>
                <a:cs typeface="맑은 고딕"/>
              </a:rPr>
              <a:t>다</a:t>
            </a:r>
            <a:r>
              <a:rPr sz="900" dirty="0">
                <a:latin typeface="Calibri"/>
                <a:cs typeface="Calibri"/>
              </a:rPr>
              <a:t>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포도나무는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뿌리를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토양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깊은곳</a:t>
            </a:r>
            <a:endParaRPr sz="900">
              <a:latin typeface="맑은 고딕"/>
              <a:cs typeface="맑은 고딕"/>
            </a:endParaRPr>
          </a:p>
          <a:p>
            <a:pPr marL="165735" marR="1824989">
              <a:lnSpc>
                <a:spcPct val="150000"/>
              </a:lnSpc>
            </a:pPr>
            <a:r>
              <a:rPr sz="900" dirty="0">
                <a:latin typeface="맑은 고딕"/>
                <a:cs typeface="맑은 고딕"/>
              </a:rPr>
              <a:t>내려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강건하고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매우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고급와인이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만들어집니다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dirty="0">
                <a:latin typeface="맑은 고딕"/>
                <a:cs typeface="맑은 고딕"/>
              </a:rPr>
              <a:t>포도품종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피노누아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(Pi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ot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r) 100%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latin typeface="맑은 고딕"/>
                <a:cs typeface="맑은 고딕"/>
              </a:rPr>
              <a:t>서빙온도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~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16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°</a:t>
            </a:r>
            <a:r>
              <a:rPr sz="900" dirty="0"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200" spc="-5" dirty="0">
                <a:latin typeface="맑은 고딕"/>
                <a:cs typeface="맑은 고딕"/>
              </a:rPr>
              <a:t>테이스</a:t>
            </a:r>
            <a:r>
              <a:rPr sz="1200" dirty="0">
                <a:latin typeface="맑은 고딕"/>
                <a:cs typeface="맑은 고딕"/>
              </a:rPr>
              <a:t>팅</a:t>
            </a:r>
            <a:r>
              <a:rPr sz="1200" spc="-1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노트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컬러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강렬한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붉은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빛을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머금은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영롱한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루비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색</a:t>
            </a:r>
            <a:endParaRPr sz="900">
              <a:latin typeface="맑은 고딕"/>
              <a:cs typeface="맑은 고딕"/>
            </a:endParaRPr>
          </a:p>
          <a:p>
            <a:pPr marL="165735" marR="45720">
              <a:lnSpc>
                <a:spcPct val="15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노즈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커피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체리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라즈베리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블루베</a:t>
            </a:r>
            <a:r>
              <a:rPr sz="900" spc="-10" dirty="0">
                <a:latin typeface="맑은 고딕"/>
                <a:cs typeface="맑은 고딕"/>
              </a:rPr>
              <a:t>리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바이올렛의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우아하고도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복합적인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아로마  팔레트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강인한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바디감과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과일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캐릭터가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조직화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되고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균형잡힌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타닌이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어우러져  완벽한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밸런스를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갖춥니다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페어링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졸이거나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구운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육류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소갈비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스테이크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치즈를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곁들인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파스타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702" y="1794510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063" y="0"/>
                </a:lnTo>
              </a:path>
            </a:pathLst>
          </a:custGeom>
          <a:ln w="1905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255" y="1533191"/>
            <a:ext cx="1324947" cy="46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7305" y="929258"/>
            <a:ext cx="1710055" cy="7378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10" dirty="0">
                <a:latin typeface="Calibri"/>
                <a:cs typeface="Calibri"/>
              </a:rPr>
              <a:t>VOSNE-ROMANÉE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맑은 고딕"/>
                <a:cs typeface="맑은 고딕"/>
              </a:rPr>
              <a:t>본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로마네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586" y="2243150"/>
            <a:ext cx="4489450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기본정보</a:t>
            </a:r>
            <a:endParaRPr sz="12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1115"/>
              </a:spcBef>
            </a:pPr>
            <a:r>
              <a:rPr sz="900" dirty="0">
                <a:latin typeface="맑은 고딕"/>
                <a:cs typeface="맑은 고딕"/>
              </a:rPr>
              <a:t>지역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gn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ô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Nui</a:t>
            </a:r>
            <a:r>
              <a:rPr sz="900" dirty="0">
                <a:latin typeface="Calibri"/>
                <a:cs typeface="Calibri"/>
              </a:rPr>
              <a:t>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Vo</a:t>
            </a:r>
            <a:r>
              <a:rPr sz="900" spc="-5" dirty="0">
                <a:latin typeface="Calibri"/>
                <a:cs typeface="Calibri"/>
              </a:rPr>
              <a:t>sne</a:t>
            </a:r>
            <a:r>
              <a:rPr sz="900" dirty="0">
                <a:latin typeface="Calibri"/>
                <a:cs typeface="Calibri"/>
              </a:rPr>
              <a:t>-Roma</a:t>
            </a:r>
            <a:r>
              <a:rPr sz="900" spc="-5" dirty="0">
                <a:latin typeface="Calibri"/>
                <a:cs typeface="Calibri"/>
              </a:rPr>
              <a:t>né</a:t>
            </a:r>
            <a:r>
              <a:rPr sz="90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등급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OC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빈티지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포도품종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피노누아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(Pi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ot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r) 100%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서빙온도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~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16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°</a:t>
            </a:r>
            <a:r>
              <a:rPr sz="900" dirty="0"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200" spc="-5" dirty="0">
                <a:latin typeface="맑은 고딕"/>
                <a:cs typeface="맑은 고딕"/>
              </a:rPr>
              <a:t>테이스</a:t>
            </a:r>
            <a:r>
              <a:rPr sz="1200" dirty="0">
                <a:latin typeface="맑은 고딕"/>
                <a:cs typeface="맑은 고딕"/>
              </a:rPr>
              <a:t>팅</a:t>
            </a:r>
            <a:r>
              <a:rPr sz="1200" spc="-1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노트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컬러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아름답고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우아하며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딥한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레드</a:t>
            </a:r>
            <a:endParaRPr sz="9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latin typeface="맑은 고딕"/>
                <a:cs typeface="맑은 고딕"/>
              </a:rPr>
              <a:t>노즈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흙의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느낌과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트러플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숲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바닥의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나무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넘불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캐릭터가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복합적으로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펼쳐집니다</a:t>
            </a:r>
            <a:r>
              <a:rPr sz="900" spc="-5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 marL="165735" marR="5080">
              <a:lnSpc>
                <a:spcPct val="15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팔레트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체리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딸기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바이올렛의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캐릭터가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복합적으로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나타나며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카시스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보송한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질감과  피니쉬가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깊은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만족도를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선사합니다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페어링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버건디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레드소스를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곁들인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최고급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쇠고기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양고기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다리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엽조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702" y="1794510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063" y="0"/>
                </a:lnTo>
              </a:path>
            </a:pathLst>
          </a:custGeom>
          <a:ln w="1905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 rotWithShape="1">
          <a:blip r:embed="rId2" cstate="print"/>
          <a:srcRect t="377" r="2360"/>
          <a:stretch/>
        </p:blipFill>
        <p:spPr>
          <a:xfrm>
            <a:off x="1149096" y="1579418"/>
            <a:ext cx="1224649" cy="4583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5490" y="917066"/>
            <a:ext cx="217043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10" dirty="0">
                <a:latin typeface="Calibri"/>
                <a:cs typeface="Calibri"/>
              </a:rPr>
              <a:t>NUITS-SAINT-GEORGES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latin typeface="맑은 고딕"/>
                <a:cs typeface="맑은 고딕"/>
              </a:rPr>
              <a:t>뉘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쌩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조르쥬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586" y="2243150"/>
            <a:ext cx="4006215" cy="329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기본정보</a:t>
            </a:r>
            <a:endParaRPr sz="1200" dirty="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1115"/>
              </a:spcBef>
            </a:pPr>
            <a:r>
              <a:rPr sz="900" dirty="0">
                <a:latin typeface="맑은 고딕"/>
                <a:cs typeface="맑은 고딕"/>
              </a:rPr>
              <a:t>지역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gn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ô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Nui</a:t>
            </a:r>
            <a:r>
              <a:rPr sz="900" dirty="0">
                <a:latin typeface="Calibri"/>
                <a:cs typeface="Calibri"/>
              </a:rPr>
              <a:t>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 </a:t>
            </a:r>
            <a:r>
              <a:rPr sz="900" spc="-5" dirty="0">
                <a:latin typeface="Calibri"/>
                <a:cs typeface="Calibri"/>
              </a:rPr>
              <a:t>Nui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ai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Ge</a:t>
            </a:r>
            <a:r>
              <a:rPr sz="900" dirty="0">
                <a:latin typeface="Calibri"/>
                <a:cs typeface="Calibri"/>
              </a:rPr>
              <a:t>ro</a:t>
            </a:r>
            <a:r>
              <a:rPr sz="900" spc="-5" dirty="0">
                <a:latin typeface="Calibri"/>
                <a:cs typeface="Calibri"/>
              </a:rPr>
              <a:t>ge</a:t>
            </a:r>
            <a:r>
              <a:rPr sz="900" dirty="0">
                <a:latin typeface="Calibri"/>
                <a:cs typeface="Calibri"/>
              </a:rPr>
              <a:t>s</a:t>
            </a: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등급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OC</a:t>
            </a: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빈티지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20</a:t>
            </a:r>
            <a:r>
              <a:rPr lang="en-US" sz="900" dirty="0" smtClean="0">
                <a:latin typeface="Calibri"/>
                <a:cs typeface="Calibri"/>
              </a:rPr>
              <a:t>21</a:t>
            </a:r>
            <a:endParaRPr sz="900" dirty="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포도품종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피노누아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(Pi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ot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r) 100%</a:t>
            </a: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서빙온도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~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16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°</a:t>
            </a:r>
            <a:r>
              <a:rPr sz="900" dirty="0">
                <a:latin typeface="Calibri"/>
                <a:cs typeface="Calibri"/>
              </a:rPr>
              <a:t>C</a:t>
            </a: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200" spc="-5" dirty="0">
                <a:latin typeface="맑은 고딕"/>
                <a:cs typeface="맑은 고딕"/>
              </a:rPr>
              <a:t>테이스</a:t>
            </a:r>
            <a:r>
              <a:rPr sz="1200" dirty="0">
                <a:latin typeface="맑은 고딕"/>
                <a:cs typeface="맑은 고딕"/>
              </a:rPr>
              <a:t>팅</a:t>
            </a:r>
            <a:r>
              <a:rPr sz="1200" spc="-1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노트</a:t>
            </a: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 dirty="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컬러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강렬한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루비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레드</a:t>
            </a: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latin typeface="맑은 고딕"/>
                <a:cs typeface="맑은 고딕"/>
              </a:rPr>
              <a:t>노즈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장미와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감초의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캐릭터가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도드라지며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체리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딸기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5" dirty="0">
                <a:latin typeface="맑은 고딕"/>
                <a:cs typeface="맑은 고딕"/>
              </a:rPr>
              <a:t>블랙커런트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으깬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자두</a:t>
            </a:r>
            <a:endParaRPr sz="900" dirty="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latin typeface="맑은 고딕"/>
                <a:cs typeface="맑은 고딕"/>
              </a:rPr>
              <a:t>등의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과실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캐릭터가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풍부합니다</a:t>
            </a:r>
            <a:r>
              <a:rPr sz="900" dirty="0">
                <a:latin typeface="Calibri"/>
                <a:cs typeface="Calibri"/>
              </a:rPr>
              <a:t>.</a:t>
            </a: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팔레트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구조감이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탄탄하고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균형이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잡힌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활기찬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풀바디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와인입니다</a:t>
            </a:r>
            <a:r>
              <a:rPr sz="900" dirty="0">
                <a:latin typeface="Calibri"/>
                <a:cs typeface="Calibri"/>
              </a:rPr>
              <a:t>..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65735" marR="1254760">
              <a:lnSpc>
                <a:spcPct val="150000"/>
              </a:lnSpc>
            </a:pPr>
            <a:r>
              <a:rPr sz="900" dirty="0">
                <a:latin typeface="맑은 고딕"/>
                <a:cs typeface="맑은 고딕"/>
              </a:rPr>
              <a:t>페어링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구운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양고기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립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스테이크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또는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오리가슴살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dirty="0">
                <a:latin typeface="맑은 고딕"/>
                <a:cs typeface="맑은 고딕"/>
              </a:rPr>
              <a:t>에푸아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랑그르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또는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수망트레인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치즈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42472"/>
            <a:ext cx="6882891" cy="5315523"/>
            <a:chOff x="0" y="1542472"/>
            <a:chExt cx="6882891" cy="5315523"/>
          </a:xfrm>
        </p:grpSpPr>
        <p:sp>
          <p:nvSpPr>
            <p:cNvPr id="5" name="object 5"/>
            <p:cNvSpPr/>
            <p:nvPr/>
          </p:nvSpPr>
          <p:spPr>
            <a:xfrm>
              <a:off x="3330701" y="1794509"/>
              <a:ext cx="3552190" cy="0"/>
            </a:xfrm>
            <a:custGeom>
              <a:avLst/>
              <a:gdLst/>
              <a:ahLst/>
              <a:cxnLst/>
              <a:rect l="l" t="t" r="r" b="b"/>
              <a:pathLst>
                <a:path w="3552190">
                  <a:moveTo>
                    <a:pt x="0" y="0"/>
                  </a:moveTo>
                  <a:lnTo>
                    <a:pt x="3552063" y="0"/>
                  </a:lnTo>
                </a:path>
              </a:pathLst>
            </a:custGeom>
            <a:ln w="1905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 rotWithShape="1">
            <a:blip r:embed="rId2" cstate="print"/>
            <a:srcRect t="15710"/>
            <a:stretch/>
          </p:blipFill>
          <p:spPr>
            <a:xfrm>
              <a:off x="0" y="1542472"/>
              <a:ext cx="4172711" cy="5315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31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" b="938"/>
          <a:stretch/>
        </p:blipFill>
        <p:spPr>
          <a:xfrm>
            <a:off x="1112519" y="1511808"/>
            <a:ext cx="1476755" cy="45472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85490" y="917066"/>
            <a:ext cx="360680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BOURGOGNE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CÔTES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D`OR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PINOT </a:t>
            </a:r>
            <a:r>
              <a:rPr sz="1800" dirty="0">
                <a:latin typeface="Calibri"/>
                <a:cs typeface="Calibri"/>
              </a:rPr>
              <a:t>NOIR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latin typeface="맑은 고딕"/>
                <a:cs typeface="맑은 고딕"/>
              </a:rPr>
              <a:t>부르고뉴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꼬뜨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도르</a:t>
            </a:r>
            <a:r>
              <a:rPr sz="1800" spc="-2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피노누아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0586" y="2243150"/>
            <a:ext cx="4406900" cy="343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기본정보</a:t>
            </a:r>
            <a:endParaRPr sz="12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1115"/>
              </a:spcBef>
            </a:pPr>
            <a:r>
              <a:rPr sz="900" dirty="0">
                <a:latin typeface="맑은 고딕"/>
                <a:cs typeface="맑은 고딕"/>
              </a:rPr>
              <a:t>지역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gn</a:t>
            </a:r>
            <a:r>
              <a:rPr sz="90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등급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OC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빈티지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포도품종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피노누아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(Pi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ot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r) 100%</a:t>
            </a:r>
            <a:endParaRPr sz="90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맑은 고딕"/>
                <a:cs typeface="맑은 고딕"/>
              </a:rPr>
              <a:t>서빙온도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~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16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°</a:t>
            </a:r>
            <a:r>
              <a:rPr sz="900" dirty="0"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200" spc="-5" dirty="0">
                <a:latin typeface="맑은 고딕"/>
                <a:cs typeface="맑은 고딕"/>
              </a:rPr>
              <a:t>테이스</a:t>
            </a:r>
            <a:r>
              <a:rPr sz="1200" dirty="0">
                <a:latin typeface="맑은 고딕"/>
                <a:cs typeface="맑은 고딕"/>
              </a:rPr>
              <a:t>팅</a:t>
            </a:r>
            <a:r>
              <a:rPr sz="1200" spc="-1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노트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컬러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밝은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체리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레드</a:t>
            </a:r>
            <a:endParaRPr sz="900">
              <a:latin typeface="맑은 고딕"/>
              <a:cs typeface="맑은 고딕"/>
            </a:endParaRPr>
          </a:p>
          <a:p>
            <a:pPr marL="1657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latin typeface="맑은 고딕"/>
                <a:cs typeface="맑은 고딕"/>
              </a:rPr>
              <a:t>노즈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주로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체리와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키르쉬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캐릭터의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과실향이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지배적이며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라임과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민트가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곁들여지는</a:t>
            </a:r>
            <a:r>
              <a:rPr sz="900" spc="-5" dirty="0"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  <a:p>
            <a:pPr marL="165735" marR="1370330">
              <a:lnSpc>
                <a:spcPct val="15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전반적으로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경쾌한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느낌의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복합미가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두드러집니다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dirty="0">
                <a:latin typeface="맑은 고딕"/>
                <a:cs typeface="맑은 고딕"/>
              </a:rPr>
              <a:t>팔레트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풍부한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과실과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섬세한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오크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터치의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풍미가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여운을  남기며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부드럽고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균형잡힌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풀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바디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와인입니다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맑은 고딕"/>
                <a:cs typeface="맑은 고딕"/>
              </a:rPr>
              <a:t>페어링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굽거나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익힌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붉은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살의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육류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dirty="0">
                <a:latin typeface="맑은 고딕"/>
                <a:cs typeface="맑은 고딕"/>
              </a:rPr>
              <a:t>강한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소스를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곁들이지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않은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게임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맑은 고딕"/>
                <a:cs typeface="맑은 고딕"/>
              </a:rPr>
              <a:t>부드러운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치즈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702" y="1794510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063" y="0"/>
                </a:lnTo>
              </a:path>
            </a:pathLst>
          </a:custGeom>
          <a:ln w="1905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4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1015</Words>
  <Application>Microsoft Office PowerPoint</Application>
  <PresentationFormat>화면 슬라이드 쇼(4:3)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Brush Script MT</vt:lpstr>
      <vt:lpstr>Calibri</vt:lpstr>
      <vt:lpstr>Palatino Linotype</vt:lpstr>
      <vt:lpstr>Office Theme</vt:lpstr>
      <vt:lpstr>DOMAINE  MAURICE  GAVIGNET</vt:lpstr>
      <vt:lpstr>HISTORY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Seungyoon</dc:creator>
  <cp:lastModifiedBy>KIM YOONJAE</cp:lastModifiedBy>
  <cp:revision>2</cp:revision>
  <dcterms:created xsi:type="dcterms:W3CDTF">2023-01-11T01:36:54Z</dcterms:created>
  <dcterms:modified xsi:type="dcterms:W3CDTF">2026-03-30T03:25:04Z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2023-01-11T00:00:00Z</vt:filetime>
  </property>
</Properties>
</file>