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81" r:id="rId2"/>
    <p:sldId id="282" r:id="rId3"/>
    <p:sldId id="272" r:id="rId4"/>
    <p:sldId id="276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</p:sldIdLst>
  <p:sldSz cx="9906000" cy="6858000" type="A4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  <p15:guide id="3" pos="535" userDrawn="1">
          <p15:clr>
            <a:srgbClr val="A4A3A4"/>
          </p15:clr>
        </p15:guide>
        <p15:guide id="4" pos="1532" userDrawn="1">
          <p15:clr>
            <a:srgbClr val="A4A3A4"/>
          </p15:clr>
        </p15:guide>
        <p15:guide id="5" orient="horz" pos="255" userDrawn="1">
          <p15:clr>
            <a:srgbClr val="A4A3A4"/>
          </p15:clr>
        </p15:guide>
        <p15:guide id="6" orient="horz" pos="40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7F7F"/>
    <a:srgbClr val="7F1313"/>
    <a:srgbClr val="7E1515"/>
    <a:srgbClr val="AF42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200" d="100"/>
          <a:sy n="200" d="100"/>
        </p:scale>
        <p:origin x="1008" y="144"/>
      </p:cViewPr>
      <p:guideLst>
        <p:guide orient="horz" pos="2160"/>
        <p:guide pos="3120"/>
        <p:guide pos="535"/>
        <p:guide pos="1532"/>
        <p:guide orient="horz" pos="255"/>
        <p:guide orient="horz" pos="40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6A6C8-1DEA-424A-9F3B-5D786BA98AB4}" type="datetimeFigureOut">
              <a:rPr lang="ko-KR" altLang="en-US" smtClean="0"/>
              <a:t>2025-09-04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F85BB-0C51-41EC-A5DB-AF00F739BD8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7011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6A6C8-1DEA-424A-9F3B-5D786BA98AB4}" type="datetimeFigureOut">
              <a:rPr lang="ko-KR" altLang="en-US" smtClean="0"/>
              <a:t>2025-09-04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F85BB-0C51-41EC-A5DB-AF00F739BD8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1599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6A6C8-1DEA-424A-9F3B-5D786BA98AB4}" type="datetimeFigureOut">
              <a:rPr lang="ko-KR" altLang="en-US" smtClean="0"/>
              <a:t>2025-09-04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F85BB-0C51-41EC-A5DB-AF00F739BD8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6567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6A6C8-1DEA-424A-9F3B-5D786BA98AB4}" type="datetimeFigureOut">
              <a:rPr lang="ko-KR" altLang="en-US" smtClean="0"/>
              <a:t>2025-09-04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F85BB-0C51-41EC-A5DB-AF00F739BD8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7584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6A6C8-1DEA-424A-9F3B-5D786BA98AB4}" type="datetimeFigureOut">
              <a:rPr lang="ko-KR" altLang="en-US" smtClean="0"/>
              <a:t>2025-09-04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F85BB-0C51-41EC-A5DB-AF00F739BD8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9925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6A6C8-1DEA-424A-9F3B-5D786BA98AB4}" type="datetimeFigureOut">
              <a:rPr lang="ko-KR" altLang="en-US" smtClean="0"/>
              <a:t>2025-09-04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F85BB-0C51-41EC-A5DB-AF00F739BD8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9591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6A6C8-1DEA-424A-9F3B-5D786BA98AB4}" type="datetimeFigureOut">
              <a:rPr lang="ko-KR" altLang="en-US" smtClean="0"/>
              <a:t>2025-09-04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F85BB-0C51-41EC-A5DB-AF00F739BD8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8513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6A6C8-1DEA-424A-9F3B-5D786BA98AB4}" type="datetimeFigureOut">
              <a:rPr lang="ko-KR" altLang="en-US" smtClean="0"/>
              <a:t>2025-09-04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F85BB-0C51-41EC-A5DB-AF00F739BD8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31004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6A6C8-1DEA-424A-9F3B-5D786BA98AB4}" type="datetimeFigureOut">
              <a:rPr lang="ko-KR" altLang="en-US" smtClean="0"/>
              <a:t>2025-09-04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F85BB-0C51-41EC-A5DB-AF00F739BD8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1764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6A6C8-1DEA-424A-9F3B-5D786BA98AB4}" type="datetimeFigureOut">
              <a:rPr lang="ko-KR" altLang="en-US" smtClean="0"/>
              <a:t>2025-09-04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F85BB-0C51-41EC-A5DB-AF00F739BD8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0062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6A6C8-1DEA-424A-9F3B-5D786BA98AB4}" type="datetimeFigureOut">
              <a:rPr lang="ko-KR" altLang="en-US" smtClean="0"/>
              <a:t>2025-09-04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F85BB-0C51-41EC-A5DB-AF00F739BD8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79931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6A6C8-1DEA-424A-9F3B-5D786BA98AB4}" type="datetimeFigureOut">
              <a:rPr lang="ko-KR" altLang="en-US" smtClean="0"/>
              <a:t>2025-09-04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F85BB-0C51-41EC-A5DB-AF00F739BD8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93090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981" y="2259835"/>
            <a:ext cx="3646038" cy="2338330"/>
          </a:xfrm>
          <a:prstGeom prst="rect">
            <a:avLst/>
          </a:prstGeom>
        </p:spPr>
      </p:pic>
      <p:pic>
        <p:nvPicPr>
          <p:cNvPr id="3" name="Picture 2" descr="C:\Users\admin\Dropbox\내 PC (이공화)\Desktop\캡처4367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762" y="6446350"/>
            <a:ext cx="848238" cy="38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4103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878729" y="1587812"/>
            <a:ext cx="800284" cy="46705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2100"/>
              </a:lnSpc>
            </a:pPr>
            <a:r>
              <a:rPr lang="ko-KR" altLang="en-US" sz="1200" b="1" dirty="0">
                <a:solidFill>
                  <a:srgbClr val="7F7F7F"/>
                </a:solidFill>
                <a:latin typeface="+mj-ea"/>
                <a:ea typeface="+mj-ea"/>
              </a:rPr>
              <a:t>지 역</a:t>
            </a:r>
            <a:endParaRPr lang="en-US" altLang="ko-KR" sz="1200" b="1" dirty="0">
              <a:solidFill>
                <a:srgbClr val="7F7F7F"/>
              </a:solidFill>
              <a:latin typeface="+mj-ea"/>
              <a:ea typeface="+mj-ea"/>
            </a:endParaRPr>
          </a:p>
          <a:p>
            <a:pPr algn="r">
              <a:lnSpc>
                <a:spcPts val="2100"/>
              </a:lnSpc>
            </a:pPr>
            <a:endParaRPr lang="en-US" altLang="ko-KR" sz="12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ts val="2100"/>
              </a:lnSpc>
            </a:pP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품 종</a:t>
            </a:r>
            <a:endParaRPr lang="en-US" altLang="ko-KR" sz="12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ts val="2100"/>
              </a:lnSpc>
            </a:pPr>
            <a:endParaRPr lang="en-US" altLang="ko-KR" sz="12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ts val="2100"/>
              </a:lnSpc>
            </a:pP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와인양조</a:t>
            </a:r>
            <a:endParaRPr lang="en-US" altLang="ko-KR" sz="12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ts val="2100"/>
              </a:lnSpc>
            </a:pPr>
            <a:endParaRPr lang="en-US" altLang="ko-KR" sz="12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ts val="2100"/>
              </a:lnSpc>
            </a:pPr>
            <a:endParaRPr lang="en-US" altLang="ko-KR" sz="12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ts val="2100"/>
              </a:lnSpc>
            </a:pP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Color</a:t>
            </a:r>
          </a:p>
          <a:p>
            <a:pPr algn="r">
              <a:lnSpc>
                <a:spcPts val="2100"/>
              </a:lnSpc>
            </a:pPr>
            <a:endParaRPr lang="en-US" altLang="ko-KR" sz="12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ts val="2100"/>
              </a:lnSpc>
            </a:pP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Aroma</a:t>
            </a:r>
          </a:p>
          <a:p>
            <a:pPr algn="r">
              <a:lnSpc>
                <a:spcPts val="2100"/>
              </a:lnSpc>
            </a:pPr>
            <a:endParaRPr lang="en-US" altLang="ko-KR" sz="12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ts val="2100"/>
              </a:lnSpc>
            </a:pP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Taste</a:t>
            </a:r>
          </a:p>
          <a:p>
            <a:pPr algn="r">
              <a:lnSpc>
                <a:spcPts val="2100"/>
              </a:lnSpc>
            </a:pPr>
            <a:endParaRPr lang="en-US" altLang="ko-KR" sz="12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ts val="2100"/>
              </a:lnSpc>
            </a:pPr>
            <a:endParaRPr lang="en-US" altLang="ko-KR" sz="12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ts val="2100"/>
              </a:lnSpc>
            </a:pP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Pairing</a:t>
            </a:r>
          </a:p>
          <a:p>
            <a:pPr algn="r">
              <a:lnSpc>
                <a:spcPts val="2100"/>
              </a:lnSpc>
            </a:pPr>
            <a:endParaRPr lang="en-US" altLang="ko-KR" sz="12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ts val="2100"/>
              </a:lnSpc>
            </a:pP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Ageing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01672" y="1584015"/>
            <a:ext cx="5064692" cy="4636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ts val="2100"/>
              </a:lnSpc>
            </a:pPr>
            <a:r>
              <a:rPr lang="fr-FR" altLang="ko-KR" sz="1200" dirty="0"/>
              <a:t>FRANCE / BURGUNDY / CÔTE DE BEAUNE / SAINT ROMAIN</a:t>
            </a:r>
          </a:p>
          <a:p>
            <a:pPr latinLnBrk="0">
              <a:lnSpc>
                <a:spcPts val="2100"/>
              </a:lnSpc>
            </a:pPr>
            <a:endParaRPr lang="en-US" altLang="ko-KR" sz="1200" dirty="0">
              <a:latin typeface="Century Gothic" pitchFamily="34" charset="0"/>
            </a:endParaRPr>
          </a:p>
          <a:p>
            <a:pPr latinLnBrk="0">
              <a:lnSpc>
                <a:spcPts val="2100"/>
              </a:lnSpc>
            </a:pPr>
            <a:r>
              <a:rPr lang="en-US" altLang="ko-KR" sz="1200" dirty="0">
                <a:latin typeface="Century Gothic" pitchFamily="34" charset="0"/>
              </a:rPr>
              <a:t>100% </a:t>
            </a:r>
            <a:r>
              <a:rPr lang="ko-KR" altLang="en-US" sz="1200" dirty="0" err="1">
                <a:latin typeface="Century Gothic" pitchFamily="34" charset="0"/>
              </a:rPr>
              <a:t>샤도네이</a:t>
            </a:r>
            <a:r>
              <a:rPr lang="en-US" altLang="ko-KR" sz="1200" dirty="0">
                <a:latin typeface="Century Gothic" pitchFamily="34" charset="0"/>
              </a:rPr>
              <a:t>(Chardonnay)</a:t>
            </a:r>
            <a:endParaRPr lang="fr-FR" altLang="ko-KR" sz="1200" dirty="0">
              <a:latin typeface="Century Gothic" pitchFamily="34" charset="0"/>
            </a:endParaRPr>
          </a:p>
          <a:p>
            <a:pPr>
              <a:lnSpc>
                <a:spcPts val="2100"/>
              </a:lnSpc>
            </a:pPr>
            <a:endParaRPr lang="en-US" altLang="ko-KR" sz="1200" dirty="0">
              <a:latin typeface="Century Gothic" pitchFamily="34" charset="0"/>
            </a:endParaRPr>
          </a:p>
          <a:p>
            <a:pPr latinLnBrk="0">
              <a:lnSpc>
                <a:spcPts val="2100"/>
              </a:lnSpc>
            </a:pPr>
            <a:r>
              <a:rPr lang="ko-KR" altLang="en-US" sz="1200" dirty="0">
                <a:latin typeface="Century Gothic" pitchFamily="34" charset="0"/>
              </a:rPr>
              <a:t>발효의 절반은 </a:t>
            </a:r>
            <a:r>
              <a:rPr lang="en-US" altLang="ko-KR" sz="1200" dirty="0">
                <a:latin typeface="Century Gothic" pitchFamily="34" charset="0"/>
              </a:rPr>
              <a:t>228L</a:t>
            </a:r>
            <a:r>
              <a:rPr lang="ko-KR" altLang="en-US" sz="1200" dirty="0" err="1">
                <a:latin typeface="Century Gothic" pitchFamily="34" charset="0"/>
              </a:rPr>
              <a:t>오크통에서</a:t>
            </a:r>
            <a:r>
              <a:rPr lang="ko-KR" altLang="en-US" sz="1200" dirty="0">
                <a:latin typeface="Century Gothic" pitchFamily="34" charset="0"/>
              </a:rPr>
              <a:t> 저온으로</a:t>
            </a:r>
            <a:r>
              <a:rPr lang="en-US" altLang="ko-KR" sz="1200" dirty="0">
                <a:latin typeface="Century Gothic" pitchFamily="34" charset="0"/>
              </a:rPr>
              <a:t>, </a:t>
            </a:r>
            <a:r>
              <a:rPr lang="ko-KR" altLang="en-US" sz="1200" dirty="0">
                <a:latin typeface="Century Gothic" pitchFamily="34" charset="0"/>
              </a:rPr>
              <a:t>나머지 절반은 스테인리스 탱크에서 진행됨</a:t>
            </a:r>
            <a:r>
              <a:rPr lang="en-US" altLang="ko-KR" sz="1200" dirty="0">
                <a:latin typeface="Century Gothic" pitchFamily="34" charset="0"/>
              </a:rPr>
              <a:t>. </a:t>
            </a:r>
            <a:r>
              <a:rPr lang="ko-KR" altLang="en-US" sz="1200" dirty="0">
                <a:latin typeface="Century Gothic" pitchFamily="34" charset="0"/>
              </a:rPr>
              <a:t>이후 </a:t>
            </a:r>
            <a:r>
              <a:rPr lang="ko-KR" altLang="en-US" sz="1200" dirty="0" err="1">
                <a:latin typeface="Century Gothic" pitchFamily="34" charset="0"/>
              </a:rPr>
              <a:t>부르고뉴</a:t>
            </a:r>
            <a:r>
              <a:rPr lang="ko-KR" altLang="en-US" sz="1200" dirty="0">
                <a:latin typeface="Century Gothic" pitchFamily="34" charset="0"/>
              </a:rPr>
              <a:t> 전통 </a:t>
            </a:r>
            <a:r>
              <a:rPr lang="ko-KR" altLang="en-US" sz="1200" dirty="0" err="1">
                <a:latin typeface="Century Gothic" pitchFamily="34" charset="0"/>
              </a:rPr>
              <a:t>오크통에서</a:t>
            </a:r>
            <a:r>
              <a:rPr lang="ko-KR" altLang="en-US" sz="1200" dirty="0">
                <a:latin typeface="Century Gothic" pitchFamily="34" charset="0"/>
              </a:rPr>
              <a:t> </a:t>
            </a:r>
            <a:r>
              <a:rPr lang="en-US" altLang="ko-KR" sz="1200" dirty="0">
                <a:latin typeface="Century Gothic" pitchFamily="34" charset="0"/>
              </a:rPr>
              <a:t>1</a:t>
            </a:r>
            <a:r>
              <a:rPr lang="ko-KR" altLang="en-US" sz="1200" dirty="0">
                <a:latin typeface="Century Gothic" pitchFamily="34" charset="0"/>
              </a:rPr>
              <a:t>년간 숙성</a:t>
            </a:r>
            <a:endParaRPr lang="en-US" altLang="ko-KR" sz="1200" dirty="0">
              <a:latin typeface="Century Gothic" pitchFamily="34" charset="0"/>
            </a:endParaRPr>
          </a:p>
          <a:p>
            <a:pPr>
              <a:lnSpc>
                <a:spcPts val="2100"/>
              </a:lnSpc>
            </a:pPr>
            <a:endParaRPr lang="en-US" altLang="ko-KR" sz="1200" dirty="0">
              <a:latin typeface="+mn-ea"/>
            </a:endParaRPr>
          </a:p>
          <a:p>
            <a:pPr>
              <a:lnSpc>
                <a:spcPts val="2100"/>
              </a:lnSpc>
            </a:pPr>
            <a:r>
              <a:rPr lang="ko-KR" altLang="en-US" sz="1200" dirty="0">
                <a:latin typeface="+mn-ea"/>
              </a:rPr>
              <a:t>황금빛 색조</a:t>
            </a:r>
            <a:endParaRPr lang="en-US" altLang="ko-KR" sz="1200" dirty="0">
              <a:latin typeface="+mn-ea"/>
              <a:cs typeface="JBold" panose="02020603020101020101" pitchFamily="18" charset="-127"/>
            </a:endParaRPr>
          </a:p>
          <a:p>
            <a:pPr latinLnBrk="0">
              <a:lnSpc>
                <a:spcPts val="2100"/>
              </a:lnSpc>
            </a:pPr>
            <a:endParaRPr lang="en-US" altLang="ko-KR" sz="1200" dirty="0">
              <a:latin typeface="+mn-ea"/>
              <a:cs typeface="JBold" panose="02020603020101020101" pitchFamily="18" charset="-127"/>
            </a:endParaRPr>
          </a:p>
          <a:p>
            <a:pPr latinLnBrk="0">
              <a:lnSpc>
                <a:spcPts val="2100"/>
              </a:lnSpc>
            </a:pPr>
            <a:r>
              <a:rPr lang="ko-KR" altLang="en-US" sz="1200" dirty="0" err="1">
                <a:latin typeface="+mn-ea"/>
                <a:cs typeface="JBold" panose="02020603020101020101" pitchFamily="18" charset="-127"/>
              </a:rPr>
              <a:t>과실향과</a:t>
            </a:r>
            <a:r>
              <a:rPr lang="ko-KR" altLang="en-US" sz="1200" dirty="0">
                <a:latin typeface="+mn-ea"/>
                <a:cs typeface="JBold" panose="02020603020101020101" pitchFamily="18" charset="-127"/>
              </a:rPr>
              <a:t> </a:t>
            </a:r>
            <a:r>
              <a:rPr lang="ko-KR" altLang="en-US" sz="1200" dirty="0" err="1">
                <a:latin typeface="+mn-ea"/>
                <a:cs typeface="JBold" panose="02020603020101020101" pitchFamily="18" charset="-127"/>
              </a:rPr>
              <a:t>꽃향기가</a:t>
            </a:r>
            <a:r>
              <a:rPr lang="ko-KR" altLang="en-US" sz="1200" dirty="0">
                <a:latin typeface="+mn-ea"/>
                <a:cs typeface="JBold" panose="02020603020101020101" pitchFamily="18" charset="-127"/>
              </a:rPr>
              <a:t> 매우 풍부함</a:t>
            </a:r>
            <a:endParaRPr lang="en-US" altLang="ko-KR" sz="1200" dirty="0">
              <a:latin typeface="+mn-ea"/>
              <a:cs typeface="JBold" panose="02020603020101020101" pitchFamily="18" charset="-127"/>
            </a:endParaRPr>
          </a:p>
          <a:p>
            <a:pPr latinLnBrk="0">
              <a:lnSpc>
                <a:spcPts val="2100"/>
              </a:lnSpc>
            </a:pPr>
            <a:endParaRPr lang="en-US" altLang="ko-KR" sz="1200" dirty="0">
              <a:latin typeface="+mn-ea"/>
              <a:cs typeface="JBold" panose="02020603020101020101" pitchFamily="18" charset="-127"/>
            </a:endParaRPr>
          </a:p>
          <a:p>
            <a:pPr latinLnBrk="0">
              <a:lnSpc>
                <a:spcPts val="2100"/>
              </a:lnSpc>
            </a:pPr>
            <a:r>
              <a:rPr lang="ko-KR" altLang="en-US" sz="1200" dirty="0">
                <a:latin typeface="+mn-ea"/>
                <a:cs typeface="JBold" panose="02020603020101020101" pitchFamily="18" charset="-127"/>
              </a:rPr>
              <a:t>솔직하고 명확한 </a:t>
            </a:r>
            <a:r>
              <a:rPr lang="ko-KR" altLang="en-US" sz="1200" dirty="0" err="1">
                <a:latin typeface="+mn-ea"/>
                <a:cs typeface="JBold" panose="02020603020101020101" pitchFamily="18" charset="-127"/>
              </a:rPr>
              <a:t>아로마틱</a:t>
            </a:r>
            <a:r>
              <a:rPr lang="ko-KR" altLang="en-US" sz="1200" dirty="0">
                <a:latin typeface="+mn-ea"/>
                <a:cs typeface="JBold" panose="02020603020101020101" pitchFamily="18" charset="-127"/>
              </a:rPr>
              <a:t> 어택이 입안을 채우며 은은한 </a:t>
            </a:r>
            <a:r>
              <a:rPr lang="ko-KR" altLang="en-US" sz="1200" dirty="0" err="1">
                <a:latin typeface="+mn-ea"/>
                <a:cs typeface="JBold" panose="02020603020101020101" pitchFamily="18" charset="-127"/>
              </a:rPr>
              <a:t>미네랄리티가</a:t>
            </a:r>
            <a:endParaRPr lang="en-US" altLang="ko-KR" sz="1200" dirty="0">
              <a:latin typeface="+mn-ea"/>
              <a:cs typeface="JBold" panose="02020603020101020101" pitchFamily="18" charset="-127"/>
            </a:endParaRPr>
          </a:p>
          <a:p>
            <a:pPr latinLnBrk="0">
              <a:lnSpc>
                <a:spcPts val="2100"/>
              </a:lnSpc>
            </a:pPr>
            <a:r>
              <a:rPr lang="ko-KR" altLang="en-US" sz="1200" dirty="0">
                <a:latin typeface="+mn-ea"/>
                <a:cs typeface="JBold" panose="02020603020101020101" pitchFamily="18" charset="-127"/>
              </a:rPr>
              <a:t>끝까지 깔끔하게 이어짐</a:t>
            </a:r>
            <a:endParaRPr lang="en-US" altLang="ko-KR" sz="1200" dirty="0">
              <a:latin typeface="+mn-ea"/>
              <a:cs typeface="JBold" panose="02020603020101020101" pitchFamily="18" charset="-127"/>
            </a:endParaRPr>
          </a:p>
          <a:p>
            <a:pPr latinLnBrk="0">
              <a:lnSpc>
                <a:spcPts val="2100"/>
              </a:lnSpc>
            </a:pPr>
            <a:endParaRPr lang="en-US" altLang="ko-KR" sz="1200" dirty="0">
              <a:latin typeface="+mn-ea"/>
              <a:cs typeface="JBold" panose="02020603020101020101" pitchFamily="18" charset="-127"/>
            </a:endParaRPr>
          </a:p>
          <a:p>
            <a:pPr latinLnBrk="0">
              <a:lnSpc>
                <a:spcPts val="2100"/>
              </a:lnSpc>
            </a:pPr>
            <a:r>
              <a:rPr lang="ko-KR" altLang="en-US" sz="1200" dirty="0" err="1">
                <a:latin typeface="+mn-ea"/>
                <a:cs typeface="JBold" panose="02020603020101020101" pitchFamily="18" charset="-127"/>
              </a:rPr>
              <a:t>아페리티프</a:t>
            </a:r>
            <a:r>
              <a:rPr lang="en-US" altLang="ko-KR" sz="1200" dirty="0">
                <a:latin typeface="+mn-ea"/>
                <a:cs typeface="JBold" panose="02020603020101020101" pitchFamily="18" charset="-127"/>
              </a:rPr>
              <a:t>. </a:t>
            </a:r>
            <a:r>
              <a:rPr lang="ko-KR" altLang="en-US" sz="1200" dirty="0" err="1">
                <a:latin typeface="+mn-ea"/>
                <a:cs typeface="JBold" panose="02020603020101020101" pitchFamily="18" charset="-127"/>
              </a:rPr>
              <a:t>생선테린</a:t>
            </a:r>
            <a:r>
              <a:rPr lang="en-US" altLang="ko-KR" sz="1200" dirty="0">
                <a:latin typeface="+mn-ea"/>
                <a:cs typeface="JBold" panose="02020603020101020101" pitchFamily="18" charset="-127"/>
              </a:rPr>
              <a:t>, </a:t>
            </a:r>
            <a:r>
              <a:rPr lang="ko-KR" altLang="en-US" sz="1200" dirty="0">
                <a:latin typeface="+mn-ea"/>
                <a:cs typeface="JBold" panose="02020603020101020101" pitchFamily="18" charset="-127"/>
              </a:rPr>
              <a:t>해산물 또는 구이</a:t>
            </a:r>
            <a:r>
              <a:rPr lang="en-US" altLang="ko-KR" sz="1200" dirty="0">
                <a:latin typeface="+mn-ea"/>
                <a:cs typeface="JBold" panose="02020603020101020101" pitchFamily="18" charset="-127"/>
              </a:rPr>
              <a:t>, </a:t>
            </a:r>
            <a:r>
              <a:rPr lang="ko-KR" altLang="en-US" sz="1200" dirty="0">
                <a:latin typeface="+mn-ea"/>
                <a:cs typeface="JBold" panose="02020603020101020101" pitchFamily="18" charset="-127"/>
              </a:rPr>
              <a:t>버터로 조리된 생선구이</a:t>
            </a:r>
            <a:endParaRPr lang="en-US" altLang="ko-KR" sz="1200" dirty="0">
              <a:latin typeface="+mn-ea"/>
              <a:cs typeface="JBold" panose="02020603020101020101" pitchFamily="18" charset="-127"/>
            </a:endParaRPr>
          </a:p>
          <a:p>
            <a:pPr latinLnBrk="0">
              <a:lnSpc>
                <a:spcPts val="2100"/>
              </a:lnSpc>
            </a:pPr>
            <a:endParaRPr lang="en-US" altLang="ko-KR" sz="1200" dirty="0">
              <a:latin typeface="+mn-ea"/>
              <a:cs typeface="JBold" panose="02020603020101020101" pitchFamily="18" charset="-127"/>
            </a:endParaRPr>
          </a:p>
          <a:p>
            <a:pPr latinLnBrk="0">
              <a:lnSpc>
                <a:spcPts val="2100"/>
              </a:lnSpc>
            </a:pPr>
            <a:r>
              <a:rPr lang="en-US" altLang="ko-KR" sz="1200" dirty="0">
                <a:latin typeface="+mn-ea"/>
                <a:cs typeface="JBold" panose="02020603020101020101" pitchFamily="18" charset="-127"/>
              </a:rPr>
              <a:t>2-3 </a:t>
            </a:r>
            <a:r>
              <a:rPr lang="ko-KR" altLang="en-US" sz="1200" dirty="0">
                <a:latin typeface="+mn-ea"/>
                <a:cs typeface="JBold" panose="02020603020101020101" pitchFamily="18" charset="-127"/>
              </a:rPr>
              <a:t>년</a:t>
            </a:r>
            <a:endParaRPr lang="en-US" altLang="ko-KR" sz="1200" dirty="0">
              <a:latin typeface="+mn-ea"/>
              <a:cs typeface="JBold" panose="02020603020101020101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53001" y="261789"/>
            <a:ext cx="4356806" cy="875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kern="0" dirty="0">
                <a:solidFill>
                  <a:prstClr val="black"/>
                </a:solidFill>
                <a:latin typeface="Bahnschrift SemiBold SemiConden" panose="020B0502040204020203" pitchFamily="34" charset="0"/>
                <a:ea typeface="나눔고딕" pitchFamily="50" charset="-127"/>
              </a:rPr>
              <a:t>Saint </a:t>
            </a:r>
            <a:r>
              <a:rPr lang="en-US" altLang="ko-KR" sz="2000" b="1" kern="0" dirty="0" err="1">
                <a:solidFill>
                  <a:prstClr val="black"/>
                </a:solidFill>
                <a:latin typeface="Bahnschrift SemiBold SemiConden" panose="020B0502040204020203" pitchFamily="34" charset="0"/>
                <a:ea typeface="나눔고딕" pitchFamily="50" charset="-127"/>
              </a:rPr>
              <a:t>Romain</a:t>
            </a:r>
            <a:r>
              <a:rPr lang="en-US" altLang="ko-KR" sz="2000" b="1" kern="0" dirty="0">
                <a:solidFill>
                  <a:prstClr val="black"/>
                </a:solidFill>
                <a:latin typeface="Bahnschrift SemiBold SemiConden" panose="020B0502040204020203" pitchFamily="34" charset="0"/>
                <a:ea typeface="나눔고딕" pitchFamily="50" charset="-127"/>
              </a:rPr>
              <a:t> &lt;La </a:t>
            </a:r>
            <a:r>
              <a:rPr lang="en-US" altLang="ko-KR" sz="2000" b="1" kern="0" dirty="0" err="1">
                <a:solidFill>
                  <a:prstClr val="black"/>
                </a:solidFill>
                <a:latin typeface="Bahnschrift SemiBold SemiConden" panose="020B0502040204020203" pitchFamily="34" charset="0"/>
                <a:ea typeface="나눔고딕" pitchFamily="50" charset="-127"/>
              </a:rPr>
              <a:t>Combe</a:t>
            </a:r>
            <a:r>
              <a:rPr lang="en-US" altLang="ko-KR" sz="2000" b="1" kern="0" dirty="0">
                <a:solidFill>
                  <a:prstClr val="black"/>
                </a:solidFill>
                <a:latin typeface="Bahnschrift SemiBold SemiConden" panose="020B0502040204020203" pitchFamily="34" charset="0"/>
                <a:ea typeface="나눔고딕" pitchFamily="50" charset="-127"/>
              </a:rPr>
              <a:t> </a:t>
            </a:r>
            <a:r>
              <a:rPr lang="en-US" altLang="ko-KR" sz="2000" b="1" kern="0" dirty="0" err="1">
                <a:solidFill>
                  <a:prstClr val="black"/>
                </a:solidFill>
                <a:latin typeface="Bahnschrift SemiBold SemiConden" panose="020B0502040204020203" pitchFamily="34" charset="0"/>
                <a:ea typeface="나눔고딕" pitchFamily="50" charset="-127"/>
              </a:rPr>
              <a:t>Bazin</a:t>
            </a:r>
            <a:r>
              <a:rPr lang="en-US" altLang="ko-KR" sz="2000" b="1" kern="0" dirty="0">
                <a:solidFill>
                  <a:prstClr val="black"/>
                </a:solidFill>
                <a:latin typeface="Bahnschrift SemiBold SemiConden" panose="020B0502040204020203" pitchFamily="34" charset="0"/>
                <a:ea typeface="나눔고딕" pitchFamily="50" charset="-127"/>
              </a:rPr>
              <a:t>&gt; 2023</a:t>
            </a:r>
          </a:p>
          <a:p>
            <a:pPr>
              <a:lnSpc>
                <a:spcPct val="150000"/>
              </a:lnSpc>
            </a:pPr>
            <a:r>
              <a:rPr lang="ko-KR" altLang="en-US" sz="1600" b="1" dirty="0">
                <a:latin typeface="Century Gothic" pitchFamily="34" charset="0"/>
              </a:rPr>
              <a:t>생 </a:t>
            </a:r>
            <a:r>
              <a:rPr lang="ko-KR" altLang="en-US" sz="1600" b="1" dirty="0" err="1">
                <a:latin typeface="Century Gothic" pitchFamily="34" charset="0"/>
              </a:rPr>
              <a:t>호망</a:t>
            </a:r>
            <a:r>
              <a:rPr lang="ko-KR" altLang="en-US" sz="1600" b="1" dirty="0">
                <a:latin typeface="Century Gothic" pitchFamily="34" charset="0"/>
              </a:rPr>
              <a:t> </a:t>
            </a:r>
            <a:r>
              <a:rPr lang="en-US" altLang="ko-KR" sz="1600" b="1" dirty="0">
                <a:latin typeface="Century Gothic" pitchFamily="34" charset="0"/>
              </a:rPr>
              <a:t>&lt;</a:t>
            </a:r>
            <a:r>
              <a:rPr lang="ko-KR" altLang="en-US" sz="1600" b="1" dirty="0">
                <a:latin typeface="Century Gothic" pitchFamily="34" charset="0"/>
              </a:rPr>
              <a:t>라 </a:t>
            </a:r>
            <a:r>
              <a:rPr lang="ko-KR" altLang="en-US" sz="1600" b="1" dirty="0" err="1">
                <a:latin typeface="Century Gothic" pitchFamily="34" charset="0"/>
              </a:rPr>
              <a:t>꼼브</a:t>
            </a:r>
            <a:r>
              <a:rPr lang="ko-KR" altLang="en-US" sz="1600" b="1" dirty="0">
                <a:latin typeface="Century Gothic" pitchFamily="34" charset="0"/>
              </a:rPr>
              <a:t> </a:t>
            </a:r>
            <a:r>
              <a:rPr lang="ko-KR" altLang="en-US" sz="1600" b="1" dirty="0" err="1">
                <a:latin typeface="Century Gothic" pitchFamily="34" charset="0"/>
              </a:rPr>
              <a:t>바쟁</a:t>
            </a:r>
            <a:r>
              <a:rPr lang="en-US" altLang="ko-KR" sz="1600" b="1" dirty="0">
                <a:latin typeface="Century Gothic" pitchFamily="34" charset="0"/>
              </a:rPr>
              <a:t>&gt; 2023</a:t>
            </a:r>
            <a:endParaRPr lang="fr-FR" altLang="ko-KR" sz="1600" b="1" dirty="0">
              <a:latin typeface="Century Gothic" pitchFamily="34" charset="0"/>
            </a:endParaRPr>
          </a:p>
        </p:txBody>
      </p:sp>
      <p:cxnSp>
        <p:nvCxnSpPr>
          <p:cNvPr id="15" name="직선 연결선 14"/>
          <p:cNvCxnSpPr/>
          <p:nvPr/>
        </p:nvCxnSpPr>
        <p:spPr>
          <a:xfrm>
            <a:off x="4953000" y="1122885"/>
            <a:ext cx="4953000" cy="0"/>
          </a:xfrm>
          <a:prstGeom prst="line">
            <a:avLst/>
          </a:prstGeom>
          <a:ln w="19050">
            <a:solidFill>
              <a:srgbClr val="7F13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admin\Dropbox\내 PC (이공화)\Desktop\캡처4367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762" y="6446350"/>
            <a:ext cx="848238" cy="38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302" y="378347"/>
            <a:ext cx="1836467" cy="117779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54" y="323642"/>
            <a:ext cx="1579996" cy="6165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451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878729" y="1587812"/>
            <a:ext cx="800284" cy="46705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2100"/>
              </a:lnSpc>
            </a:pPr>
            <a:r>
              <a:rPr lang="ko-KR" altLang="en-US" sz="1200" b="1" dirty="0">
                <a:solidFill>
                  <a:srgbClr val="7F7F7F"/>
                </a:solidFill>
                <a:latin typeface="+mj-ea"/>
                <a:ea typeface="+mj-ea"/>
              </a:rPr>
              <a:t>지 역</a:t>
            </a:r>
            <a:endParaRPr lang="en-US" altLang="ko-KR" sz="1200" b="1" dirty="0">
              <a:solidFill>
                <a:srgbClr val="7F7F7F"/>
              </a:solidFill>
              <a:latin typeface="+mj-ea"/>
              <a:ea typeface="+mj-ea"/>
            </a:endParaRPr>
          </a:p>
          <a:p>
            <a:pPr algn="r">
              <a:lnSpc>
                <a:spcPts val="2100"/>
              </a:lnSpc>
            </a:pPr>
            <a:endParaRPr lang="en-US" altLang="ko-KR" sz="12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ts val="2100"/>
              </a:lnSpc>
            </a:pP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품 종</a:t>
            </a:r>
            <a:endParaRPr lang="en-US" altLang="ko-KR" sz="12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ts val="2100"/>
              </a:lnSpc>
            </a:pPr>
            <a:endParaRPr lang="en-US" altLang="ko-KR" sz="12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ts val="2100"/>
              </a:lnSpc>
            </a:pP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와인양조</a:t>
            </a:r>
            <a:endParaRPr lang="en-US" altLang="ko-KR" sz="12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ts val="2100"/>
              </a:lnSpc>
            </a:pPr>
            <a:endParaRPr lang="en-US" altLang="ko-KR" sz="12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ts val="2100"/>
              </a:lnSpc>
            </a:pPr>
            <a:endParaRPr lang="en-US" altLang="ko-KR" sz="12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ts val="2100"/>
              </a:lnSpc>
            </a:pP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Color</a:t>
            </a:r>
          </a:p>
          <a:p>
            <a:pPr algn="r">
              <a:lnSpc>
                <a:spcPts val="2100"/>
              </a:lnSpc>
            </a:pPr>
            <a:endParaRPr lang="en-US" altLang="ko-KR" sz="12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ts val="2100"/>
              </a:lnSpc>
            </a:pP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Aroma</a:t>
            </a:r>
          </a:p>
          <a:p>
            <a:pPr algn="r">
              <a:lnSpc>
                <a:spcPts val="2100"/>
              </a:lnSpc>
            </a:pPr>
            <a:endParaRPr lang="en-US" altLang="ko-KR" sz="12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ts val="2100"/>
              </a:lnSpc>
            </a:pPr>
            <a:endParaRPr lang="en-US" altLang="ko-KR" sz="12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ts val="2100"/>
              </a:lnSpc>
            </a:pP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Taste</a:t>
            </a:r>
          </a:p>
          <a:p>
            <a:pPr algn="r">
              <a:lnSpc>
                <a:spcPts val="2100"/>
              </a:lnSpc>
            </a:pPr>
            <a:endParaRPr lang="en-US" altLang="ko-KR" sz="12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ts val="2100"/>
              </a:lnSpc>
            </a:pP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Pairing</a:t>
            </a:r>
          </a:p>
          <a:p>
            <a:pPr algn="r">
              <a:lnSpc>
                <a:spcPts val="2100"/>
              </a:lnSpc>
            </a:pPr>
            <a:endParaRPr lang="en-US" altLang="ko-KR" sz="12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ts val="2100"/>
              </a:lnSpc>
            </a:pP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Ageing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01672" y="1584015"/>
            <a:ext cx="5064692" cy="4636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ts val="2100"/>
              </a:lnSpc>
            </a:pPr>
            <a:r>
              <a:rPr lang="fr-FR" altLang="ko-KR" sz="1200" dirty="0"/>
              <a:t>FRANCE / BURGUNDY / CÔTE DE BEAUNE / SANTENAY</a:t>
            </a:r>
          </a:p>
          <a:p>
            <a:pPr latinLnBrk="0">
              <a:lnSpc>
                <a:spcPts val="2100"/>
              </a:lnSpc>
            </a:pPr>
            <a:endParaRPr lang="en-US" altLang="ko-KR" sz="1200" dirty="0">
              <a:latin typeface="Century Gothic" pitchFamily="34" charset="0"/>
            </a:endParaRPr>
          </a:p>
          <a:p>
            <a:pPr latinLnBrk="0">
              <a:lnSpc>
                <a:spcPts val="2100"/>
              </a:lnSpc>
            </a:pPr>
            <a:r>
              <a:rPr lang="en-US" altLang="ko-KR" sz="1200" dirty="0">
                <a:latin typeface="Century Gothic" pitchFamily="34" charset="0"/>
              </a:rPr>
              <a:t>100% </a:t>
            </a:r>
            <a:r>
              <a:rPr lang="ko-KR" altLang="en-US" sz="1200" dirty="0" err="1">
                <a:latin typeface="Century Gothic" pitchFamily="34" charset="0"/>
              </a:rPr>
              <a:t>피노누아</a:t>
            </a:r>
            <a:r>
              <a:rPr lang="en-US" altLang="ko-KR" sz="1200" dirty="0">
                <a:latin typeface="Century Gothic" pitchFamily="34" charset="0"/>
              </a:rPr>
              <a:t>(Pinot Noir)</a:t>
            </a:r>
            <a:endParaRPr lang="fr-FR" altLang="ko-KR" sz="1200" dirty="0">
              <a:latin typeface="Century Gothic" pitchFamily="34" charset="0"/>
            </a:endParaRPr>
          </a:p>
          <a:p>
            <a:pPr>
              <a:lnSpc>
                <a:spcPts val="2100"/>
              </a:lnSpc>
            </a:pPr>
            <a:endParaRPr lang="en-US" altLang="ko-KR" sz="1200" dirty="0">
              <a:latin typeface="Century Gothic" pitchFamily="34" charset="0"/>
            </a:endParaRPr>
          </a:p>
          <a:p>
            <a:pPr latinLnBrk="0">
              <a:lnSpc>
                <a:spcPts val="2100"/>
              </a:lnSpc>
            </a:pPr>
            <a:r>
              <a:rPr lang="ko-KR" altLang="en-US" sz="1200" dirty="0">
                <a:latin typeface="Century Gothic" pitchFamily="34" charset="0"/>
              </a:rPr>
              <a:t>콘크리트통과 스테인리스 탱크에서 약 </a:t>
            </a:r>
            <a:r>
              <a:rPr lang="en-US" altLang="ko-KR" sz="1200" dirty="0">
                <a:latin typeface="Century Gothic" pitchFamily="34" charset="0"/>
              </a:rPr>
              <a:t>20</a:t>
            </a:r>
            <a:r>
              <a:rPr lang="ko-KR" altLang="en-US" sz="1200" dirty="0">
                <a:latin typeface="Century Gothic" pitchFamily="34" charset="0"/>
              </a:rPr>
              <a:t>일간 진행되며</a:t>
            </a:r>
            <a:r>
              <a:rPr lang="en-US" altLang="ko-KR" sz="1200" dirty="0">
                <a:latin typeface="Century Gothic" pitchFamily="34" charset="0"/>
              </a:rPr>
              <a:t>, </a:t>
            </a:r>
            <a:r>
              <a:rPr lang="ko-KR" altLang="en-US" sz="1200" dirty="0">
                <a:latin typeface="Century Gothic" pitchFamily="34" charset="0"/>
              </a:rPr>
              <a:t>토착 효모를 사용</a:t>
            </a:r>
            <a:r>
              <a:rPr lang="en-US" altLang="ko-KR" sz="1200" dirty="0">
                <a:latin typeface="Century Gothic" pitchFamily="34" charset="0"/>
              </a:rPr>
              <a:t>. </a:t>
            </a:r>
            <a:r>
              <a:rPr lang="ko-KR" altLang="en-US" sz="1200" dirty="0">
                <a:latin typeface="Century Gothic" pitchFamily="34" charset="0"/>
              </a:rPr>
              <a:t>이후 </a:t>
            </a:r>
            <a:r>
              <a:rPr lang="ko-KR" altLang="en-US" sz="1200" dirty="0" err="1">
                <a:latin typeface="Century Gothic" pitchFamily="34" charset="0"/>
              </a:rPr>
              <a:t>부르고뉴</a:t>
            </a:r>
            <a:r>
              <a:rPr lang="ko-KR" altLang="en-US" sz="1200" dirty="0">
                <a:latin typeface="Century Gothic" pitchFamily="34" charset="0"/>
              </a:rPr>
              <a:t> 전통 </a:t>
            </a:r>
            <a:r>
              <a:rPr lang="ko-KR" altLang="en-US" sz="1200" dirty="0" err="1">
                <a:latin typeface="Century Gothic" pitchFamily="34" charset="0"/>
              </a:rPr>
              <a:t>오크통에서</a:t>
            </a:r>
            <a:r>
              <a:rPr lang="ko-KR" altLang="en-US" sz="1200" dirty="0">
                <a:latin typeface="Century Gothic" pitchFamily="34" charset="0"/>
              </a:rPr>
              <a:t> </a:t>
            </a:r>
            <a:r>
              <a:rPr lang="en-US" altLang="ko-KR" sz="1200" dirty="0">
                <a:latin typeface="Century Gothic" pitchFamily="34" charset="0"/>
              </a:rPr>
              <a:t>1</a:t>
            </a:r>
            <a:r>
              <a:rPr lang="ko-KR" altLang="en-US" sz="1200" dirty="0">
                <a:latin typeface="Century Gothic" pitchFamily="34" charset="0"/>
              </a:rPr>
              <a:t>년간 숙성</a:t>
            </a:r>
            <a:endParaRPr lang="en-US" altLang="ko-KR" sz="1200" dirty="0">
              <a:latin typeface="+mn-ea"/>
            </a:endParaRPr>
          </a:p>
          <a:p>
            <a:pPr>
              <a:lnSpc>
                <a:spcPts val="2100"/>
              </a:lnSpc>
            </a:pPr>
            <a:endParaRPr lang="en-US" altLang="ko-KR" sz="1200" dirty="0">
              <a:latin typeface="+mn-ea"/>
            </a:endParaRPr>
          </a:p>
          <a:p>
            <a:pPr>
              <a:lnSpc>
                <a:spcPts val="2100"/>
              </a:lnSpc>
            </a:pPr>
            <a:r>
              <a:rPr lang="ko-KR" altLang="en-US" sz="1200" dirty="0">
                <a:latin typeface="+mn-ea"/>
                <a:cs typeface="JBold" panose="02020603020101020101" pitchFamily="18" charset="-127"/>
              </a:rPr>
              <a:t>루비 빛 색조</a:t>
            </a:r>
            <a:endParaRPr lang="en-US" altLang="ko-KR" sz="1200" dirty="0">
              <a:latin typeface="+mn-ea"/>
              <a:cs typeface="JBold" panose="02020603020101020101" pitchFamily="18" charset="-127"/>
            </a:endParaRPr>
          </a:p>
          <a:p>
            <a:pPr latinLnBrk="0">
              <a:lnSpc>
                <a:spcPts val="2100"/>
              </a:lnSpc>
            </a:pPr>
            <a:endParaRPr lang="en-US" altLang="ko-KR" sz="1200" dirty="0">
              <a:latin typeface="+mn-ea"/>
              <a:cs typeface="JBold" panose="02020603020101020101" pitchFamily="18" charset="-127"/>
            </a:endParaRPr>
          </a:p>
          <a:p>
            <a:pPr latinLnBrk="0">
              <a:lnSpc>
                <a:spcPts val="2100"/>
              </a:lnSpc>
            </a:pPr>
            <a:r>
              <a:rPr lang="ko-KR" altLang="en-US" sz="1200" dirty="0">
                <a:latin typeface="+mn-ea"/>
                <a:cs typeface="JBold" panose="02020603020101020101" pitchFamily="18" charset="-127"/>
              </a:rPr>
              <a:t>체리</a:t>
            </a:r>
            <a:r>
              <a:rPr lang="en-US" altLang="ko-KR" sz="1200" dirty="0">
                <a:latin typeface="+mn-ea"/>
                <a:cs typeface="JBold" panose="02020603020101020101" pitchFamily="18" charset="-127"/>
              </a:rPr>
              <a:t>,</a:t>
            </a:r>
            <a:r>
              <a:rPr lang="ko-KR" altLang="en-US" sz="1200" dirty="0">
                <a:latin typeface="+mn-ea"/>
                <a:cs typeface="JBold" panose="02020603020101020101" pitchFamily="18" charset="-127"/>
              </a:rPr>
              <a:t>딸기와 같은 잘 익은 붉은 과일 향과 제비꽃 </a:t>
            </a:r>
            <a:r>
              <a:rPr lang="ko-KR" altLang="en-US" sz="1200" dirty="0" err="1">
                <a:latin typeface="+mn-ea"/>
                <a:cs typeface="JBold" panose="02020603020101020101" pitchFamily="18" charset="-127"/>
              </a:rPr>
              <a:t>꽃향기</a:t>
            </a:r>
            <a:r>
              <a:rPr lang="en-US" altLang="ko-KR" sz="1200" dirty="0">
                <a:latin typeface="+mn-ea"/>
                <a:cs typeface="JBold" panose="02020603020101020101" pitchFamily="18" charset="-127"/>
              </a:rPr>
              <a:t>, </a:t>
            </a:r>
            <a:r>
              <a:rPr lang="ko-KR" altLang="en-US" sz="1200" dirty="0">
                <a:latin typeface="+mn-ea"/>
                <a:cs typeface="JBold" panose="02020603020101020101" pitchFamily="18" charset="-127"/>
              </a:rPr>
              <a:t>은은한 우디</a:t>
            </a:r>
            <a:endParaRPr lang="en-US" altLang="ko-KR" sz="1200" dirty="0">
              <a:latin typeface="+mn-ea"/>
              <a:cs typeface="JBold" panose="02020603020101020101" pitchFamily="18" charset="-127"/>
            </a:endParaRPr>
          </a:p>
          <a:p>
            <a:pPr latinLnBrk="0">
              <a:lnSpc>
                <a:spcPts val="2100"/>
              </a:lnSpc>
            </a:pPr>
            <a:r>
              <a:rPr lang="ko-KR" altLang="en-US" sz="1200" dirty="0">
                <a:latin typeface="+mn-ea"/>
                <a:cs typeface="JBold" panose="02020603020101020101" pitchFamily="18" charset="-127"/>
              </a:rPr>
              <a:t>의 느낌이 어우러짐</a:t>
            </a:r>
            <a:endParaRPr lang="en-US" altLang="ko-KR" sz="1200" dirty="0">
              <a:latin typeface="+mn-ea"/>
              <a:cs typeface="JBold" panose="02020603020101020101" pitchFamily="18" charset="-127"/>
            </a:endParaRPr>
          </a:p>
          <a:p>
            <a:pPr latinLnBrk="0">
              <a:lnSpc>
                <a:spcPts val="2100"/>
              </a:lnSpc>
            </a:pPr>
            <a:endParaRPr lang="en-US" altLang="ko-KR" sz="1200" dirty="0">
              <a:latin typeface="+mn-ea"/>
              <a:cs typeface="JBold" panose="02020603020101020101" pitchFamily="18" charset="-127"/>
            </a:endParaRPr>
          </a:p>
          <a:p>
            <a:pPr latinLnBrk="0">
              <a:lnSpc>
                <a:spcPts val="2100"/>
              </a:lnSpc>
            </a:pPr>
            <a:r>
              <a:rPr lang="ko-KR" altLang="en-US" sz="1200" dirty="0" err="1">
                <a:latin typeface="+mn-ea"/>
                <a:cs typeface="JBold" panose="02020603020101020101" pitchFamily="18" charset="-127"/>
              </a:rPr>
              <a:t>구조감이</a:t>
            </a:r>
            <a:r>
              <a:rPr lang="ko-KR" altLang="en-US" sz="1200" dirty="0">
                <a:latin typeface="+mn-ea"/>
                <a:cs typeface="JBold" panose="02020603020101020101" pitchFamily="18" charset="-127"/>
              </a:rPr>
              <a:t> 우아하고 섬세한 타닌이 받쳐주며 긴 여운을 남김</a:t>
            </a:r>
            <a:endParaRPr lang="en-US" altLang="ko-KR" sz="1200" dirty="0">
              <a:latin typeface="+mn-ea"/>
              <a:cs typeface="JBold" panose="02020603020101020101" pitchFamily="18" charset="-127"/>
            </a:endParaRPr>
          </a:p>
          <a:p>
            <a:pPr latinLnBrk="0">
              <a:lnSpc>
                <a:spcPts val="2100"/>
              </a:lnSpc>
            </a:pPr>
            <a:endParaRPr lang="en-US" altLang="ko-KR" sz="1200" dirty="0">
              <a:latin typeface="+mn-ea"/>
              <a:cs typeface="JBold" panose="02020603020101020101" pitchFamily="18" charset="-127"/>
            </a:endParaRPr>
          </a:p>
          <a:p>
            <a:pPr latinLnBrk="0">
              <a:lnSpc>
                <a:spcPts val="2100"/>
              </a:lnSpc>
            </a:pPr>
            <a:r>
              <a:rPr lang="ko-KR" altLang="en-US" sz="1200" dirty="0">
                <a:latin typeface="+mn-ea"/>
                <a:cs typeface="JBold" panose="02020603020101020101" pitchFamily="18" charset="-127"/>
              </a:rPr>
              <a:t>야생 사냥고기</a:t>
            </a:r>
            <a:r>
              <a:rPr lang="en-US" altLang="ko-KR" sz="1200" dirty="0">
                <a:latin typeface="+mn-ea"/>
                <a:cs typeface="JBold" panose="02020603020101020101" pitchFamily="18" charset="-127"/>
              </a:rPr>
              <a:t>,</a:t>
            </a:r>
            <a:r>
              <a:rPr lang="ko-KR" altLang="en-US" sz="1200" dirty="0">
                <a:latin typeface="+mn-ea"/>
                <a:cs typeface="JBold" panose="02020603020101020101" pitchFamily="18" charset="-127"/>
              </a:rPr>
              <a:t>구이 또는 </a:t>
            </a:r>
            <a:r>
              <a:rPr lang="ko-KR" altLang="en-US" sz="1200" dirty="0" err="1">
                <a:latin typeface="+mn-ea"/>
                <a:cs typeface="JBold" panose="02020603020101020101" pitchFamily="18" charset="-127"/>
              </a:rPr>
              <a:t>브레이즈</a:t>
            </a:r>
            <a:r>
              <a:rPr lang="ko-KR" altLang="en-US" sz="1200" dirty="0">
                <a:latin typeface="+mn-ea"/>
                <a:cs typeface="JBold" panose="02020603020101020101" pitchFamily="18" charset="-127"/>
              </a:rPr>
              <a:t> 요리</a:t>
            </a:r>
            <a:endParaRPr lang="en-US" altLang="ko-KR" sz="1200" dirty="0">
              <a:latin typeface="+mn-ea"/>
              <a:cs typeface="JBold" panose="02020603020101020101" pitchFamily="18" charset="-127"/>
            </a:endParaRPr>
          </a:p>
          <a:p>
            <a:pPr latinLnBrk="0">
              <a:lnSpc>
                <a:spcPts val="2100"/>
              </a:lnSpc>
            </a:pPr>
            <a:endParaRPr lang="en-US" altLang="ko-KR" sz="1200" dirty="0">
              <a:latin typeface="+mn-ea"/>
              <a:cs typeface="JBold" panose="02020603020101020101" pitchFamily="18" charset="-127"/>
            </a:endParaRPr>
          </a:p>
          <a:p>
            <a:pPr latinLnBrk="0">
              <a:lnSpc>
                <a:spcPts val="2100"/>
              </a:lnSpc>
            </a:pPr>
            <a:r>
              <a:rPr lang="en-US" altLang="ko-KR" sz="1200" dirty="0">
                <a:latin typeface="+mn-ea"/>
                <a:cs typeface="JBold" panose="02020603020101020101" pitchFamily="18" charset="-127"/>
              </a:rPr>
              <a:t>3-10 </a:t>
            </a:r>
            <a:r>
              <a:rPr lang="ko-KR" altLang="en-US" sz="1200" dirty="0">
                <a:latin typeface="+mn-ea"/>
                <a:cs typeface="JBold" panose="02020603020101020101" pitchFamily="18" charset="-127"/>
              </a:rPr>
              <a:t>년</a:t>
            </a:r>
            <a:endParaRPr lang="en-US" altLang="ko-KR" sz="1200" dirty="0">
              <a:latin typeface="+mn-ea"/>
              <a:cs typeface="JBold" panose="02020603020101020101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53001" y="261789"/>
            <a:ext cx="4356806" cy="875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kern="0" dirty="0" err="1">
                <a:solidFill>
                  <a:prstClr val="black"/>
                </a:solidFill>
                <a:latin typeface="Bahnschrift SemiBold SemiConden" panose="020B0502040204020203" pitchFamily="34" charset="0"/>
                <a:ea typeface="나눔고딕" pitchFamily="50" charset="-127"/>
              </a:rPr>
              <a:t>Santenay</a:t>
            </a:r>
            <a:r>
              <a:rPr lang="en-US" altLang="ko-KR" sz="2000" b="1" kern="0" dirty="0">
                <a:solidFill>
                  <a:prstClr val="black"/>
                </a:solidFill>
                <a:latin typeface="Bahnschrift SemiBold SemiConden" panose="020B0502040204020203" pitchFamily="34" charset="0"/>
                <a:ea typeface="나눔고딕" pitchFamily="50" charset="-127"/>
              </a:rPr>
              <a:t> 1er Cru &lt;Clos </a:t>
            </a:r>
            <a:r>
              <a:rPr lang="en-US" altLang="ko-KR" sz="2000" b="1" kern="0" dirty="0" err="1">
                <a:solidFill>
                  <a:prstClr val="black"/>
                </a:solidFill>
                <a:latin typeface="Bahnschrift SemiBold SemiConden" panose="020B0502040204020203" pitchFamily="34" charset="0"/>
                <a:ea typeface="나눔고딕" pitchFamily="50" charset="-127"/>
              </a:rPr>
              <a:t>Faubard</a:t>
            </a:r>
            <a:r>
              <a:rPr lang="en-US" altLang="ko-KR" sz="2000" b="1" kern="0" dirty="0">
                <a:solidFill>
                  <a:prstClr val="black"/>
                </a:solidFill>
                <a:latin typeface="Bahnschrift SemiBold SemiConden" panose="020B0502040204020203" pitchFamily="34" charset="0"/>
                <a:ea typeface="나눔고딕" pitchFamily="50" charset="-127"/>
              </a:rPr>
              <a:t>&gt; 2023</a:t>
            </a:r>
          </a:p>
          <a:p>
            <a:pPr>
              <a:lnSpc>
                <a:spcPct val="150000"/>
              </a:lnSpc>
            </a:pPr>
            <a:r>
              <a:rPr lang="ko-KR" altLang="en-US" sz="1600" b="1" dirty="0" err="1">
                <a:latin typeface="Century Gothic" pitchFamily="34" charset="0"/>
              </a:rPr>
              <a:t>상트네</a:t>
            </a:r>
            <a:r>
              <a:rPr lang="ko-KR" altLang="en-US" sz="1600" b="1" dirty="0">
                <a:latin typeface="Century Gothic" pitchFamily="34" charset="0"/>
              </a:rPr>
              <a:t> </a:t>
            </a:r>
            <a:r>
              <a:rPr lang="ko-KR" altLang="en-US" sz="1600" b="1" dirty="0" err="1">
                <a:latin typeface="Century Gothic" pitchFamily="34" charset="0"/>
              </a:rPr>
              <a:t>프리미에</a:t>
            </a:r>
            <a:r>
              <a:rPr lang="ko-KR" altLang="en-US" sz="1600" b="1" dirty="0">
                <a:latin typeface="Century Gothic" pitchFamily="34" charset="0"/>
              </a:rPr>
              <a:t> </a:t>
            </a:r>
            <a:r>
              <a:rPr lang="ko-KR" altLang="en-US" sz="1600" b="1" dirty="0" err="1">
                <a:latin typeface="Century Gothic" pitchFamily="34" charset="0"/>
              </a:rPr>
              <a:t>크뤼</a:t>
            </a:r>
            <a:r>
              <a:rPr lang="ko-KR" altLang="en-US" sz="1600" b="1" dirty="0">
                <a:latin typeface="Century Gothic" pitchFamily="34" charset="0"/>
              </a:rPr>
              <a:t> </a:t>
            </a:r>
            <a:r>
              <a:rPr lang="en-US" altLang="ko-KR" sz="1600" b="1" dirty="0">
                <a:latin typeface="Century Gothic" pitchFamily="34" charset="0"/>
              </a:rPr>
              <a:t>&lt;</a:t>
            </a:r>
            <a:r>
              <a:rPr lang="ko-KR" altLang="en-US" sz="1600" b="1" dirty="0">
                <a:latin typeface="Century Gothic" pitchFamily="34" charset="0"/>
              </a:rPr>
              <a:t>끌로 </a:t>
            </a:r>
            <a:r>
              <a:rPr lang="ko-KR" altLang="en-US" sz="1600" b="1" dirty="0" err="1">
                <a:latin typeface="Century Gothic" pitchFamily="34" charset="0"/>
              </a:rPr>
              <a:t>포바르</a:t>
            </a:r>
            <a:r>
              <a:rPr lang="en-US" altLang="ko-KR" sz="1600" b="1" dirty="0">
                <a:latin typeface="Century Gothic" pitchFamily="34" charset="0"/>
              </a:rPr>
              <a:t>&gt; 2023</a:t>
            </a:r>
            <a:endParaRPr lang="fr-FR" altLang="ko-KR" sz="1600" b="1" dirty="0">
              <a:latin typeface="Century Gothic" pitchFamily="34" charset="0"/>
            </a:endParaRPr>
          </a:p>
        </p:txBody>
      </p:sp>
      <p:cxnSp>
        <p:nvCxnSpPr>
          <p:cNvPr id="15" name="직선 연결선 14"/>
          <p:cNvCxnSpPr/>
          <p:nvPr/>
        </p:nvCxnSpPr>
        <p:spPr>
          <a:xfrm>
            <a:off x="4953000" y="1122885"/>
            <a:ext cx="4953000" cy="0"/>
          </a:xfrm>
          <a:prstGeom prst="line">
            <a:avLst/>
          </a:prstGeom>
          <a:ln w="19050">
            <a:solidFill>
              <a:srgbClr val="7F13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admin\Dropbox\내 PC (이공화)\Desktop\캡처4367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762" y="6446350"/>
            <a:ext cx="848238" cy="38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302" y="378347"/>
            <a:ext cx="1836467" cy="1177790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13" y="307990"/>
            <a:ext cx="1582737" cy="6138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9447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878729" y="1587812"/>
            <a:ext cx="800284" cy="49398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2100"/>
              </a:lnSpc>
            </a:pPr>
            <a:r>
              <a:rPr lang="ko-KR" altLang="en-US" sz="1200" b="1" dirty="0">
                <a:solidFill>
                  <a:srgbClr val="7F7F7F"/>
                </a:solidFill>
                <a:latin typeface="+mj-ea"/>
                <a:ea typeface="+mj-ea"/>
              </a:rPr>
              <a:t>지 역</a:t>
            </a:r>
            <a:endParaRPr lang="en-US" altLang="ko-KR" sz="1200" b="1" dirty="0">
              <a:solidFill>
                <a:srgbClr val="7F7F7F"/>
              </a:solidFill>
              <a:latin typeface="+mj-ea"/>
              <a:ea typeface="+mj-ea"/>
            </a:endParaRPr>
          </a:p>
          <a:p>
            <a:pPr algn="r">
              <a:lnSpc>
                <a:spcPts val="2100"/>
              </a:lnSpc>
            </a:pPr>
            <a:endParaRPr lang="en-US" altLang="ko-KR" sz="12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ts val="2100"/>
              </a:lnSpc>
            </a:pP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품 종</a:t>
            </a:r>
            <a:endParaRPr lang="en-US" altLang="ko-KR" sz="12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ts val="2100"/>
              </a:lnSpc>
            </a:pPr>
            <a:endParaRPr lang="en-US" altLang="ko-KR" sz="12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ts val="2100"/>
              </a:lnSpc>
            </a:pP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와인양조</a:t>
            </a:r>
            <a:endParaRPr lang="en-US" altLang="ko-KR" sz="12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ts val="2100"/>
              </a:lnSpc>
            </a:pPr>
            <a:endParaRPr lang="en-US" altLang="ko-KR" sz="12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ts val="2100"/>
              </a:lnSpc>
            </a:pPr>
            <a:endParaRPr lang="en-US" altLang="ko-KR" sz="12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ts val="2100"/>
              </a:lnSpc>
            </a:pP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Color</a:t>
            </a:r>
          </a:p>
          <a:p>
            <a:pPr algn="r">
              <a:lnSpc>
                <a:spcPts val="2100"/>
              </a:lnSpc>
            </a:pPr>
            <a:endParaRPr lang="en-US" altLang="ko-KR" sz="12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ts val="2100"/>
              </a:lnSpc>
            </a:pP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Aroma</a:t>
            </a:r>
          </a:p>
          <a:p>
            <a:pPr algn="r">
              <a:lnSpc>
                <a:spcPts val="2100"/>
              </a:lnSpc>
            </a:pPr>
            <a:endParaRPr lang="en-US" altLang="ko-KR" sz="12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ts val="2100"/>
              </a:lnSpc>
            </a:pPr>
            <a:endParaRPr lang="en-US" altLang="ko-KR" sz="12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ts val="2100"/>
              </a:lnSpc>
            </a:pP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Taste</a:t>
            </a:r>
          </a:p>
          <a:p>
            <a:pPr algn="r">
              <a:lnSpc>
                <a:spcPts val="2100"/>
              </a:lnSpc>
            </a:pPr>
            <a:endParaRPr lang="en-US" altLang="ko-KR" sz="12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ts val="2100"/>
              </a:lnSpc>
            </a:pPr>
            <a:endParaRPr lang="en-US" altLang="ko-KR" sz="12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ts val="2100"/>
              </a:lnSpc>
            </a:pP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Pairing</a:t>
            </a:r>
          </a:p>
          <a:p>
            <a:pPr algn="r">
              <a:lnSpc>
                <a:spcPts val="2100"/>
              </a:lnSpc>
            </a:pPr>
            <a:endParaRPr lang="en-US" altLang="ko-KR" sz="12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ts val="2100"/>
              </a:lnSpc>
            </a:pP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Ageing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01672" y="1584015"/>
            <a:ext cx="5064692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ts val="2100"/>
              </a:lnSpc>
            </a:pPr>
            <a:r>
              <a:rPr lang="fr-FR" altLang="ko-KR" sz="1200" dirty="0"/>
              <a:t>FRANCE / BURGUNDY / CÔTE DE BEAUNE / VOSNE ROMANEE</a:t>
            </a:r>
          </a:p>
          <a:p>
            <a:pPr latinLnBrk="0">
              <a:lnSpc>
                <a:spcPts val="2100"/>
              </a:lnSpc>
            </a:pPr>
            <a:endParaRPr lang="en-US" altLang="ko-KR" sz="1200" dirty="0">
              <a:latin typeface="Century Gothic" pitchFamily="34" charset="0"/>
            </a:endParaRPr>
          </a:p>
          <a:p>
            <a:pPr latinLnBrk="0">
              <a:lnSpc>
                <a:spcPts val="2100"/>
              </a:lnSpc>
            </a:pPr>
            <a:r>
              <a:rPr lang="en-US" altLang="ko-KR" sz="1200" dirty="0">
                <a:latin typeface="Century Gothic" pitchFamily="34" charset="0"/>
              </a:rPr>
              <a:t>100% </a:t>
            </a:r>
            <a:r>
              <a:rPr lang="ko-KR" altLang="en-US" sz="1200" dirty="0" err="1">
                <a:latin typeface="Century Gothic" pitchFamily="34" charset="0"/>
              </a:rPr>
              <a:t>피노누아</a:t>
            </a:r>
            <a:r>
              <a:rPr lang="en-US" altLang="ko-KR" sz="1200" dirty="0">
                <a:latin typeface="Century Gothic" pitchFamily="34" charset="0"/>
              </a:rPr>
              <a:t>(Pinot Noir)</a:t>
            </a:r>
            <a:endParaRPr lang="fr-FR" altLang="ko-KR" sz="1200" dirty="0">
              <a:latin typeface="Century Gothic" pitchFamily="34" charset="0"/>
            </a:endParaRPr>
          </a:p>
          <a:p>
            <a:pPr>
              <a:lnSpc>
                <a:spcPts val="2100"/>
              </a:lnSpc>
            </a:pPr>
            <a:endParaRPr lang="en-US" altLang="ko-KR" sz="1200" dirty="0">
              <a:latin typeface="Century Gothic" pitchFamily="34" charset="0"/>
            </a:endParaRPr>
          </a:p>
          <a:p>
            <a:pPr latinLnBrk="0">
              <a:lnSpc>
                <a:spcPts val="2100"/>
              </a:lnSpc>
            </a:pPr>
            <a:r>
              <a:rPr lang="ko-KR" altLang="en-US" sz="1200" dirty="0">
                <a:latin typeface="Century Gothic" pitchFamily="34" charset="0"/>
              </a:rPr>
              <a:t>콘크리트통과 스테인리스 탱크에서 약 </a:t>
            </a:r>
            <a:r>
              <a:rPr lang="en-US" altLang="ko-KR" sz="1200" dirty="0">
                <a:latin typeface="Century Gothic" pitchFamily="34" charset="0"/>
              </a:rPr>
              <a:t>20</a:t>
            </a:r>
            <a:r>
              <a:rPr lang="ko-KR" altLang="en-US" sz="1200" dirty="0">
                <a:latin typeface="Century Gothic" pitchFamily="34" charset="0"/>
              </a:rPr>
              <a:t>일간 </a:t>
            </a:r>
            <a:r>
              <a:rPr lang="ko-KR" altLang="en-US" sz="1200" dirty="0" err="1">
                <a:latin typeface="Century Gothic" pitchFamily="34" charset="0"/>
              </a:rPr>
              <a:t>침용발효를</a:t>
            </a:r>
            <a:r>
              <a:rPr lang="ko-KR" altLang="en-US" sz="1200" dirty="0">
                <a:latin typeface="Century Gothic" pitchFamily="34" charset="0"/>
              </a:rPr>
              <a:t> 진행</a:t>
            </a:r>
            <a:r>
              <a:rPr lang="en-US" altLang="ko-KR" sz="1200" dirty="0">
                <a:latin typeface="Century Gothic" pitchFamily="34" charset="0"/>
              </a:rPr>
              <a:t>, </a:t>
            </a:r>
            <a:r>
              <a:rPr lang="ko-KR" altLang="en-US" sz="1200" dirty="0">
                <a:latin typeface="Century Gothic" pitchFamily="34" charset="0"/>
              </a:rPr>
              <a:t>토착 효모 사용</a:t>
            </a:r>
            <a:r>
              <a:rPr lang="en-US" altLang="ko-KR" sz="1200" dirty="0">
                <a:latin typeface="Century Gothic" pitchFamily="34" charset="0"/>
              </a:rPr>
              <a:t>. </a:t>
            </a:r>
            <a:r>
              <a:rPr lang="ko-KR" altLang="en-US" sz="1200" dirty="0">
                <a:latin typeface="Century Gothic" pitchFamily="34" charset="0"/>
              </a:rPr>
              <a:t>이후 </a:t>
            </a:r>
            <a:r>
              <a:rPr lang="ko-KR" altLang="en-US" sz="1200" dirty="0" err="1">
                <a:latin typeface="Century Gothic" pitchFamily="34" charset="0"/>
              </a:rPr>
              <a:t>부르고뉴</a:t>
            </a:r>
            <a:r>
              <a:rPr lang="ko-KR" altLang="en-US" sz="1200" dirty="0">
                <a:latin typeface="Century Gothic" pitchFamily="34" charset="0"/>
              </a:rPr>
              <a:t> 전통 </a:t>
            </a:r>
            <a:r>
              <a:rPr lang="ko-KR" altLang="en-US" sz="1200" dirty="0" err="1">
                <a:latin typeface="Century Gothic" pitchFamily="34" charset="0"/>
              </a:rPr>
              <a:t>오크통에서</a:t>
            </a:r>
            <a:r>
              <a:rPr lang="ko-KR" altLang="en-US" sz="1200" dirty="0">
                <a:latin typeface="Century Gothic" pitchFamily="34" charset="0"/>
              </a:rPr>
              <a:t> </a:t>
            </a:r>
            <a:r>
              <a:rPr lang="en-US" altLang="ko-KR" sz="1200" dirty="0">
                <a:latin typeface="Century Gothic" pitchFamily="34" charset="0"/>
              </a:rPr>
              <a:t>1</a:t>
            </a:r>
            <a:r>
              <a:rPr lang="ko-KR" altLang="en-US" sz="1200" dirty="0">
                <a:latin typeface="Century Gothic" pitchFamily="34" charset="0"/>
              </a:rPr>
              <a:t>년간 숙성</a:t>
            </a:r>
            <a:endParaRPr lang="en-US" altLang="ko-KR" sz="1200" dirty="0">
              <a:latin typeface="+mn-ea"/>
            </a:endParaRPr>
          </a:p>
          <a:p>
            <a:pPr>
              <a:lnSpc>
                <a:spcPts val="2100"/>
              </a:lnSpc>
            </a:pPr>
            <a:endParaRPr lang="en-US" altLang="ko-KR" sz="1200" dirty="0">
              <a:latin typeface="+mn-ea"/>
            </a:endParaRPr>
          </a:p>
          <a:p>
            <a:pPr>
              <a:lnSpc>
                <a:spcPts val="2100"/>
              </a:lnSpc>
            </a:pPr>
            <a:r>
              <a:rPr lang="ko-KR" altLang="en-US" sz="1200" dirty="0">
                <a:latin typeface="+mn-ea"/>
                <a:cs typeface="JBold" panose="02020603020101020101" pitchFamily="18" charset="-127"/>
              </a:rPr>
              <a:t>붉은 빛 위에 은은한 </a:t>
            </a:r>
            <a:r>
              <a:rPr lang="ko-KR" altLang="en-US" sz="1200" dirty="0" err="1" smtClean="0">
                <a:latin typeface="+mn-ea"/>
                <a:cs typeface="JBold" panose="02020603020101020101" pitchFamily="18" charset="-127"/>
              </a:rPr>
              <a:t>보라빛이</a:t>
            </a:r>
            <a:r>
              <a:rPr lang="ko-KR" altLang="en-US" sz="1200" dirty="0" smtClean="0">
                <a:latin typeface="+mn-ea"/>
                <a:cs typeface="JBold" panose="02020603020101020101" pitchFamily="18" charset="-127"/>
              </a:rPr>
              <a:t> </a:t>
            </a:r>
            <a:r>
              <a:rPr lang="ko-KR" altLang="en-US" sz="1200" dirty="0">
                <a:latin typeface="+mn-ea"/>
                <a:cs typeface="JBold" panose="02020603020101020101" pitchFamily="18" charset="-127"/>
              </a:rPr>
              <a:t>감도는 색조</a:t>
            </a:r>
            <a:endParaRPr lang="en-US" altLang="ko-KR" sz="1200" dirty="0">
              <a:latin typeface="+mn-ea"/>
              <a:cs typeface="JBold" panose="02020603020101020101" pitchFamily="18" charset="-127"/>
            </a:endParaRPr>
          </a:p>
          <a:p>
            <a:pPr latinLnBrk="0">
              <a:lnSpc>
                <a:spcPts val="2100"/>
              </a:lnSpc>
            </a:pPr>
            <a:endParaRPr lang="en-US" altLang="ko-KR" sz="1200" dirty="0">
              <a:latin typeface="+mn-ea"/>
              <a:cs typeface="JBold" panose="02020603020101020101" pitchFamily="18" charset="-127"/>
            </a:endParaRPr>
          </a:p>
          <a:p>
            <a:pPr latinLnBrk="0">
              <a:lnSpc>
                <a:spcPts val="2100"/>
              </a:lnSpc>
            </a:pPr>
            <a:r>
              <a:rPr lang="ko-KR" altLang="en-US" sz="1200" dirty="0">
                <a:latin typeface="+mn-ea"/>
                <a:cs typeface="JBold" panose="02020603020101020101" pitchFamily="18" charset="-127"/>
              </a:rPr>
              <a:t>체리</a:t>
            </a:r>
            <a:r>
              <a:rPr lang="en-US" altLang="ko-KR" sz="1200" dirty="0">
                <a:latin typeface="+mn-ea"/>
                <a:cs typeface="JBold" panose="02020603020101020101" pitchFamily="18" charset="-127"/>
              </a:rPr>
              <a:t>,</a:t>
            </a:r>
            <a:r>
              <a:rPr lang="ko-KR" altLang="en-US" sz="1200" dirty="0">
                <a:latin typeface="+mn-ea"/>
                <a:cs typeface="JBold" panose="02020603020101020101" pitchFamily="18" charset="-127"/>
              </a:rPr>
              <a:t>딸기</a:t>
            </a:r>
            <a:r>
              <a:rPr lang="en-US" altLang="ko-KR" sz="1200" dirty="0">
                <a:latin typeface="+mn-ea"/>
                <a:cs typeface="JBold" panose="02020603020101020101" pitchFamily="18" charset="-127"/>
              </a:rPr>
              <a:t>,</a:t>
            </a:r>
            <a:r>
              <a:rPr lang="ko-KR" altLang="en-US" sz="1200" dirty="0">
                <a:latin typeface="+mn-ea"/>
                <a:cs typeface="JBold" panose="02020603020101020101" pitchFamily="18" charset="-127"/>
              </a:rPr>
              <a:t>블루베리</a:t>
            </a:r>
            <a:r>
              <a:rPr lang="en-US" altLang="ko-KR" sz="1200" dirty="0">
                <a:latin typeface="+mn-ea"/>
                <a:cs typeface="JBold" panose="02020603020101020101" pitchFamily="18" charset="-127"/>
              </a:rPr>
              <a:t>, </a:t>
            </a:r>
            <a:r>
              <a:rPr lang="ko-KR" altLang="en-US" sz="1200" dirty="0">
                <a:latin typeface="+mn-ea"/>
                <a:cs typeface="JBold" panose="02020603020101020101" pitchFamily="18" charset="-127"/>
              </a:rPr>
              <a:t>블랙커런트 그리고 </a:t>
            </a:r>
            <a:r>
              <a:rPr lang="ko-KR" altLang="en-US" sz="1200" dirty="0" err="1">
                <a:latin typeface="+mn-ea"/>
                <a:cs typeface="JBold" panose="02020603020101020101" pitchFamily="18" charset="-127"/>
              </a:rPr>
              <a:t>빈티지에</a:t>
            </a:r>
            <a:r>
              <a:rPr lang="ko-KR" altLang="en-US" sz="1200" dirty="0">
                <a:latin typeface="+mn-ea"/>
                <a:cs typeface="JBold" panose="02020603020101020101" pitchFamily="18" charset="-127"/>
              </a:rPr>
              <a:t> 따라 </a:t>
            </a:r>
            <a:r>
              <a:rPr lang="ko-KR" altLang="en-US" sz="1200" dirty="0" err="1">
                <a:latin typeface="+mn-ea"/>
                <a:cs typeface="JBold" panose="02020603020101020101" pitchFamily="18" charset="-127"/>
              </a:rPr>
              <a:t>보라꽃의</a:t>
            </a:r>
            <a:r>
              <a:rPr lang="ko-KR" altLang="en-US" sz="1200" dirty="0">
                <a:latin typeface="+mn-ea"/>
                <a:cs typeface="JBold" panose="02020603020101020101" pitchFamily="18" charset="-127"/>
              </a:rPr>
              <a:t> </a:t>
            </a:r>
            <a:r>
              <a:rPr lang="ko-KR" altLang="en-US" sz="1200" dirty="0" err="1">
                <a:latin typeface="+mn-ea"/>
                <a:cs typeface="JBold" panose="02020603020101020101" pitchFamily="18" charset="-127"/>
              </a:rPr>
              <a:t>기품있는</a:t>
            </a:r>
            <a:r>
              <a:rPr lang="ko-KR" altLang="en-US" sz="1200" dirty="0">
                <a:latin typeface="+mn-ea"/>
                <a:cs typeface="JBold" panose="02020603020101020101" pitchFamily="18" charset="-127"/>
              </a:rPr>
              <a:t> 향이 어우러짐</a:t>
            </a:r>
            <a:r>
              <a:rPr lang="en-US" altLang="ko-KR" sz="1200" dirty="0">
                <a:latin typeface="+mn-ea"/>
                <a:cs typeface="JBold" panose="02020603020101020101" pitchFamily="18" charset="-127"/>
              </a:rPr>
              <a:t>.</a:t>
            </a:r>
          </a:p>
          <a:p>
            <a:pPr latinLnBrk="0">
              <a:lnSpc>
                <a:spcPts val="2100"/>
              </a:lnSpc>
            </a:pPr>
            <a:endParaRPr lang="en-US" altLang="ko-KR" sz="1200" dirty="0">
              <a:latin typeface="+mn-ea"/>
              <a:cs typeface="JBold" panose="02020603020101020101" pitchFamily="18" charset="-127"/>
            </a:endParaRPr>
          </a:p>
          <a:p>
            <a:pPr latinLnBrk="0">
              <a:lnSpc>
                <a:spcPts val="2100"/>
              </a:lnSpc>
            </a:pPr>
            <a:r>
              <a:rPr lang="ko-KR" altLang="en-US" sz="1200" dirty="0">
                <a:latin typeface="+mn-ea"/>
                <a:cs typeface="JBold" panose="02020603020101020101" pitchFamily="18" charset="-127"/>
              </a:rPr>
              <a:t>벨벳 같은 부드러움과 고운 결이 느껴지며 은은한 </a:t>
            </a:r>
            <a:r>
              <a:rPr lang="ko-KR" altLang="en-US" sz="1200" dirty="0" err="1">
                <a:latin typeface="+mn-ea"/>
                <a:cs typeface="JBold" panose="02020603020101020101" pitchFamily="18" charset="-127"/>
              </a:rPr>
              <a:t>탄닌과</a:t>
            </a:r>
            <a:r>
              <a:rPr lang="ko-KR" altLang="en-US" sz="1200" dirty="0">
                <a:latin typeface="+mn-ea"/>
                <a:cs typeface="JBold" panose="02020603020101020101" pitchFamily="18" charset="-127"/>
              </a:rPr>
              <a:t> 함께 산미가 가볍게 살아있으며 질감은 우아하고 </a:t>
            </a:r>
            <a:r>
              <a:rPr lang="ko-KR" altLang="en-US" sz="1200" dirty="0" err="1">
                <a:latin typeface="+mn-ea"/>
                <a:cs typeface="JBold" panose="02020603020101020101" pitchFamily="18" charset="-127"/>
              </a:rPr>
              <a:t>실키함</a:t>
            </a:r>
            <a:endParaRPr lang="en-US" altLang="ko-KR" sz="1200" dirty="0">
              <a:latin typeface="+mn-ea"/>
              <a:cs typeface="JBold" panose="02020603020101020101" pitchFamily="18" charset="-127"/>
            </a:endParaRPr>
          </a:p>
          <a:p>
            <a:pPr latinLnBrk="0">
              <a:lnSpc>
                <a:spcPts val="2100"/>
              </a:lnSpc>
            </a:pPr>
            <a:endParaRPr lang="en-US" altLang="ko-KR" sz="1200" dirty="0">
              <a:latin typeface="+mn-ea"/>
              <a:cs typeface="JBold" panose="02020603020101020101" pitchFamily="18" charset="-127"/>
            </a:endParaRPr>
          </a:p>
          <a:p>
            <a:pPr latinLnBrk="0">
              <a:lnSpc>
                <a:spcPts val="2100"/>
              </a:lnSpc>
            </a:pPr>
            <a:r>
              <a:rPr lang="ko-KR" altLang="en-US" sz="1200" dirty="0" err="1">
                <a:latin typeface="+mn-ea"/>
                <a:cs typeface="JBold" panose="02020603020101020101" pitchFamily="18" charset="-127"/>
              </a:rPr>
              <a:t>로스트한</a:t>
            </a:r>
            <a:r>
              <a:rPr lang="ko-KR" altLang="en-US" sz="1200" dirty="0">
                <a:latin typeface="+mn-ea"/>
                <a:cs typeface="JBold" panose="02020603020101020101" pitchFamily="18" charset="-127"/>
              </a:rPr>
              <a:t> 가금류 요리</a:t>
            </a:r>
            <a:r>
              <a:rPr lang="en-US" altLang="ko-KR" sz="1200" dirty="0">
                <a:latin typeface="+mn-ea"/>
                <a:cs typeface="JBold" panose="02020603020101020101" pitchFamily="18" charset="-127"/>
              </a:rPr>
              <a:t>, </a:t>
            </a:r>
            <a:r>
              <a:rPr lang="ko-KR" altLang="en-US" sz="1200" dirty="0">
                <a:latin typeface="+mn-ea"/>
                <a:cs typeface="JBold" panose="02020603020101020101" pitchFamily="18" charset="-127"/>
              </a:rPr>
              <a:t>양고기</a:t>
            </a:r>
            <a:r>
              <a:rPr lang="en-US" altLang="ko-KR" sz="1200" dirty="0">
                <a:latin typeface="+mn-ea"/>
                <a:cs typeface="JBold" panose="02020603020101020101" pitchFamily="18" charset="-127"/>
              </a:rPr>
              <a:t>, </a:t>
            </a:r>
            <a:r>
              <a:rPr lang="ko-KR" altLang="en-US" sz="1200" dirty="0">
                <a:latin typeface="+mn-ea"/>
                <a:cs typeface="JBold" panose="02020603020101020101" pitchFamily="18" charset="-127"/>
              </a:rPr>
              <a:t>잘 숙성된 치즈와 훌륭한 조화</a:t>
            </a:r>
            <a:endParaRPr lang="en-US" altLang="ko-KR" sz="1200" dirty="0">
              <a:latin typeface="+mn-ea"/>
              <a:cs typeface="JBold" panose="02020603020101020101" pitchFamily="18" charset="-127"/>
            </a:endParaRPr>
          </a:p>
          <a:p>
            <a:pPr latinLnBrk="0">
              <a:lnSpc>
                <a:spcPts val="2100"/>
              </a:lnSpc>
            </a:pPr>
            <a:endParaRPr lang="en-US" altLang="ko-KR" sz="1200" dirty="0">
              <a:latin typeface="+mn-ea"/>
              <a:cs typeface="JBold" panose="02020603020101020101" pitchFamily="18" charset="-127"/>
            </a:endParaRPr>
          </a:p>
          <a:p>
            <a:pPr latinLnBrk="0">
              <a:lnSpc>
                <a:spcPts val="2100"/>
              </a:lnSpc>
            </a:pPr>
            <a:r>
              <a:rPr lang="en-US" altLang="ko-KR" sz="1200" dirty="0">
                <a:latin typeface="+mn-ea"/>
                <a:cs typeface="JBold" panose="02020603020101020101" pitchFamily="18" charset="-127"/>
              </a:rPr>
              <a:t>3-10 </a:t>
            </a:r>
            <a:r>
              <a:rPr lang="ko-KR" altLang="en-US" sz="1200" dirty="0">
                <a:latin typeface="+mn-ea"/>
                <a:cs typeface="JBold" panose="02020603020101020101" pitchFamily="18" charset="-127"/>
              </a:rPr>
              <a:t>년</a:t>
            </a:r>
            <a:endParaRPr lang="en-US" altLang="ko-KR" sz="1200" dirty="0">
              <a:latin typeface="+mn-ea"/>
              <a:cs typeface="JBold" panose="02020603020101020101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53001" y="261789"/>
            <a:ext cx="4356806" cy="875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kern="0" dirty="0" err="1">
                <a:solidFill>
                  <a:prstClr val="black"/>
                </a:solidFill>
                <a:latin typeface="Bahnschrift SemiBold SemiConden" panose="020B0502040204020203" pitchFamily="34" charset="0"/>
                <a:ea typeface="나눔고딕" pitchFamily="50" charset="-127"/>
              </a:rPr>
              <a:t>Vosne</a:t>
            </a:r>
            <a:r>
              <a:rPr lang="en-US" altLang="ko-KR" sz="2000" b="1" kern="0" dirty="0">
                <a:solidFill>
                  <a:prstClr val="black"/>
                </a:solidFill>
                <a:latin typeface="Bahnschrift SemiBold SemiConden" panose="020B0502040204020203" pitchFamily="34" charset="0"/>
                <a:ea typeface="나눔고딕" pitchFamily="50" charset="-127"/>
              </a:rPr>
              <a:t> </a:t>
            </a:r>
            <a:r>
              <a:rPr lang="en-US" altLang="ko-KR" sz="2000" b="1" kern="0" dirty="0" err="1">
                <a:solidFill>
                  <a:prstClr val="black"/>
                </a:solidFill>
                <a:latin typeface="Bahnschrift SemiBold SemiConden" panose="020B0502040204020203" pitchFamily="34" charset="0"/>
                <a:ea typeface="나눔고딕" pitchFamily="50" charset="-127"/>
              </a:rPr>
              <a:t>Romanée</a:t>
            </a:r>
            <a:r>
              <a:rPr lang="en-US" altLang="ko-KR" sz="2000" b="1" kern="0" dirty="0">
                <a:solidFill>
                  <a:prstClr val="black"/>
                </a:solidFill>
                <a:latin typeface="Bahnschrift SemiBold SemiConden" panose="020B0502040204020203" pitchFamily="34" charset="0"/>
                <a:ea typeface="나눔고딕" pitchFamily="50" charset="-127"/>
              </a:rPr>
              <a:t> 2023</a:t>
            </a:r>
          </a:p>
          <a:p>
            <a:pPr>
              <a:lnSpc>
                <a:spcPct val="150000"/>
              </a:lnSpc>
            </a:pPr>
            <a:r>
              <a:rPr lang="ko-KR" altLang="en-US" sz="1600" b="1" dirty="0">
                <a:latin typeface="Century Gothic" pitchFamily="34" charset="0"/>
              </a:rPr>
              <a:t>본 로마네 </a:t>
            </a:r>
            <a:r>
              <a:rPr lang="en-US" altLang="ko-KR" sz="1600" b="1" dirty="0">
                <a:latin typeface="Century Gothic" pitchFamily="34" charset="0"/>
              </a:rPr>
              <a:t>2023</a:t>
            </a:r>
            <a:endParaRPr lang="fr-FR" altLang="ko-KR" sz="1600" b="1" dirty="0">
              <a:latin typeface="Century Gothic" pitchFamily="34" charset="0"/>
            </a:endParaRPr>
          </a:p>
        </p:txBody>
      </p:sp>
      <p:cxnSp>
        <p:nvCxnSpPr>
          <p:cNvPr id="15" name="직선 연결선 14"/>
          <p:cNvCxnSpPr/>
          <p:nvPr/>
        </p:nvCxnSpPr>
        <p:spPr>
          <a:xfrm>
            <a:off x="4953000" y="1122885"/>
            <a:ext cx="4953000" cy="0"/>
          </a:xfrm>
          <a:prstGeom prst="line">
            <a:avLst/>
          </a:prstGeom>
          <a:ln w="19050">
            <a:solidFill>
              <a:srgbClr val="7F13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admin\Dropbox\내 PC (이공화)\Desktop\캡처4367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762" y="6446350"/>
            <a:ext cx="848238" cy="38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302" y="378347"/>
            <a:ext cx="1836467" cy="1177790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17" y="405445"/>
            <a:ext cx="1560411" cy="6128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664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414" y="2090836"/>
            <a:ext cx="1800513" cy="2256064"/>
          </a:xfrm>
          <a:prstGeom prst="rect">
            <a:avLst/>
          </a:prstGeom>
          <a:effectLst>
            <a:outerShdw dist="50800" dir="5400000" algn="ctr" rotWithShape="0">
              <a:srgbClr val="000000">
                <a:alpha val="0"/>
              </a:srgbClr>
            </a:outerShdw>
            <a:softEdge rad="190500"/>
          </a:effectLst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 rot="10800000" flipV="1">
            <a:off x="234173" y="1165056"/>
            <a:ext cx="721301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Bourgogne의 Vosne-Romanée 마을 입구, 겉으로는 소박한 건물 안에서 한 세대 전 프랑스 최고의 전설적 와인메이커 </a:t>
            </a:r>
            <a:r>
              <a:rPr kumimoji="0" lang="ko-KR" altLang="ko-KR" sz="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앙리</a:t>
            </a:r>
            <a:r>
              <a:rPr kumimoji="0" lang="ko-KR" altLang="ko-KR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 </a:t>
            </a:r>
            <a:r>
              <a:rPr kumimoji="0" lang="ko-KR" altLang="ko-KR" sz="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자이에</a:t>
            </a:r>
            <a:r>
              <a:rPr kumimoji="0" lang="ko-KR" altLang="ko-KR" sz="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가</a:t>
            </a:r>
            <a:r>
              <a:rPr kumimoji="0" lang="ko-KR" altLang="ko-KR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 와인을 빚었습니다. </a:t>
            </a:r>
            <a:endParaRPr kumimoji="0" lang="en-US" altLang="ko-KR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  <a:p>
            <a:pPr marL="0" marR="0" lvl="0" indent="0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자이에가</a:t>
            </a:r>
            <a:r>
              <a:rPr kumimoji="0" lang="ko-KR" altLang="ko-KR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 </a:t>
            </a:r>
            <a:r>
              <a:rPr kumimoji="0" lang="en-US" altLang="ko-KR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2006</a:t>
            </a:r>
            <a:r>
              <a:rPr kumimoji="0" lang="ko-KR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년 </a:t>
            </a:r>
            <a:r>
              <a:rPr kumimoji="0" lang="ko-KR" altLang="ko-KR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세상을 떠난 후</a:t>
            </a:r>
            <a:r>
              <a:rPr kumimoji="0" lang="en-US" altLang="ko-KR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,</a:t>
            </a:r>
            <a:r>
              <a:rPr kumimoji="0" lang="ko-KR" altLang="ko-KR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 오랫동안 멈춰 있던 이 양조장이, 이제 다시 숨을 불어넣으며 새로운 이야기를 시작합니다.</a:t>
            </a:r>
          </a:p>
          <a:p>
            <a:pPr marL="0" marR="0" lvl="0" indent="0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이 프로젝트를 이끄는 인물은 바로 </a:t>
            </a:r>
            <a:r>
              <a:rPr kumimoji="0" lang="ko-KR" altLang="ko-KR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Guillaume Rouget</a:t>
            </a:r>
            <a:r>
              <a:rPr kumimoji="0" lang="ko-KR" altLang="ko-KR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 — </a:t>
            </a:r>
            <a:r>
              <a:rPr kumimoji="0" lang="ko-KR" altLang="ko-KR" sz="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자이에의</a:t>
            </a:r>
            <a:r>
              <a:rPr kumimoji="0" lang="ko-KR" altLang="ko-KR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 조카이자, </a:t>
            </a:r>
            <a:r>
              <a:rPr kumimoji="0" lang="ko-KR" altLang="ko-KR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Emmanuel Rouget</a:t>
            </a:r>
            <a:r>
              <a:rPr kumimoji="0" lang="ko-KR" altLang="ko-KR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의 아들입니다. Guillaume은 아버지 </a:t>
            </a:r>
            <a:r>
              <a:rPr kumimoji="0" lang="ko-KR" altLang="ko-KR" sz="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도멘에서</a:t>
            </a:r>
            <a:r>
              <a:rPr kumimoji="0" lang="ko-KR" altLang="ko-KR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 오랫동안 와인을 빚으며 “Oncle Henri”의 철학과 유산을 이어왔고, 이제 아내 Laure Guilloteau와 함께 </a:t>
            </a:r>
            <a:r>
              <a:rPr kumimoji="0" lang="ko-KR" altLang="ko-KR" sz="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자이에의</a:t>
            </a:r>
            <a:r>
              <a:rPr kumimoji="0" lang="ko-KR" altLang="ko-KR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 옛 양조장에서 직접 와인을 만들고 있습니다.</a:t>
            </a:r>
          </a:p>
          <a:p>
            <a:pPr marL="0" marR="0" lvl="0" indent="0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ko-KR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  <a:p>
            <a:pPr marL="0" marR="0" lvl="0" indent="0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와이너리</a:t>
            </a:r>
            <a:r>
              <a:rPr kumimoji="0" lang="ko-KR" altLang="ko-KR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 이름 “Les Petits Lieux(작은 장소들)”는 </a:t>
            </a:r>
            <a:r>
              <a:rPr kumimoji="0" lang="ko-KR" altLang="ko-KR" sz="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앙리</a:t>
            </a:r>
            <a:r>
              <a:rPr kumimoji="0" lang="ko-KR" altLang="ko-KR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 </a:t>
            </a:r>
            <a:r>
              <a:rPr kumimoji="0" lang="ko-KR" altLang="ko-KR" sz="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자이에가</a:t>
            </a:r>
            <a:r>
              <a:rPr kumimoji="0" lang="ko-KR" altLang="ko-KR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 자주 말하던 문장에서 따온 것입니다.</a:t>
            </a:r>
          </a:p>
          <a:p>
            <a:pPr marL="0" marR="0" lvl="0" indent="0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ko-KR" sz="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  <a:p>
            <a:pPr marL="0" marR="0" lvl="0" indent="0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“</a:t>
            </a:r>
            <a:r>
              <a:rPr kumimoji="0" lang="ko-KR" altLang="ko-KR" sz="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던파 연단된 칼날 Bold" panose="02040803000000000000" pitchFamily="18" charset="-127"/>
                <a:ea typeface="던파 연단된 칼날 Bold" panose="02040803000000000000" pitchFamily="18" charset="-127"/>
              </a:rPr>
              <a:t>와인메이커는 수많은 풍요가 집중된 작은 땅 앞에서 겸손해야 한다.”</a:t>
            </a:r>
            <a:endParaRPr kumimoji="0" lang="ko-KR" altLang="ko-KR" sz="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던파 연단된 칼날 Bold" panose="02040803000000000000" pitchFamily="18" charset="-127"/>
              <a:ea typeface="던파 연단된 칼날 Bold" panose="02040803000000000000" pitchFamily="18" charset="-127"/>
            </a:endParaRPr>
          </a:p>
          <a:p>
            <a:pPr marL="0" marR="0" lvl="0" indent="0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ko-KR" sz="800" dirty="0"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  <a:p>
            <a:pPr marL="0" marR="0" lvl="0" indent="0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이는 Bourgogne의 위대한 </a:t>
            </a:r>
            <a:r>
              <a:rPr kumimoji="0" lang="ko-KR" altLang="ko-KR" sz="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테루아에</a:t>
            </a:r>
            <a:r>
              <a:rPr kumimoji="0" lang="ko-KR" altLang="ko-KR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 대한 존경과, Guillaume &amp; Laure가 추구하는 </a:t>
            </a:r>
            <a:r>
              <a:rPr kumimoji="0" lang="ko-KR" altLang="ko-KR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소규모 생산·정직한 양조</a:t>
            </a:r>
            <a:r>
              <a:rPr kumimoji="0" lang="ko-KR" altLang="ko-KR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 철학을 그대로 담고 있습니다.</a:t>
            </a:r>
          </a:p>
          <a:p>
            <a:pPr marL="0" marR="0" lvl="0" indent="0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Les Petits Lieux는 단순히 새로운 </a:t>
            </a:r>
            <a:r>
              <a:rPr kumimoji="0" lang="ko-KR" altLang="ko-KR" sz="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도멘이</a:t>
            </a:r>
            <a:r>
              <a:rPr kumimoji="0" lang="ko-KR" altLang="ko-KR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 아니라, </a:t>
            </a:r>
            <a:endParaRPr kumimoji="0" lang="en-US" altLang="ko-KR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  <a:p>
            <a:pPr marL="0" marR="0" lvl="0" indent="0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앙리</a:t>
            </a:r>
            <a:r>
              <a:rPr kumimoji="0" lang="ko-KR" altLang="ko-KR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 </a:t>
            </a:r>
            <a:r>
              <a:rPr kumimoji="0" lang="ko-KR" altLang="ko-KR" sz="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자이에의</a:t>
            </a:r>
            <a:r>
              <a:rPr kumimoji="0" lang="ko-KR" altLang="ko-KR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 정신과 Emmanuel Rouget 가문의 정통성</a:t>
            </a:r>
            <a:r>
              <a:rPr kumimoji="0" lang="ko-KR" altLang="ko-KR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을 이어받아 다시 태어난 특별한 프로젝트입니다.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685109" y="104730"/>
            <a:ext cx="52630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rgbClr val="7E1515"/>
                </a:solidFill>
                <a:latin typeface="Edwardian Script ITC" panose="030303020407070D0804" pitchFamily="66" charset="0"/>
              </a:rPr>
              <a:t>Domaine </a:t>
            </a:r>
            <a:r>
              <a:rPr lang="ko-KR" altLang="ko-KR" sz="3200" b="1" dirty="0">
                <a:solidFill>
                  <a:srgbClr val="7E1515"/>
                </a:solidFill>
                <a:latin typeface="Edwardian Script ITC" panose="030303020407070D0804" pitchFamily="66" charset="0"/>
              </a:rPr>
              <a:t>Les Petits Lieux</a:t>
            </a:r>
            <a:endParaRPr lang="en-US" altLang="ko-KR" sz="3200" b="1" dirty="0">
              <a:solidFill>
                <a:srgbClr val="7E1515"/>
              </a:solidFill>
              <a:latin typeface="Edwardian Script ITC" panose="030303020407070D08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385" y="631136"/>
            <a:ext cx="8313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ko-KR" b="1" dirty="0" err="1">
                <a:latin typeface="감탄로드감탄체" pitchFamily="50" charset="-127"/>
                <a:ea typeface="감탄로드감탄체" pitchFamily="50" charset="-127"/>
              </a:rPr>
              <a:t>앙리</a:t>
            </a:r>
            <a:r>
              <a:rPr lang="ko-KR" altLang="ko-KR" b="1" dirty="0">
                <a:latin typeface="감탄로드감탄체" pitchFamily="50" charset="-127"/>
                <a:ea typeface="감탄로드감탄체" pitchFamily="50" charset="-127"/>
              </a:rPr>
              <a:t> </a:t>
            </a:r>
            <a:r>
              <a:rPr lang="ko-KR" altLang="ko-KR" b="1" dirty="0" err="1">
                <a:latin typeface="감탄로드감탄체" pitchFamily="50" charset="-127"/>
                <a:ea typeface="감탄로드감탄체" pitchFamily="50" charset="-127"/>
              </a:rPr>
              <a:t>자이에</a:t>
            </a:r>
            <a:r>
              <a:rPr lang="ko-KR" altLang="ko-KR" b="1" dirty="0">
                <a:latin typeface="감탄로드감탄체" pitchFamily="50" charset="-127"/>
                <a:ea typeface="감탄로드감탄체" pitchFamily="50" charset="-127"/>
              </a:rPr>
              <a:t>(Henri Jayer)의 전설적인 양조장에서 다시 시작된 새로운 세대의 도전</a:t>
            </a:r>
            <a:endParaRPr lang="ko-KR" altLang="ko-KR" dirty="0">
              <a:latin typeface="감탄로드감탄체" pitchFamily="50" charset="-127"/>
              <a:ea typeface="감탄로드감탄체" pitchFamily="50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921" y="284615"/>
            <a:ext cx="2733387" cy="2837062"/>
          </a:xfrm>
          <a:prstGeom prst="ellipse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711" y="4264113"/>
            <a:ext cx="2076337" cy="22106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77" y="4346900"/>
            <a:ext cx="2726765" cy="2045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280539" y="4044690"/>
            <a:ext cx="1987120" cy="26494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2" descr="C:\Users\admin\Dropbox\내 PC (이공화)\Desktop\캡처4367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762" y="6446350"/>
            <a:ext cx="848238" cy="38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직선 연결선 13"/>
          <p:cNvCxnSpPr/>
          <p:nvPr/>
        </p:nvCxnSpPr>
        <p:spPr>
          <a:xfrm>
            <a:off x="307603" y="581844"/>
            <a:ext cx="3385862" cy="23"/>
          </a:xfrm>
          <a:prstGeom prst="line">
            <a:avLst/>
          </a:prstGeom>
          <a:ln w="19050">
            <a:solidFill>
              <a:srgbClr val="7E15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8364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5012682" y="591587"/>
            <a:ext cx="25057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/>
              <a:t>Winemaking Philosophy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5012683" y="960919"/>
            <a:ext cx="367710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800" b="1" dirty="0" err="1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앙리</a:t>
            </a:r>
            <a:r>
              <a:rPr lang="ko-KR" altLang="en-US" sz="800" b="1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 </a:t>
            </a:r>
            <a:r>
              <a:rPr lang="ko-KR" altLang="en-US" sz="800" b="1" dirty="0" err="1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자이에의</a:t>
            </a:r>
            <a:r>
              <a:rPr lang="ko-KR" altLang="en-US" sz="800" b="1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 정신과 </a:t>
            </a:r>
            <a:r>
              <a:rPr lang="en-US" altLang="ko-KR" sz="800" b="1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Emmanuel </a:t>
            </a:r>
            <a:r>
              <a:rPr lang="en-US" altLang="ko-KR" sz="800" b="1" dirty="0" err="1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Rouget</a:t>
            </a:r>
            <a:r>
              <a:rPr lang="en-US" altLang="ko-KR" sz="800" b="1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 </a:t>
            </a:r>
            <a:r>
              <a:rPr lang="ko-KR" altLang="en-US" sz="800" b="1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가문의 전통을 </a:t>
            </a:r>
            <a:r>
              <a:rPr lang="ko-KR" altLang="en-US" sz="800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이어가면서도</a:t>
            </a:r>
            <a:r>
              <a:rPr lang="en-US" altLang="ko-KR" sz="800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en-US" altLang="ko-KR" sz="800" b="1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Guillaume</a:t>
            </a:r>
            <a:r>
              <a:rPr lang="ko-KR" altLang="en-US" sz="800" b="1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과 </a:t>
            </a:r>
            <a:r>
              <a:rPr lang="en-US" altLang="ko-KR" sz="800" b="1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Laure</a:t>
            </a:r>
            <a:r>
              <a:rPr lang="ko-KR" altLang="en-US" sz="800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만의 새로운 해석을 담고 있습니다</a:t>
            </a:r>
            <a:r>
              <a:rPr lang="en-US" altLang="ko-KR" sz="800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sz="800" dirty="0"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800" b="1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Red Wine</a:t>
            </a:r>
          </a:p>
          <a:p>
            <a:pPr>
              <a:lnSpc>
                <a:spcPct val="150000"/>
              </a:lnSpc>
            </a:pPr>
            <a:r>
              <a:rPr lang="en-US" altLang="ko-KR" sz="800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                  </a:t>
            </a:r>
            <a:r>
              <a:rPr lang="ko-KR" altLang="en-US" sz="800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새로운 </a:t>
            </a:r>
            <a:r>
              <a:rPr lang="ko-KR" altLang="en-US" sz="800" dirty="0" err="1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오크</a:t>
            </a:r>
            <a:r>
              <a:rPr lang="ko-KR" altLang="en-US" sz="800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 비중을 줄여 더 순수한 과일의 캐릭터 표현</a:t>
            </a:r>
          </a:p>
          <a:p>
            <a:pPr lvl="1">
              <a:lnSpc>
                <a:spcPct val="150000"/>
              </a:lnSpc>
            </a:pPr>
            <a:r>
              <a:rPr lang="ko-KR" altLang="en-US" sz="800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숙성 기간을 짧게 하여 밸런스와 신선함 강조</a:t>
            </a:r>
          </a:p>
          <a:p>
            <a:pPr lvl="1">
              <a:lnSpc>
                <a:spcPct val="150000"/>
              </a:lnSpc>
            </a:pPr>
            <a:r>
              <a:rPr lang="ko-KR" altLang="en-US" sz="800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포도 개성에 따라 </a:t>
            </a:r>
            <a:r>
              <a:rPr lang="en-US" altLang="ko-KR" sz="800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whole cluster</a:t>
            </a:r>
            <a:r>
              <a:rPr lang="ko-KR" altLang="en-US" sz="800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를 부분적으로 사용</a:t>
            </a:r>
          </a:p>
          <a:p>
            <a:pPr>
              <a:lnSpc>
                <a:spcPct val="150000"/>
              </a:lnSpc>
            </a:pPr>
            <a:endParaRPr lang="en-US" altLang="ko-KR" sz="800" dirty="0"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  <a:p>
            <a:pPr>
              <a:lnSpc>
                <a:spcPct val="150000"/>
              </a:lnSpc>
            </a:pPr>
            <a:endParaRPr lang="en-US" altLang="ko-KR" sz="800" dirty="0"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800" b="1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White Wine</a:t>
            </a:r>
            <a:endParaRPr lang="ko-KR" altLang="en-US" sz="800" b="1" dirty="0"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  <a:p>
            <a:pPr lvl="1">
              <a:lnSpc>
                <a:spcPct val="150000"/>
              </a:lnSpc>
            </a:pPr>
            <a:r>
              <a:rPr lang="ko-KR" altLang="en-US" sz="800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전량 </a:t>
            </a:r>
            <a:r>
              <a:rPr lang="ko-KR" altLang="en-US" sz="800" dirty="0" err="1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오크</a:t>
            </a:r>
            <a:r>
              <a:rPr lang="ko-KR" altLang="en-US" sz="800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 배럴에서 발효 및 숙성</a:t>
            </a:r>
          </a:p>
          <a:p>
            <a:pPr lvl="1">
              <a:lnSpc>
                <a:spcPct val="150000"/>
              </a:lnSpc>
            </a:pPr>
            <a:r>
              <a:rPr lang="ko-KR" altLang="en-US" sz="800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보다 긴 숙성으로 </a:t>
            </a:r>
            <a:r>
              <a:rPr lang="ko-KR" altLang="en-US" sz="800" dirty="0" err="1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깊이감</a:t>
            </a:r>
            <a:r>
              <a:rPr lang="en-US" altLang="ko-KR" sz="800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·</a:t>
            </a:r>
            <a:r>
              <a:rPr lang="ko-KR" altLang="en-US" sz="800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풍부한 질감 형성</a:t>
            </a:r>
            <a:endParaRPr lang="en-US" altLang="ko-KR" sz="800" dirty="0"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  <a:p>
            <a:pPr lvl="1">
              <a:lnSpc>
                <a:spcPct val="150000"/>
              </a:lnSpc>
            </a:pPr>
            <a:endParaRPr lang="ko-KR" altLang="en-US" sz="800" dirty="0"/>
          </a:p>
          <a:p>
            <a:pPr>
              <a:lnSpc>
                <a:spcPct val="150000"/>
              </a:lnSpc>
            </a:pPr>
            <a:endParaRPr lang="en-US" altLang="ko-KR" sz="800" dirty="0"/>
          </a:p>
          <a:p>
            <a:pPr>
              <a:lnSpc>
                <a:spcPct val="150000"/>
              </a:lnSpc>
            </a:pPr>
            <a:endParaRPr lang="en-US" altLang="ko-KR" sz="800" dirty="0">
              <a:latin typeface="+mj-ea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76" y="677462"/>
            <a:ext cx="4324137" cy="32431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252" y="3932517"/>
            <a:ext cx="5849756" cy="2861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2" descr="C:\Users\admin\Dropbox\내 PC (이공화)\Desktop\캡처4367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762" y="6446350"/>
            <a:ext cx="848238" cy="38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직사각형 16"/>
          <p:cNvSpPr/>
          <p:nvPr/>
        </p:nvSpPr>
        <p:spPr>
          <a:xfrm>
            <a:off x="179132" y="4244999"/>
            <a:ext cx="385021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800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Les </a:t>
            </a:r>
            <a:r>
              <a:rPr lang="en-US" altLang="ko-KR" sz="800" dirty="0" err="1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Petits</a:t>
            </a:r>
            <a:r>
              <a:rPr lang="en-US" altLang="ko-KR" sz="800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 </a:t>
            </a:r>
            <a:r>
              <a:rPr lang="en-US" altLang="ko-KR" sz="800" dirty="0" err="1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Lieux</a:t>
            </a:r>
            <a:r>
              <a:rPr lang="ko-KR" altLang="en-US" sz="800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의 와인은 단순한 포도주가 아닙니다</a:t>
            </a:r>
            <a:r>
              <a:rPr lang="en-US" altLang="ko-KR" sz="800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.</a:t>
            </a:r>
            <a:br>
              <a:rPr lang="en-US" altLang="ko-KR" sz="800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</a:br>
            <a:r>
              <a:rPr lang="ko-KR" altLang="en-US" sz="800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작은 포도밭에서 탄생한 와인 한 병에는 </a:t>
            </a:r>
            <a:r>
              <a:rPr lang="en-US" altLang="ko-KR" sz="800" b="1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Burgundy</a:t>
            </a:r>
            <a:r>
              <a:rPr lang="ko-KR" altLang="en-US" sz="800" b="1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의 전설과 </a:t>
            </a:r>
            <a:r>
              <a:rPr lang="en-US" altLang="ko-KR" sz="800" b="1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Guillaume &amp; Laure</a:t>
            </a:r>
            <a:r>
              <a:rPr lang="ko-KR" altLang="en-US" sz="800" b="1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의 열정</a:t>
            </a:r>
            <a:r>
              <a:rPr lang="ko-KR" altLang="en-US" sz="800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이 오롯이 담겨 있습니다</a:t>
            </a:r>
            <a:r>
              <a:rPr lang="en-US" altLang="ko-KR" sz="800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sz="800" b="1" dirty="0"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800" b="1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Red Wine</a:t>
            </a:r>
          </a:p>
          <a:p>
            <a:pPr>
              <a:lnSpc>
                <a:spcPct val="150000"/>
              </a:lnSpc>
            </a:pPr>
            <a:r>
              <a:rPr lang="en-US" altLang="ko-KR" sz="800" b="1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                 </a:t>
            </a:r>
            <a:r>
              <a:rPr lang="en-US" altLang="ko-KR" sz="800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 </a:t>
            </a:r>
            <a:r>
              <a:rPr lang="en-US" altLang="ko-KR" sz="800" dirty="0" err="1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Vosne-Romanée</a:t>
            </a:r>
            <a:r>
              <a:rPr lang="en-US" altLang="ko-KR" sz="800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, </a:t>
            </a:r>
            <a:r>
              <a:rPr lang="en-US" altLang="ko-KR" sz="800" dirty="0" err="1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Nuits</a:t>
            </a:r>
            <a:r>
              <a:rPr lang="en-US" altLang="ko-KR" sz="800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-St-Georges, Beaune 1er Cru “Cent </a:t>
            </a:r>
            <a:r>
              <a:rPr lang="en-US" altLang="ko-KR" sz="800" dirty="0" err="1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Vignes</a:t>
            </a:r>
            <a:r>
              <a:rPr lang="en-US" altLang="ko-KR" sz="800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”</a:t>
            </a:r>
          </a:p>
          <a:p>
            <a:pPr lvl="1">
              <a:lnSpc>
                <a:spcPct val="150000"/>
              </a:lnSpc>
            </a:pPr>
            <a:r>
              <a:rPr lang="ko-KR" altLang="en-US" sz="800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우아하고 섬세한 과일 향</a:t>
            </a:r>
            <a:r>
              <a:rPr lang="en-US" altLang="ko-KR" sz="800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, </a:t>
            </a:r>
            <a:r>
              <a:rPr lang="ko-KR" altLang="en-US" sz="800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부드럽지만 단단한 </a:t>
            </a:r>
            <a:r>
              <a:rPr lang="ko-KR" altLang="en-US" sz="800" dirty="0" err="1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구조감</a:t>
            </a:r>
            <a:endParaRPr lang="ko-KR" altLang="en-US" sz="800" dirty="0"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  <a:p>
            <a:pPr lvl="1">
              <a:lnSpc>
                <a:spcPct val="150000"/>
              </a:lnSpc>
            </a:pPr>
            <a:r>
              <a:rPr lang="ko-KR" altLang="en-US" sz="800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꽃</a:t>
            </a:r>
            <a:r>
              <a:rPr lang="en-US" altLang="ko-KR" sz="800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, </a:t>
            </a:r>
            <a:r>
              <a:rPr lang="ko-KR" altLang="en-US" sz="800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허브</a:t>
            </a:r>
            <a:r>
              <a:rPr lang="en-US" altLang="ko-KR" sz="800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, </a:t>
            </a:r>
            <a:r>
              <a:rPr lang="ko-KR" altLang="en-US" sz="800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향신료의 미묘한 </a:t>
            </a:r>
            <a:r>
              <a:rPr lang="ko-KR" altLang="en-US" sz="800" dirty="0" err="1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아로마가</a:t>
            </a:r>
            <a:r>
              <a:rPr lang="ko-KR" altLang="en-US" sz="800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 긴 여운으로 남음</a:t>
            </a:r>
            <a:endParaRPr lang="en-US" altLang="ko-KR" sz="800" dirty="0"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  <a:p>
            <a:pPr lvl="1">
              <a:lnSpc>
                <a:spcPct val="150000"/>
              </a:lnSpc>
            </a:pPr>
            <a:endParaRPr lang="ko-KR" altLang="en-US" sz="800" dirty="0"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800" b="1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White Wine</a:t>
            </a:r>
            <a:endParaRPr lang="ko-KR" altLang="en-US" sz="800" b="1" dirty="0"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800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                  Saint-</a:t>
            </a:r>
            <a:r>
              <a:rPr lang="en-US" altLang="ko-KR" sz="800" dirty="0" err="1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Romain</a:t>
            </a:r>
            <a:r>
              <a:rPr lang="en-US" altLang="ko-KR" sz="800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 Blanc, Bourgogne </a:t>
            </a:r>
            <a:r>
              <a:rPr lang="en-US" altLang="ko-KR" sz="800" dirty="0" err="1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Aligoté</a:t>
            </a:r>
            <a:endParaRPr lang="en-US" altLang="ko-KR" sz="800" dirty="0"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  <a:p>
            <a:pPr lvl="1">
              <a:lnSpc>
                <a:spcPct val="150000"/>
              </a:lnSpc>
            </a:pPr>
            <a:r>
              <a:rPr lang="ko-KR" altLang="en-US" sz="800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신선하고 생동감 있는 산도</a:t>
            </a:r>
          </a:p>
          <a:p>
            <a:pPr lvl="1">
              <a:lnSpc>
                <a:spcPct val="150000"/>
              </a:lnSpc>
            </a:pPr>
            <a:r>
              <a:rPr lang="ko-KR" altLang="en-US" sz="800" dirty="0" err="1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오크</a:t>
            </a:r>
            <a:r>
              <a:rPr lang="ko-KR" altLang="en-US" sz="800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 배럴 숙성에서 오는 </a:t>
            </a:r>
            <a:r>
              <a:rPr lang="ko-KR" altLang="en-US" sz="800" dirty="0" err="1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깊이감과</a:t>
            </a:r>
            <a:r>
              <a:rPr lang="ko-KR" altLang="en-US" sz="800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 질감의 풍요로움</a:t>
            </a:r>
          </a:p>
        </p:txBody>
      </p:sp>
      <p:sp>
        <p:nvSpPr>
          <p:cNvPr id="18" name="직사각형 17"/>
          <p:cNvSpPr/>
          <p:nvPr/>
        </p:nvSpPr>
        <p:spPr>
          <a:xfrm>
            <a:off x="143276" y="3875664"/>
            <a:ext cx="25057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/>
              <a:t>Tasting Notes &amp; Style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-685109" y="104730"/>
            <a:ext cx="52630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rgbClr val="7E1515"/>
                </a:solidFill>
                <a:latin typeface="Edwardian Script ITC" panose="030303020407070D0804" pitchFamily="66" charset="0"/>
              </a:rPr>
              <a:t>Domaine </a:t>
            </a:r>
            <a:r>
              <a:rPr lang="ko-KR" altLang="ko-KR" sz="3200" b="1" dirty="0">
                <a:solidFill>
                  <a:srgbClr val="7E1515"/>
                </a:solidFill>
                <a:latin typeface="Edwardian Script ITC" panose="030303020407070D0804" pitchFamily="66" charset="0"/>
              </a:rPr>
              <a:t>Les Petits Lieux</a:t>
            </a:r>
            <a:endParaRPr lang="en-US" altLang="ko-KR" sz="3200" b="1" dirty="0">
              <a:solidFill>
                <a:srgbClr val="7E1515"/>
              </a:solidFill>
              <a:latin typeface="Edwardian Script ITC" panose="030303020407070D0804" pitchFamily="66" charset="0"/>
            </a:endParaRPr>
          </a:p>
        </p:txBody>
      </p:sp>
      <p:cxnSp>
        <p:nvCxnSpPr>
          <p:cNvPr id="15" name="직선 연결선 14"/>
          <p:cNvCxnSpPr/>
          <p:nvPr/>
        </p:nvCxnSpPr>
        <p:spPr>
          <a:xfrm>
            <a:off x="307603" y="581844"/>
            <a:ext cx="3385862" cy="23"/>
          </a:xfrm>
          <a:prstGeom prst="line">
            <a:avLst/>
          </a:prstGeom>
          <a:ln w="19050">
            <a:solidFill>
              <a:srgbClr val="7E15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0641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801672" y="1584015"/>
            <a:ext cx="5064692" cy="4906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ts val="2100"/>
              </a:lnSpc>
            </a:pPr>
            <a:r>
              <a:rPr lang="fr-FR" altLang="ko-KR" sz="1200" dirty="0"/>
              <a:t>FRANCE / BURGUNDY / CÔTE DE BEAUNE</a:t>
            </a:r>
          </a:p>
          <a:p>
            <a:pPr latinLnBrk="0">
              <a:lnSpc>
                <a:spcPts val="2100"/>
              </a:lnSpc>
            </a:pPr>
            <a:endParaRPr lang="en-US" altLang="ko-KR" sz="1200" dirty="0">
              <a:latin typeface="Century Gothic" pitchFamily="34" charset="0"/>
            </a:endParaRPr>
          </a:p>
          <a:p>
            <a:pPr latinLnBrk="0">
              <a:lnSpc>
                <a:spcPts val="2100"/>
              </a:lnSpc>
            </a:pPr>
            <a:r>
              <a:rPr lang="en-US" altLang="ko-KR" sz="1200" dirty="0">
                <a:latin typeface="Century Gothic" pitchFamily="34" charset="0"/>
              </a:rPr>
              <a:t>100% </a:t>
            </a:r>
            <a:r>
              <a:rPr lang="ko-KR" altLang="en-US" sz="1200" dirty="0" err="1">
                <a:latin typeface="Century Gothic" pitchFamily="34" charset="0"/>
              </a:rPr>
              <a:t>피노누아</a:t>
            </a:r>
            <a:r>
              <a:rPr lang="en-US" altLang="ko-KR" sz="1200" dirty="0">
                <a:latin typeface="Century Gothic" pitchFamily="34" charset="0"/>
              </a:rPr>
              <a:t>(Pinot Noir)</a:t>
            </a:r>
            <a:endParaRPr lang="fr-FR" altLang="ko-KR" sz="1200" dirty="0">
              <a:latin typeface="Century Gothic" pitchFamily="34" charset="0"/>
            </a:endParaRPr>
          </a:p>
          <a:p>
            <a:pPr>
              <a:lnSpc>
                <a:spcPts val="2100"/>
              </a:lnSpc>
            </a:pPr>
            <a:endParaRPr lang="en-US" altLang="ko-KR" sz="1200" dirty="0">
              <a:latin typeface="Century Gothic" pitchFamily="34" charset="0"/>
            </a:endParaRPr>
          </a:p>
          <a:p>
            <a:pPr latinLnBrk="0">
              <a:lnSpc>
                <a:spcPts val="2100"/>
              </a:lnSpc>
            </a:pPr>
            <a:r>
              <a:rPr lang="ko-KR" altLang="en-US" sz="1200" dirty="0">
                <a:latin typeface="Century Gothic" pitchFamily="34" charset="0"/>
              </a:rPr>
              <a:t>콘크리트통과 스테인리스탱크에서 약 </a:t>
            </a:r>
            <a:r>
              <a:rPr lang="en-US" altLang="ko-KR" sz="1200" dirty="0">
                <a:latin typeface="Century Gothic" pitchFamily="34" charset="0"/>
              </a:rPr>
              <a:t>20</a:t>
            </a:r>
            <a:r>
              <a:rPr lang="ko-KR" altLang="en-US" sz="1200" dirty="0">
                <a:latin typeface="Century Gothic" pitchFamily="34" charset="0"/>
              </a:rPr>
              <a:t>일 동안 </a:t>
            </a:r>
            <a:r>
              <a:rPr lang="ko-KR" altLang="en-US" sz="1200" dirty="0" err="1">
                <a:latin typeface="Century Gothic" pitchFamily="34" charset="0"/>
              </a:rPr>
              <a:t>침용</a:t>
            </a:r>
            <a:r>
              <a:rPr lang="en-US" altLang="ko-KR" sz="1200" dirty="0">
                <a:latin typeface="Century Gothic" pitchFamily="34" charset="0"/>
              </a:rPr>
              <a:t>.</a:t>
            </a:r>
          </a:p>
          <a:p>
            <a:pPr latinLnBrk="0">
              <a:lnSpc>
                <a:spcPts val="2100"/>
              </a:lnSpc>
            </a:pPr>
            <a:r>
              <a:rPr lang="ko-KR" altLang="en-US" sz="1200" dirty="0">
                <a:latin typeface="Century Gothic" pitchFamily="34" charset="0"/>
              </a:rPr>
              <a:t>발효는 토착효모로 이루어짐</a:t>
            </a:r>
            <a:r>
              <a:rPr lang="en-US" altLang="ko-KR" sz="1200" dirty="0">
                <a:latin typeface="Century Gothic" pitchFamily="34" charset="0"/>
              </a:rPr>
              <a:t>. </a:t>
            </a:r>
            <a:r>
              <a:rPr lang="ko-KR" altLang="en-US" sz="1200" dirty="0">
                <a:latin typeface="Century Gothic" pitchFamily="34" charset="0"/>
              </a:rPr>
              <a:t>이후 와인은 </a:t>
            </a:r>
            <a:r>
              <a:rPr lang="ko-KR" altLang="en-US" sz="1200" dirty="0" err="1">
                <a:latin typeface="Century Gothic" pitchFamily="34" charset="0"/>
              </a:rPr>
              <a:t>부르고뉴</a:t>
            </a:r>
            <a:r>
              <a:rPr lang="ko-KR" altLang="en-US" sz="1200" dirty="0">
                <a:latin typeface="Century Gothic" pitchFamily="34" charset="0"/>
              </a:rPr>
              <a:t> 스타일의 </a:t>
            </a:r>
            <a:r>
              <a:rPr lang="ko-KR" altLang="en-US" sz="1200" dirty="0" err="1">
                <a:latin typeface="Century Gothic" pitchFamily="34" charset="0"/>
              </a:rPr>
              <a:t>오크통에서</a:t>
            </a:r>
            <a:r>
              <a:rPr lang="ko-KR" altLang="en-US" sz="1200" dirty="0">
                <a:latin typeface="Century Gothic" pitchFamily="34" charset="0"/>
              </a:rPr>
              <a:t> </a:t>
            </a:r>
            <a:r>
              <a:rPr lang="en-US" altLang="ko-KR" sz="1200" dirty="0">
                <a:latin typeface="Century Gothic" pitchFamily="34" charset="0"/>
              </a:rPr>
              <a:t>1</a:t>
            </a:r>
            <a:r>
              <a:rPr lang="ko-KR" altLang="en-US" sz="1200" dirty="0">
                <a:latin typeface="Century Gothic" pitchFamily="34" charset="0"/>
              </a:rPr>
              <a:t>년간 숙성되며</a:t>
            </a:r>
            <a:r>
              <a:rPr lang="en-US" altLang="ko-KR" sz="1200" dirty="0">
                <a:latin typeface="Century Gothic" pitchFamily="34" charset="0"/>
              </a:rPr>
              <a:t>, </a:t>
            </a:r>
            <a:r>
              <a:rPr lang="ko-KR" altLang="en-US" sz="1200" dirty="0">
                <a:latin typeface="Century Gothic" pitchFamily="34" charset="0"/>
              </a:rPr>
              <a:t>새 </a:t>
            </a:r>
            <a:r>
              <a:rPr lang="ko-KR" altLang="en-US" sz="1200" dirty="0" err="1">
                <a:latin typeface="Century Gothic" pitchFamily="34" charset="0"/>
              </a:rPr>
              <a:t>오크통은</a:t>
            </a:r>
            <a:r>
              <a:rPr lang="ko-KR" altLang="en-US" sz="1200" dirty="0">
                <a:latin typeface="Century Gothic" pitchFamily="34" charset="0"/>
              </a:rPr>
              <a:t> 사용하지 않음</a:t>
            </a:r>
            <a:r>
              <a:rPr lang="en-US" altLang="ko-KR" sz="1200" dirty="0">
                <a:latin typeface="Century Gothic" pitchFamily="34" charset="0"/>
              </a:rPr>
              <a:t>.</a:t>
            </a:r>
          </a:p>
          <a:p>
            <a:pPr>
              <a:lnSpc>
                <a:spcPts val="2100"/>
              </a:lnSpc>
            </a:pPr>
            <a:endParaRPr lang="en-US" altLang="ko-KR" sz="1200" dirty="0">
              <a:latin typeface="+mn-ea"/>
            </a:endParaRPr>
          </a:p>
          <a:p>
            <a:pPr>
              <a:lnSpc>
                <a:spcPts val="2100"/>
              </a:lnSpc>
            </a:pPr>
            <a:r>
              <a:rPr lang="ko-KR" altLang="en-US" sz="1200" dirty="0" err="1">
                <a:latin typeface="+mn-ea"/>
              </a:rPr>
              <a:t>루비색으로</a:t>
            </a:r>
            <a:r>
              <a:rPr lang="ko-KR" altLang="en-US" sz="1200" dirty="0">
                <a:latin typeface="+mn-ea"/>
              </a:rPr>
              <a:t> 밝고 </a:t>
            </a:r>
            <a:r>
              <a:rPr lang="ko-KR" altLang="en-US" sz="1200" dirty="0" err="1">
                <a:latin typeface="+mn-ea"/>
              </a:rPr>
              <a:t>생기있음</a:t>
            </a:r>
            <a:endParaRPr lang="en-US" altLang="ko-KR" sz="1200" dirty="0">
              <a:latin typeface="+mn-ea"/>
            </a:endParaRPr>
          </a:p>
          <a:p>
            <a:pPr latinLnBrk="0">
              <a:lnSpc>
                <a:spcPts val="2100"/>
              </a:lnSpc>
            </a:pPr>
            <a:endParaRPr lang="en-US" altLang="ko-KR" sz="1200" dirty="0">
              <a:latin typeface="+mn-ea"/>
              <a:cs typeface="JBold" panose="02020603020101020101" pitchFamily="18" charset="-127"/>
            </a:endParaRPr>
          </a:p>
          <a:p>
            <a:pPr latinLnBrk="0">
              <a:lnSpc>
                <a:spcPts val="2100"/>
              </a:lnSpc>
            </a:pPr>
            <a:r>
              <a:rPr lang="ko-KR" altLang="en-US" sz="1200" dirty="0">
                <a:latin typeface="+mn-ea"/>
                <a:cs typeface="JBold" panose="02020603020101020101" pitchFamily="18" charset="-127"/>
              </a:rPr>
              <a:t>잘 익은 붉은 과일</a:t>
            </a:r>
            <a:r>
              <a:rPr lang="en-US" altLang="ko-KR" sz="1200" dirty="0">
                <a:latin typeface="+mn-ea"/>
                <a:cs typeface="JBold" panose="02020603020101020101" pitchFamily="18" charset="-127"/>
              </a:rPr>
              <a:t>. </a:t>
            </a:r>
            <a:r>
              <a:rPr lang="ko-KR" altLang="en-US" sz="1200" dirty="0">
                <a:latin typeface="+mn-ea"/>
                <a:cs typeface="JBold" panose="02020603020101020101" pitchFamily="18" charset="-127"/>
              </a:rPr>
              <a:t>특히 블랙체리의 </a:t>
            </a:r>
            <a:r>
              <a:rPr lang="ko-KR" altLang="en-US" sz="1200" dirty="0" err="1">
                <a:latin typeface="+mn-ea"/>
                <a:cs typeface="JBold" panose="02020603020101020101" pitchFamily="18" charset="-127"/>
              </a:rPr>
              <a:t>아로마가</a:t>
            </a:r>
            <a:r>
              <a:rPr lang="ko-KR" altLang="en-US" sz="1200" dirty="0">
                <a:latin typeface="+mn-ea"/>
                <a:cs typeface="JBold" panose="02020603020101020101" pitchFamily="18" charset="-127"/>
              </a:rPr>
              <a:t> 풍부하게 표현됨</a:t>
            </a:r>
            <a:r>
              <a:rPr lang="en-US" altLang="ko-KR" sz="1200" dirty="0">
                <a:latin typeface="+mn-ea"/>
                <a:cs typeface="JBold" panose="02020603020101020101" pitchFamily="18" charset="-127"/>
              </a:rPr>
              <a:t>.</a:t>
            </a:r>
          </a:p>
          <a:p>
            <a:pPr latinLnBrk="0">
              <a:lnSpc>
                <a:spcPts val="2100"/>
              </a:lnSpc>
            </a:pPr>
            <a:endParaRPr lang="en-US" altLang="ko-KR" sz="1200" dirty="0">
              <a:latin typeface="+mn-ea"/>
              <a:cs typeface="JBold" panose="02020603020101020101" pitchFamily="18" charset="-127"/>
            </a:endParaRPr>
          </a:p>
          <a:p>
            <a:pPr latinLnBrk="0">
              <a:lnSpc>
                <a:spcPts val="2100"/>
              </a:lnSpc>
            </a:pPr>
            <a:r>
              <a:rPr lang="ko-KR" altLang="en-US" sz="1200" dirty="0">
                <a:latin typeface="+mn-ea"/>
                <a:cs typeface="JBold" panose="02020603020101020101" pitchFamily="18" charset="-127"/>
              </a:rPr>
              <a:t>입안 가득 퍼지는 </a:t>
            </a:r>
            <a:r>
              <a:rPr lang="ko-KR" altLang="en-US" sz="1200" dirty="0" err="1">
                <a:latin typeface="+mn-ea"/>
                <a:cs typeface="JBold" panose="02020603020101020101" pitchFamily="18" charset="-127"/>
              </a:rPr>
              <a:t>아로마와</a:t>
            </a:r>
            <a:r>
              <a:rPr lang="ko-KR" altLang="en-US" sz="1200" dirty="0">
                <a:latin typeface="+mn-ea"/>
                <a:cs typeface="JBold" panose="02020603020101020101" pitchFamily="18" charset="-127"/>
              </a:rPr>
              <a:t> 풍부한 질감</a:t>
            </a:r>
            <a:r>
              <a:rPr lang="en-US" altLang="ko-KR" sz="1200" dirty="0">
                <a:latin typeface="+mn-ea"/>
                <a:cs typeface="JBold" panose="02020603020101020101" pitchFamily="18" charset="-127"/>
              </a:rPr>
              <a:t>. </a:t>
            </a:r>
            <a:r>
              <a:rPr lang="ko-KR" altLang="en-US" sz="1200" dirty="0" err="1">
                <a:latin typeface="+mn-ea"/>
                <a:cs typeface="JBold" panose="02020603020101020101" pitchFamily="18" charset="-127"/>
              </a:rPr>
              <a:t>실키한</a:t>
            </a:r>
            <a:r>
              <a:rPr lang="ko-KR" altLang="en-US" sz="1200" dirty="0">
                <a:latin typeface="+mn-ea"/>
                <a:cs typeface="JBold" panose="02020603020101020101" pitchFamily="18" charset="-127"/>
              </a:rPr>
              <a:t> </a:t>
            </a:r>
            <a:r>
              <a:rPr lang="ko-KR" altLang="en-US" sz="1200" dirty="0" err="1">
                <a:latin typeface="+mn-ea"/>
                <a:cs typeface="JBold" panose="02020603020101020101" pitchFamily="18" charset="-127"/>
              </a:rPr>
              <a:t>탄닌</a:t>
            </a:r>
            <a:r>
              <a:rPr lang="en-US" altLang="ko-KR" sz="1200" dirty="0">
                <a:latin typeface="+mn-ea"/>
                <a:cs typeface="JBold" panose="02020603020101020101" pitchFamily="18" charset="-127"/>
              </a:rPr>
              <a:t>, </a:t>
            </a:r>
            <a:r>
              <a:rPr lang="ko-KR" altLang="en-US" sz="1200" dirty="0">
                <a:latin typeface="+mn-ea"/>
                <a:cs typeface="JBold" panose="02020603020101020101" pitchFamily="18" charset="-127"/>
              </a:rPr>
              <a:t>우아한 </a:t>
            </a:r>
            <a:r>
              <a:rPr lang="ko-KR" altLang="en-US" sz="1200" dirty="0" err="1">
                <a:latin typeface="+mn-ea"/>
                <a:cs typeface="JBold" panose="02020603020101020101" pitchFamily="18" charset="-127"/>
              </a:rPr>
              <a:t>피니시</a:t>
            </a:r>
            <a:endParaRPr lang="en-US" altLang="ko-KR" sz="1200" dirty="0">
              <a:latin typeface="+mn-ea"/>
              <a:cs typeface="JBold" panose="02020603020101020101" pitchFamily="18" charset="-127"/>
            </a:endParaRPr>
          </a:p>
          <a:p>
            <a:pPr latinLnBrk="0">
              <a:lnSpc>
                <a:spcPts val="2100"/>
              </a:lnSpc>
            </a:pPr>
            <a:endParaRPr lang="en-US" altLang="ko-KR" sz="1200" dirty="0">
              <a:latin typeface="+mn-ea"/>
              <a:cs typeface="JBold" panose="02020603020101020101" pitchFamily="18" charset="-127"/>
            </a:endParaRPr>
          </a:p>
          <a:p>
            <a:pPr latinLnBrk="0">
              <a:lnSpc>
                <a:spcPts val="2100"/>
              </a:lnSpc>
            </a:pPr>
            <a:r>
              <a:rPr lang="ko-KR" altLang="en-US" sz="1200" dirty="0">
                <a:latin typeface="+mn-ea"/>
                <a:cs typeface="JBold" panose="02020603020101020101" pitchFamily="18" charset="-127"/>
              </a:rPr>
              <a:t>소스요리와 완벽한 조화</a:t>
            </a:r>
            <a:r>
              <a:rPr lang="en-US" altLang="ko-KR" sz="1200" dirty="0">
                <a:latin typeface="+mn-ea"/>
                <a:cs typeface="JBold" panose="02020603020101020101" pitchFamily="18" charset="-127"/>
              </a:rPr>
              <a:t>. </a:t>
            </a:r>
            <a:r>
              <a:rPr lang="ko-KR" altLang="en-US" sz="1200" dirty="0">
                <a:latin typeface="+mn-ea"/>
                <a:cs typeface="JBold" panose="02020603020101020101" pitchFamily="18" charset="-127"/>
              </a:rPr>
              <a:t>쇠고기 </a:t>
            </a:r>
            <a:r>
              <a:rPr lang="ko-KR" altLang="en-US" sz="1200" dirty="0" err="1">
                <a:latin typeface="+mn-ea"/>
                <a:cs typeface="JBold" panose="02020603020101020101" pitchFamily="18" charset="-127"/>
              </a:rPr>
              <a:t>부르기뇽</a:t>
            </a:r>
            <a:r>
              <a:rPr lang="en-US" altLang="ko-KR" sz="1200" dirty="0">
                <a:latin typeface="+mn-ea"/>
                <a:cs typeface="JBold" panose="02020603020101020101" pitchFamily="18" charset="-127"/>
              </a:rPr>
              <a:t>, </a:t>
            </a:r>
            <a:r>
              <a:rPr lang="ko-KR" altLang="en-US" sz="1200" dirty="0">
                <a:latin typeface="+mn-ea"/>
                <a:cs typeface="JBold" panose="02020603020101020101" pitchFamily="18" charset="-127"/>
              </a:rPr>
              <a:t>송아지 </a:t>
            </a:r>
            <a:r>
              <a:rPr lang="ko-KR" altLang="en-US" sz="1200" dirty="0" err="1">
                <a:latin typeface="+mn-ea"/>
                <a:cs typeface="JBold" panose="02020603020101020101" pitchFamily="18" charset="-127"/>
              </a:rPr>
              <a:t>블랑켓</a:t>
            </a:r>
            <a:r>
              <a:rPr lang="ko-KR" altLang="en-US" sz="1200" dirty="0">
                <a:latin typeface="+mn-ea"/>
                <a:cs typeface="JBold" panose="02020603020101020101" pitchFamily="18" charset="-127"/>
              </a:rPr>
              <a:t> 등 향이 강한 고기류</a:t>
            </a:r>
            <a:r>
              <a:rPr lang="en-US" altLang="ko-KR" sz="1200" dirty="0">
                <a:latin typeface="+mn-ea"/>
                <a:cs typeface="JBold" panose="02020603020101020101" pitchFamily="18" charset="-127"/>
              </a:rPr>
              <a:t>, </a:t>
            </a:r>
            <a:r>
              <a:rPr lang="ko-KR" altLang="en-US" sz="1200" dirty="0">
                <a:latin typeface="+mn-ea"/>
                <a:cs typeface="JBold" panose="02020603020101020101" pitchFamily="18" charset="-127"/>
              </a:rPr>
              <a:t>구이 또는 </a:t>
            </a:r>
            <a:r>
              <a:rPr lang="ko-KR" altLang="en-US" sz="1200" dirty="0" err="1">
                <a:latin typeface="+mn-ea"/>
                <a:cs typeface="JBold" panose="02020603020101020101" pitchFamily="18" charset="-127"/>
              </a:rPr>
              <a:t>브레이즈</a:t>
            </a:r>
            <a:r>
              <a:rPr lang="ko-KR" altLang="en-US" sz="1200" dirty="0">
                <a:latin typeface="+mn-ea"/>
                <a:cs typeface="JBold" panose="02020603020101020101" pitchFamily="18" charset="-127"/>
              </a:rPr>
              <a:t> 요리와 잘 어울림</a:t>
            </a:r>
            <a:endParaRPr lang="en-US" altLang="ko-KR" sz="1200" dirty="0">
              <a:latin typeface="+mn-ea"/>
              <a:cs typeface="JBold" panose="02020603020101020101" pitchFamily="18" charset="-127"/>
            </a:endParaRPr>
          </a:p>
          <a:p>
            <a:pPr latinLnBrk="0">
              <a:lnSpc>
                <a:spcPts val="2100"/>
              </a:lnSpc>
            </a:pPr>
            <a:endParaRPr lang="en-US" altLang="ko-KR" sz="1200" dirty="0">
              <a:latin typeface="+mn-ea"/>
              <a:cs typeface="JBold" panose="02020603020101020101" pitchFamily="18" charset="-127"/>
            </a:endParaRPr>
          </a:p>
          <a:p>
            <a:pPr latinLnBrk="0">
              <a:lnSpc>
                <a:spcPts val="2100"/>
              </a:lnSpc>
            </a:pPr>
            <a:r>
              <a:rPr lang="en-US" altLang="ko-KR" sz="1200" dirty="0">
                <a:latin typeface="+mn-ea"/>
                <a:cs typeface="JBold" panose="02020603020101020101" pitchFamily="18" charset="-127"/>
              </a:rPr>
              <a:t>3–10 </a:t>
            </a:r>
            <a:r>
              <a:rPr lang="ko-KR" altLang="en-US" sz="1200" dirty="0">
                <a:latin typeface="+mn-ea"/>
                <a:cs typeface="JBold" panose="02020603020101020101" pitchFamily="18" charset="-127"/>
              </a:rPr>
              <a:t>년</a:t>
            </a:r>
            <a:endParaRPr lang="en-US" altLang="ko-KR" sz="1200" dirty="0">
              <a:latin typeface="+mn-ea"/>
              <a:cs typeface="JBold" panose="02020603020101020101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53001" y="261789"/>
            <a:ext cx="4356806" cy="875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kern="0" dirty="0">
                <a:solidFill>
                  <a:prstClr val="black"/>
                </a:solidFill>
                <a:latin typeface="Bahnschrift SemiBold SemiConden" panose="020B0502040204020203" pitchFamily="34" charset="0"/>
                <a:ea typeface="나눔고딕" pitchFamily="50" charset="-127"/>
              </a:rPr>
              <a:t>Beaune 1er Cru &lt;Les Cents </a:t>
            </a:r>
            <a:r>
              <a:rPr lang="en-US" altLang="ko-KR" sz="2000" b="1" kern="0" dirty="0" err="1">
                <a:solidFill>
                  <a:prstClr val="black"/>
                </a:solidFill>
                <a:latin typeface="Bahnschrift SemiBold SemiConden" panose="020B0502040204020203" pitchFamily="34" charset="0"/>
                <a:ea typeface="나눔고딕" pitchFamily="50" charset="-127"/>
              </a:rPr>
              <a:t>Vignes</a:t>
            </a:r>
            <a:r>
              <a:rPr lang="en-US" altLang="ko-KR" sz="2000" b="1" kern="0" dirty="0">
                <a:solidFill>
                  <a:prstClr val="black"/>
                </a:solidFill>
                <a:latin typeface="Bahnschrift SemiBold SemiConden" panose="020B0502040204020203" pitchFamily="34" charset="0"/>
                <a:ea typeface="나눔고딕" pitchFamily="50" charset="-127"/>
              </a:rPr>
              <a:t>&gt; 2023</a:t>
            </a:r>
            <a:endParaRPr lang="en-US" altLang="ko-KR" sz="2000" b="1" dirty="0">
              <a:latin typeface="Bahnschrift SemiBold SemiConden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ko-KR" altLang="en-US" sz="1600" b="1" dirty="0">
                <a:latin typeface="Century Gothic" pitchFamily="34" charset="0"/>
              </a:rPr>
              <a:t>본 </a:t>
            </a:r>
            <a:r>
              <a:rPr lang="ko-KR" altLang="en-US" sz="1600" b="1" dirty="0" err="1">
                <a:latin typeface="Century Gothic" pitchFamily="34" charset="0"/>
              </a:rPr>
              <a:t>프리미에</a:t>
            </a:r>
            <a:r>
              <a:rPr lang="ko-KR" altLang="en-US" sz="1600" b="1" dirty="0">
                <a:latin typeface="Century Gothic" pitchFamily="34" charset="0"/>
              </a:rPr>
              <a:t> </a:t>
            </a:r>
            <a:r>
              <a:rPr lang="ko-KR" altLang="en-US" sz="1600" b="1" dirty="0" err="1">
                <a:latin typeface="Century Gothic" pitchFamily="34" charset="0"/>
              </a:rPr>
              <a:t>크뤼</a:t>
            </a:r>
            <a:r>
              <a:rPr lang="ko-KR" altLang="en-US" sz="1600" b="1" dirty="0">
                <a:latin typeface="Century Gothic" pitchFamily="34" charset="0"/>
              </a:rPr>
              <a:t> </a:t>
            </a:r>
            <a:r>
              <a:rPr lang="en-US" altLang="ko-KR" sz="1600" b="1" dirty="0">
                <a:latin typeface="Century Gothic" pitchFamily="34" charset="0"/>
              </a:rPr>
              <a:t>&lt;</a:t>
            </a:r>
            <a:r>
              <a:rPr lang="ko-KR" altLang="en-US" sz="1600" b="1" dirty="0">
                <a:latin typeface="Century Gothic" pitchFamily="34" charset="0"/>
              </a:rPr>
              <a:t>레 상 </a:t>
            </a:r>
            <a:r>
              <a:rPr lang="ko-KR" altLang="en-US" sz="1600" b="1" dirty="0" err="1">
                <a:latin typeface="Century Gothic" pitchFamily="34" charset="0"/>
              </a:rPr>
              <a:t>비뉴</a:t>
            </a:r>
            <a:r>
              <a:rPr lang="en-US" altLang="ko-KR" sz="1600" b="1" dirty="0">
                <a:latin typeface="Century Gothic" pitchFamily="34" charset="0"/>
              </a:rPr>
              <a:t>&gt; 2023</a:t>
            </a:r>
            <a:endParaRPr lang="fr-FR" altLang="ko-KR" sz="1600" b="1" dirty="0">
              <a:latin typeface="Century Gothic" pitchFamily="34" charset="0"/>
            </a:endParaRPr>
          </a:p>
        </p:txBody>
      </p:sp>
      <p:cxnSp>
        <p:nvCxnSpPr>
          <p:cNvPr id="15" name="직선 연결선 14"/>
          <p:cNvCxnSpPr/>
          <p:nvPr/>
        </p:nvCxnSpPr>
        <p:spPr>
          <a:xfrm>
            <a:off x="4953000" y="1122885"/>
            <a:ext cx="4953000" cy="0"/>
          </a:xfrm>
          <a:prstGeom prst="line">
            <a:avLst/>
          </a:prstGeom>
          <a:ln w="19050">
            <a:solidFill>
              <a:srgbClr val="7F13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admin\Dropbox\내 PC (이공화)\Desktop\캡처4367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762" y="6446350"/>
            <a:ext cx="848238" cy="38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302" y="378347"/>
            <a:ext cx="1836467" cy="1177790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498" y="398369"/>
            <a:ext cx="1555228" cy="603935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878729" y="1587812"/>
            <a:ext cx="800284" cy="49398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2100"/>
              </a:lnSpc>
            </a:pPr>
            <a:r>
              <a:rPr lang="ko-KR" altLang="en-US" sz="1200" b="1" dirty="0">
                <a:solidFill>
                  <a:srgbClr val="7F7F7F"/>
                </a:solidFill>
                <a:latin typeface="+mj-ea"/>
                <a:ea typeface="+mj-ea"/>
              </a:rPr>
              <a:t>지 역</a:t>
            </a:r>
            <a:endParaRPr lang="en-US" altLang="ko-KR" sz="1200" b="1" dirty="0">
              <a:solidFill>
                <a:srgbClr val="7F7F7F"/>
              </a:solidFill>
              <a:latin typeface="+mj-ea"/>
              <a:ea typeface="+mj-ea"/>
            </a:endParaRPr>
          </a:p>
          <a:p>
            <a:pPr algn="r">
              <a:lnSpc>
                <a:spcPts val="2100"/>
              </a:lnSpc>
            </a:pPr>
            <a:endParaRPr lang="en-US" altLang="ko-KR" sz="12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ts val="2100"/>
              </a:lnSpc>
            </a:pP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품 종</a:t>
            </a:r>
            <a:endParaRPr lang="en-US" altLang="ko-KR" sz="12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ts val="2100"/>
              </a:lnSpc>
            </a:pPr>
            <a:endParaRPr lang="en-US" altLang="ko-KR" sz="12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ts val="2100"/>
              </a:lnSpc>
            </a:pP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와인양조</a:t>
            </a:r>
            <a:endParaRPr lang="en-US" altLang="ko-KR" sz="12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ts val="2100"/>
              </a:lnSpc>
            </a:pPr>
            <a:endParaRPr lang="en-US" altLang="ko-KR" sz="12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ts val="2100"/>
              </a:lnSpc>
            </a:pPr>
            <a:endParaRPr lang="en-US" altLang="ko-KR" sz="12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ts val="2100"/>
              </a:lnSpc>
            </a:pPr>
            <a:endParaRPr lang="en-US" altLang="ko-KR" sz="12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ts val="2100"/>
              </a:lnSpc>
            </a:pP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Color</a:t>
            </a:r>
          </a:p>
          <a:p>
            <a:pPr algn="r">
              <a:lnSpc>
                <a:spcPts val="2100"/>
              </a:lnSpc>
            </a:pPr>
            <a:endParaRPr lang="en-US" altLang="ko-KR" sz="12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ts val="2100"/>
              </a:lnSpc>
            </a:pP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Aroma</a:t>
            </a:r>
          </a:p>
          <a:p>
            <a:pPr algn="r">
              <a:lnSpc>
                <a:spcPts val="2100"/>
              </a:lnSpc>
            </a:pPr>
            <a:endParaRPr lang="en-US" altLang="ko-KR" sz="12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ts val="2100"/>
              </a:lnSpc>
            </a:pP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Taste</a:t>
            </a:r>
          </a:p>
          <a:p>
            <a:pPr algn="r">
              <a:lnSpc>
                <a:spcPts val="2100"/>
              </a:lnSpc>
            </a:pPr>
            <a:endParaRPr lang="en-US" altLang="ko-KR" sz="12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ts val="2100"/>
              </a:lnSpc>
            </a:pP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Pairing</a:t>
            </a:r>
          </a:p>
          <a:p>
            <a:pPr algn="r">
              <a:lnSpc>
                <a:spcPts val="2100"/>
              </a:lnSpc>
            </a:pPr>
            <a:endParaRPr lang="en-US" altLang="ko-KR" sz="12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ts val="2100"/>
              </a:lnSpc>
            </a:pPr>
            <a:endParaRPr lang="en-US" altLang="ko-KR" sz="12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ts val="2100"/>
              </a:lnSpc>
            </a:pP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Ageing</a:t>
            </a:r>
          </a:p>
        </p:txBody>
      </p:sp>
    </p:spTree>
    <p:extLst>
      <p:ext uri="{BB962C8B-B14F-4D97-AF65-F5344CB8AC3E}">
        <p14:creationId xmlns:p14="http://schemas.microsoft.com/office/powerpoint/2010/main" val="1446265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953001" y="261789"/>
            <a:ext cx="4356806" cy="875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kern="0" dirty="0">
                <a:solidFill>
                  <a:prstClr val="black"/>
                </a:solidFill>
                <a:latin typeface="Bahnschrift SemiBold SemiConden" panose="020B0502040204020203" pitchFamily="34" charset="0"/>
                <a:ea typeface="나눔고딕" pitchFamily="50" charset="-127"/>
              </a:rPr>
              <a:t>Bourgogne </a:t>
            </a:r>
            <a:r>
              <a:rPr lang="en-US" altLang="ko-KR" sz="2000" b="1" kern="0" dirty="0" err="1">
                <a:solidFill>
                  <a:prstClr val="black"/>
                </a:solidFill>
                <a:latin typeface="Bahnschrift SemiBold SemiConden" panose="020B0502040204020203" pitchFamily="34" charset="0"/>
                <a:ea typeface="나눔고딕" pitchFamily="50" charset="-127"/>
              </a:rPr>
              <a:t>Aligoté</a:t>
            </a:r>
            <a:r>
              <a:rPr lang="en-US" altLang="ko-KR" sz="2000" b="1" kern="0" dirty="0">
                <a:solidFill>
                  <a:prstClr val="black"/>
                </a:solidFill>
                <a:latin typeface="Bahnschrift SemiBold SemiConden" panose="020B0502040204020203" pitchFamily="34" charset="0"/>
                <a:ea typeface="나눔고딕" pitchFamily="50" charset="-127"/>
              </a:rPr>
              <a:t> 2023</a:t>
            </a:r>
          </a:p>
          <a:p>
            <a:pPr>
              <a:lnSpc>
                <a:spcPct val="150000"/>
              </a:lnSpc>
            </a:pPr>
            <a:r>
              <a:rPr lang="ko-KR" altLang="en-US" sz="1600" b="1" dirty="0" err="1">
                <a:latin typeface="Century Gothic" pitchFamily="34" charset="0"/>
              </a:rPr>
              <a:t>부르고뉴</a:t>
            </a:r>
            <a:r>
              <a:rPr lang="ko-KR" altLang="en-US" sz="1600" b="1" dirty="0">
                <a:latin typeface="Century Gothic" pitchFamily="34" charset="0"/>
              </a:rPr>
              <a:t> </a:t>
            </a:r>
            <a:r>
              <a:rPr lang="ko-KR" altLang="en-US" sz="1600" b="1" dirty="0" err="1">
                <a:latin typeface="Century Gothic" pitchFamily="34" charset="0"/>
              </a:rPr>
              <a:t>알리고떼</a:t>
            </a:r>
            <a:r>
              <a:rPr lang="en-US" altLang="ko-KR" sz="1600" b="1" dirty="0">
                <a:latin typeface="Century Gothic" pitchFamily="34" charset="0"/>
              </a:rPr>
              <a:t> 2023</a:t>
            </a:r>
            <a:endParaRPr lang="fr-FR" altLang="ko-KR" sz="1600" b="1" dirty="0">
              <a:latin typeface="Century Gothic" pitchFamily="34" charset="0"/>
            </a:endParaRPr>
          </a:p>
        </p:txBody>
      </p:sp>
      <p:cxnSp>
        <p:nvCxnSpPr>
          <p:cNvPr id="15" name="직선 연결선 14"/>
          <p:cNvCxnSpPr/>
          <p:nvPr/>
        </p:nvCxnSpPr>
        <p:spPr>
          <a:xfrm>
            <a:off x="4953000" y="1122885"/>
            <a:ext cx="4953000" cy="0"/>
          </a:xfrm>
          <a:prstGeom prst="line">
            <a:avLst/>
          </a:prstGeom>
          <a:ln w="19050">
            <a:solidFill>
              <a:srgbClr val="7F13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admin\Dropbox\내 PC (이공화)\Desktop\캡처4367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762" y="6446350"/>
            <a:ext cx="848238" cy="38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302" y="378347"/>
            <a:ext cx="1836467" cy="117779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37" y="378347"/>
            <a:ext cx="1537420" cy="603935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878729" y="1587812"/>
            <a:ext cx="800284" cy="49398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2100"/>
              </a:lnSpc>
            </a:pPr>
            <a:r>
              <a:rPr lang="ko-KR" altLang="en-US" sz="1200" b="1" dirty="0">
                <a:solidFill>
                  <a:srgbClr val="7F7F7F"/>
                </a:solidFill>
                <a:latin typeface="+mj-ea"/>
                <a:ea typeface="+mj-ea"/>
              </a:rPr>
              <a:t>지 역</a:t>
            </a:r>
            <a:endParaRPr lang="en-US" altLang="ko-KR" sz="1200" b="1" dirty="0">
              <a:solidFill>
                <a:srgbClr val="7F7F7F"/>
              </a:solidFill>
              <a:latin typeface="+mj-ea"/>
              <a:ea typeface="+mj-ea"/>
            </a:endParaRPr>
          </a:p>
          <a:p>
            <a:pPr algn="r">
              <a:lnSpc>
                <a:spcPts val="2100"/>
              </a:lnSpc>
            </a:pPr>
            <a:endParaRPr lang="en-US" altLang="ko-KR" sz="12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ts val="2100"/>
              </a:lnSpc>
            </a:pP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품 종</a:t>
            </a:r>
            <a:endParaRPr lang="en-US" altLang="ko-KR" sz="12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ts val="2100"/>
              </a:lnSpc>
            </a:pPr>
            <a:endParaRPr lang="en-US" altLang="ko-KR" sz="12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ts val="2100"/>
              </a:lnSpc>
            </a:pP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와인양조</a:t>
            </a:r>
            <a:endParaRPr lang="en-US" altLang="ko-KR" sz="12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ts val="2100"/>
              </a:lnSpc>
            </a:pPr>
            <a:endParaRPr lang="en-US" altLang="ko-KR" sz="12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ts val="2100"/>
              </a:lnSpc>
            </a:pPr>
            <a:endParaRPr lang="en-US" altLang="ko-KR" sz="12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ts val="2100"/>
              </a:lnSpc>
            </a:pPr>
            <a:endParaRPr lang="en-US" altLang="ko-KR" sz="12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ts val="2100"/>
              </a:lnSpc>
            </a:pP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Color</a:t>
            </a:r>
          </a:p>
          <a:p>
            <a:pPr algn="r">
              <a:lnSpc>
                <a:spcPts val="2100"/>
              </a:lnSpc>
            </a:pPr>
            <a:endParaRPr lang="en-US" altLang="ko-KR" sz="12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ts val="2100"/>
              </a:lnSpc>
            </a:pP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Aroma</a:t>
            </a:r>
          </a:p>
          <a:p>
            <a:pPr algn="r">
              <a:lnSpc>
                <a:spcPts val="2100"/>
              </a:lnSpc>
            </a:pPr>
            <a:endParaRPr lang="en-US" altLang="ko-KR" sz="12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ts val="2100"/>
              </a:lnSpc>
            </a:pP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Taste</a:t>
            </a:r>
          </a:p>
          <a:p>
            <a:pPr algn="r">
              <a:lnSpc>
                <a:spcPts val="2100"/>
              </a:lnSpc>
            </a:pPr>
            <a:endParaRPr lang="en-US" altLang="ko-KR" sz="12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ts val="2100"/>
              </a:lnSpc>
            </a:pPr>
            <a:endParaRPr lang="en-US" altLang="ko-KR" sz="12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ts val="2100"/>
              </a:lnSpc>
            </a:pP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Pairing</a:t>
            </a:r>
          </a:p>
          <a:p>
            <a:pPr algn="r">
              <a:lnSpc>
                <a:spcPts val="2100"/>
              </a:lnSpc>
            </a:pPr>
            <a:endParaRPr lang="en-US" altLang="ko-KR" sz="12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ts val="2100"/>
              </a:lnSpc>
            </a:pP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Ageing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01672" y="1584015"/>
            <a:ext cx="5064692" cy="5175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ts val="2100"/>
              </a:lnSpc>
            </a:pPr>
            <a:r>
              <a:rPr lang="fr-FR" altLang="ko-KR" sz="1200" dirty="0"/>
              <a:t>FRANCE / BURGUNDY / BOURGOGNE ALIGOTE</a:t>
            </a:r>
          </a:p>
          <a:p>
            <a:pPr latinLnBrk="0">
              <a:lnSpc>
                <a:spcPts val="2100"/>
              </a:lnSpc>
            </a:pPr>
            <a:endParaRPr lang="en-US" altLang="ko-KR" sz="1200" dirty="0">
              <a:latin typeface="Century Gothic" pitchFamily="34" charset="0"/>
            </a:endParaRPr>
          </a:p>
          <a:p>
            <a:pPr latinLnBrk="0">
              <a:lnSpc>
                <a:spcPts val="2100"/>
              </a:lnSpc>
            </a:pPr>
            <a:r>
              <a:rPr lang="en-US" altLang="ko-KR" sz="1200" dirty="0">
                <a:latin typeface="Century Gothic" pitchFamily="34" charset="0"/>
              </a:rPr>
              <a:t>100% </a:t>
            </a:r>
            <a:r>
              <a:rPr lang="ko-KR" altLang="en-US" sz="1200" dirty="0" err="1">
                <a:latin typeface="Century Gothic" pitchFamily="34" charset="0"/>
              </a:rPr>
              <a:t>알리고때</a:t>
            </a:r>
            <a:r>
              <a:rPr lang="en-US" altLang="ko-KR" sz="1200" dirty="0">
                <a:latin typeface="Century Gothic" pitchFamily="34" charset="0"/>
              </a:rPr>
              <a:t>(</a:t>
            </a:r>
            <a:r>
              <a:rPr lang="en-US" altLang="ko-KR" sz="1200" dirty="0" err="1" smtClean="0">
                <a:latin typeface="Century Gothic" pitchFamily="34" charset="0"/>
              </a:rPr>
              <a:t>Aligoté</a:t>
            </a:r>
            <a:r>
              <a:rPr lang="en-US" altLang="ko-KR" sz="1200" dirty="0" smtClean="0">
                <a:latin typeface="Century Gothic" pitchFamily="34" charset="0"/>
              </a:rPr>
              <a:t>)</a:t>
            </a:r>
            <a:endParaRPr lang="en-US" altLang="ko-KR" sz="1200" dirty="0">
              <a:latin typeface="Century Gothic" pitchFamily="34" charset="0"/>
            </a:endParaRPr>
          </a:p>
          <a:p>
            <a:pPr latinLnBrk="0">
              <a:lnSpc>
                <a:spcPts val="2100"/>
              </a:lnSpc>
            </a:pPr>
            <a:endParaRPr lang="en-US" altLang="ko-KR" sz="1200" dirty="0">
              <a:latin typeface="Century Gothic" pitchFamily="34" charset="0"/>
            </a:endParaRPr>
          </a:p>
          <a:p>
            <a:pPr latinLnBrk="0">
              <a:lnSpc>
                <a:spcPts val="2100"/>
              </a:lnSpc>
            </a:pPr>
            <a:r>
              <a:rPr lang="ko-KR" altLang="en-US" sz="1200" dirty="0">
                <a:latin typeface="Century Gothic" pitchFamily="34" charset="0"/>
              </a:rPr>
              <a:t>알코올</a:t>
            </a:r>
            <a:r>
              <a:rPr lang="en-US" altLang="ko-KR" sz="1200" dirty="0">
                <a:latin typeface="Century Gothic" pitchFamily="34" charset="0"/>
              </a:rPr>
              <a:t> </a:t>
            </a:r>
            <a:r>
              <a:rPr lang="ko-KR" altLang="en-US" sz="1200" dirty="0">
                <a:latin typeface="Century Gothic" pitchFamily="34" charset="0"/>
              </a:rPr>
              <a:t>발효는 저온에서 </a:t>
            </a:r>
            <a:r>
              <a:rPr lang="en-US" altLang="ko-KR" sz="1200" dirty="0">
                <a:latin typeface="Century Gothic" pitchFamily="34" charset="0"/>
              </a:rPr>
              <a:t>350L </a:t>
            </a:r>
            <a:r>
              <a:rPr lang="ko-KR" altLang="en-US" sz="1200" dirty="0" err="1">
                <a:latin typeface="Century Gothic" pitchFamily="34" charset="0"/>
              </a:rPr>
              <a:t>오크통</a:t>
            </a:r>
            <a:r>
              <a:rPr lang="ko-KR" altLang="en-US" sz="1200" dirty="0">
                <a:latin typeface="Century Gothic" pitchFamily="34" charset="0"/>
              </a:rPr>
              <a:t> 절반과 스테인리스 탱크 절반에서</a:t>
            </a:r>
            <a:endParaRPr lang="en-US" altLang="ko-KR" sz="1200" dirty="0">
              <a:latin typeface="Century Gothic" pitchFamily="34" charset="0"/>
            </a:endParaRPr>
          </a:p>
          <a:p>
            <a:pPr latinLnBrk="0">
              <a:lnSpc>
                <a:spcPts val="2100"/>
              </a:lnSpc>
            </a:pPr>
            <a:r>
              <a:rPr lang="ko-KR" altLang="en-US" sz="1200" dirty="0">
                <a:latin typeface="Century Gothic" pitchFamily="34" charset="0"/>
              </a:rPr>
              <a:t>진행 됨</a:t>
            </a:r>
            <a:r>
              <a:rPr lang="en-US" altLang="ko-KR" sz="1200" dirty="0">
                <a:latin typeface="Century Gothic" pitchFamily="34" charset="0"/>
              </a:rPr>
              <a:t>. </a:t>
            </a:r>
            <a:r>
              <a:rPr lang="ko-KR" altLang="en-US" sz="1200" dirty="0">
                <a:latin typeface="Century Gothic" pitchFamily="34" charset="0"/>
              </a:rPr>
              <a:t>이후 와인은 새 </a:t>
            </a:r>
            <a:r>
              <a:rPr lang="ko-KR" altLang="en-US" sz="1200" dirty="0" err="1">
                <a:latin typeface="Century Gothic" pitchFamily="34" charset="0"/>
              </a:rPr>
              <a:t>오크통을</a:t>
            </a:r>
            <a:r>
              <a:rPr lang="ko-KR" altLang="en-US" sz="1200" dirty="0">
                <a:latin typeface="Century Gothic" pitchFamily="34" charset="0"/>
              </a:rPr>
              <a:t> 사용하지 않고 </a:t>
            </a:r>
            <a:r>
              <a:rPr lang="ko-KR" altLang="en-US" sz="1200" dirty="0" err="1">
                <a:latin typeface="Century Gothic" pitchFamily="34" charset="0"/>
              </a:rPr>
              <a:t>부르고뉴</a:t>
            </a:r>
            <a:r>
              <a:rPr lang="ko-KR" altLang="en-US" sz="1200" dirty="0">
                <a:latin typeface="Century Gothic" pitchFamily="34" charset="0"/>
              </a:rPr>
              <a:t> 스타일의 </a:t>
            </a:r>
            <a:r>
              <a:rPr lang="ko-KR" altLang="en-US" sz="1200" dirty="0" err="1">
                <a:latin typeface="Century Gothic" pitchFamily="34" charset="0"/>
              </a:rPr>
              <a:t>오크통에서</a:t>
            </a:r>
            <a:r>
              <a:rPr lang="ko-KR" altLang="en-US" sz="1200" dirty="0">
                <a:latin typeface="Century Gothic" pitchFamily="34" charset="0"/>
              </a:rPr>
              <a:t> </a:t>
            </a:r>
            <a:r>
              <a:rPr lang="en-US" altLang="ko-KR" sz="1200" dirty="0">
                <a:latin typeface="Century Gothic" pitchFamily="34" charset="0"/>
              </a:rPr>
              <a:t>1</a:t>
            </a:r>
            <a:r>
              <a:rPr lang="ko-KR" altLang="en-US" sz="1200" dirty="0">
                <a:latin typeface="Century Gothic" pitchFamily="34" charset="0"/>
              </a:rPr>
              <a:t>년간 숙성</a:t>
            </a:r>
            <a:r>
              <a:rPr lang="en-US" altLang="ko-KR" sz="1200" dirty="0" smtClean="0">
                <a:latin typeface="Century Gothic" pitchFamily="34" charset="0"/>
              </a:rPr>
              <a:t>. </a:t>
            </a:r>
            <a:r>
              <a:rPr lang="ko-KR" altLang="en-US" sz="1200" dirty="0" smtClean="0">
                <a:latin typeface="Century Gothic" pitchFamily="34" charset="0"/>
              </a:rPr>
              <a:t>대부분의 </a:t>
            </a:r>
            <a:r>
              <a:rPr lang="ko-KR" altLang="en-US" sz="1200" dirty="0" err="1" smtClean="0">
                <a:latin typeface="Century Gothic" pitchFamily="34" charset="0"/>
              </a:rPr>
              <a:t>알리고때는</a:t>
            </a:r>
            <a:r>
              <a:rPr lang="ko-KR" altLang="en-US" sz="1200" dirty="0" smtClean="0">
                <a:latin typeface="Century Gothic" pitchFamily="34" charset="0"/>
              </a:rPr>
              <a:t> </a:t>
            </a:r>
            <a:r>
              <a:rPr lang="ko-KR" altLang="en-US" sz="1200" dirty="0" err="1" smtClean="0">
                <a:latin typeface="Century Gothic" pitchFamily="34" charset="0"/>
              </a:rPr>
              <a:t>뫼르소에서</a:t>
            </a:r>
            <a:r>
              <a:rPr lang="ko-KR" altLang="en-US" sz="1200" dirty="0" smtClean="0">
                <a:latin typeface="Century Gothic" pitchFamily="34" charset="0"/>
              </a:rPr>
              <a:t> 가져옴</a:t>
            </a:r>
            <a:r>
              <a:rPr lang="en-US" altLang="ko-KR" sz="1200" dirty="0" smtClean="0">
                <a:latin typeface="Century Gothic" pitchFamily="34" charset="0"/>
              </a:rPr>
              <a:t>. </a:t>
            </a:r>
            <a:endParaRPr lang="en-US" altLang="ko-KR" sz="1200" dirty="0">
              <a:latin typeface="Century Gothic" pitchFamily="34" charset="0"/>
            </a:endParaRPr>
          </a:p>
          <a:p>
            <a:pPr>
              <a:lnSpc>
                <a:spcPts val="2100"/>
              </a:lnSpc>
            </a:pPr>
            <a:endParaRPr lang="en-US" altLang="ko-KR" sz="1200" dirty="0">
              <a:latin typeface="+mn-ea"/>
            </a:endParaRPr>
          </a:p>
          <a:p>
            <a:pPr>
              <a:lnSpc>
                <a:spcPts val="2100"/>
              </a:lnSpc>
            </a:pPr>
            <a:r>
              <a:rPr lang="ko-KR" altLang="en-US" sz="1200" dirty="0">
                <a:latin typeface="+mn-ea"/>
              </a:rPr>
              <a:t>짙은 녹색 빛이 감도는 화이트</a:t>
            </a:r>
            <a:r>
              <a:rPr lang="en-US" altLang="ko-KR" sz="1200" dirty="0">
                <a:latin typeface="+mn-ea"/>
              </a:rPr>
              <a:t>-</a:t>
            </a:r>
            <a:r>
              <a:rPr lang="ko-KR" altLang="en-US" sz="1200" dirty="0">
                <a:latin typeface="+mn-ea"/>
              </a:rPr>
              <a:t>골드 컬러</a:t>
            </a:r>
            <a:endParaRPr lang="en-US" altLang="ko-KR" sz="1200" dirty="0">
              <a:latin typeface="+mn-ea"/>
              <a:cs typeface="JBold" panose="02020603020101020101" pitchFamily="18" charset="-127"/>
            </a:endParaRPr>
          </a:p>
          <a:p>
            <a:pPr latinLnBrk="0">
              <a:lnSpc>
                <a:spcPts val="2100"/>
              </a:lnSpc>
            </a:pPr>
            <a:endParaRPr lang="en-US" altLang="ko-KR" sz="1200" dirty="0">
              <a:latin typeface="+mn-ea"/>
              <a:cs typeface="JBold" panose="02020603020101020101" pitchFamily="18" charset="-127"/>
            </a:endParaRPr>
          </a:p>
          <a:p>
            <a:pPr latinLnBrk="0">
              <a:lnSpc>
                <a:spcPts val="2100"/>
              </a:lnSpc>
            </a:pPr>
            <a:r>
              <a:rPr lang="ko-KR" altLang="en-US" sz="1200" dirty="0">
                <a:latin typeface="+mn-ea"/>
                <a:cs typeface="JBold" panose="02020603020101020101" pitchFamily="18" charset="-127"/>
              </a:rPr>
              <a:t>포도</a:t>
            </a:r>
            <a:r>
              <a:rPr lang="en-US" altLang="ko-KR" sz="1200" dirty="0">
                <a:latin typeface="+mn-ea"/>
                <a:cs typeface="JBold" panose="02020603020101020101" pitchFamily="18" charset="-127"/>
              </a:rPr>
              <a:t>, </a:t>
            </a:r>
            <a:r>
              <a:rPr lang="ko-KR" altLang="en-US" sz="1200" dirty="0">
                <a:latin typeface="+mn-ea"/>
                <a:cs typeface="JBold" panose="02020603020101020101" pitchFamily="18" charset="-127"/>
              </a:rPr>
              <a:t>풋사과</a:t>
            </a:r>
            <a:r>
              <a:rPr lang="en-US" altLang="ko-KR" sz="1200" dirty="0">
                <a:latin typeface="+mn-ea"/>
                <a:cs typeface="JBold" panose="02020603020101020101" pitchFamily="18" charset="-127"/>
              </a:rPr>
              <a:t>, </a:t>
            </a:r>
            <a:r>
              <a:rPr lang="ko-KR" altLang="en-US" sz="1200" dirty="0">
                <a:latin typeface="+mn-ea"/>
                <a:cs typeface="JBold" panose="02020603020101020101" pitchFamily="18" charset="-127"/>
              </a:rPr>
              <a:t>레몬의 신선한 </a:t>
            </a:r>
            <a:r>
              <a:rPr lang="ko-KR" altLang="en-US" sz="1200" dirty="0" err="1">
                <a:latin typeface="+mn-ea"/>
                <a:cs typeface="JBold" panose="02020603020101020101" pitchFamily="18" charset="-127"/>
              </a:rPr>
              <a:t>아로마</a:t>
            </a:r>
            <a:endParaRPr lang="en-US" altLang="ko-KR" sz="1200" dirty="0">
              <a:latin typeface="+mn-ea"/>
              <a:cs typeface="JBold" panose="02020603020101020101" pitchFamily="18" charset="-127"/>
            </a:endParaRPr>
          </a:p>
          <a:p>
            <a:pPr latinLnBrk="0">
              <a:lnSpc>
                <a:spcPts val="2100"/>
              </a:lnSpc>
            </a:pPr>
            <a:endParaRPr lang="en-US" altLang="ko-KR" sz="1200" dirty="0">
              <a:latin typeface="+mn-ea"/>
              <a:cs typeface="JBold" panose="02020603020101020101" pitchFamily="18" charset="-127"/>
            </a:endParaRPr>
          </a:p>
          <a:p>
            <a:pPr latinLnBrk="0">
              <a:lnSpc>
                <a:spcPts val="2100"/>
              </a:lnSpc>
            </a:pPr>
            <a:r>
              <a:rPr lang="ko-KR" altLang="en-US" sz="1200" dirty="0">
                <a:latin typeface="+mn-ea"/>
                <a:cs typeface="JBold" panose="02020603020101020101" pitchFamily="18" charset="-127"/>
              </a:rPr>
              <a:t>생동감 있고 뚜렷한 산미가 은은한 부드러움과 잘 어우러짐</a:t>
            </a:r>
            <a:r>
              <a:rPr lang="en-US" altLang="ko-KR" sz="1200" dirty="0">
                <a:latin typeface="+mn-ea"/>
                <a:cs typeface="JBold" panose="02020603020101020101" pitchFamily="18" charset="-127"/>
              </a:rPr>
              <a:t>.</a:t>
            </a:r>
          </a:p>
          <a:p>
            <a:pPr latinLnBrk="0">
              <a:lnSpc>
                <a:spcPts val="2100"/>
              </a:lnSpc>
            </a:pPr>
            <a:r>
              <a:rPr lang="ko-KR" altLang="en-US" sz="1200" dirty="0">
                <a:latin typeface="+mn-ea"/>
                <a:cs typeface="JBold" panose="02020603020101020101" pitchFamily="18" charset="-127"/>
              </a:rPr>
              <a:t>긴 여운 속에 섬세하면서 아름다운 풍미를 남김</a:t>
            </a:r>
            <a:r>
              <a:rPr lang="en-US" altLang="ko-KR" sz="1200" dirty="0">
                <a:latin typeface="+mn-ea"/>
                <a:cs typeface="JBold" panose="02020603020101020101" pitchFamily="18" charset="-127"/>
              </a:rPr>
              <a:t>.</a:t>
            </a:r>
          </a:p>
          <a:p>
            <a:pPr latinLnBrk="0">
              <a:lnSpc>
                <a:spcPts val="2100"/>
              </a:lnSpc>
            </a:pPr>
            <a:endParaRPr lang="en-US" altLang="ko-KR" sz="1200" dirty="0">
              <a:latin typeface="+mn-ea"/>
              <a:cs typeface="JBold" panose="02020603020101020101" pitchFamily="18" charset="-127"/>
            </a:endParaRPr>
          </a:p>
          <a:p>
            <a:pPr latinLnBrk="0">
              <a:lnSpc>
                <a:spcPts val="2100"/>
              </a:lnSpc>
            </a:pPr>
            <a:r>
              <a:rPr lang="ko-KR" altLang="en-US" sz="1200" dirty="0" err="1" smtClean="0">
                <a:latin typeface="+mn-ea"/>
                <a:cs typeface="JBold" panose="02020603020101020101" pitchFamily="18" charset="-127"/>
              </a:rPr>
              <a:t>샤퀘트리</a:t>
            </a:r>
            <a:r>
              <a:rPr lang="en-US" altLang="ko-KR" sz="1200" dirty="0">
                <a:latin typeface="+mn-ea"/>
                <a:cs typeface="JBold" panose="02020603020101020101" pitchFamily="18" charset="-127"/>
              </a:rPr>
              <a:t>(</a:t>
            </a:r>
            <a:r>
              <a:rPr lang="ko-KR" altLang="en-US" sz="1200" dirty="0">
                <a:latin typeface="+mn-ea"/>
                <a:cs typeface="JBold" panose="02020603020101020101" pitchFamily="18" charset="-127"/>
              </a:rPr>
              <a:t>가공 육류</a:t>
            </a:r>
            <a:r>
              <a:rPr lang="en-US" altLang="ko-KR" sz="1200" dirty="0">
                <a:latin typeface="+mn-ea"/>
                <a:cs typeface="JBold" panose="02020603020101020101" pitchFamily="18" charset="-127"/>
              </a:rPr>
              <a:t>), </a:t>
            </a:r>
            <a:r>
              <a:rPr lang="ko-KR" altLang="en-US" sz="1200" dirty="0">
                <a:latin typeface="+mn-ea"/>
                <a:cs typeface="JBold" panose="02020603020101020101" pitchFamily="18" charset="-127"/>
              </a:rPr>
              <a:t>해산물</a:t>
            </a:r>
            <a:r>
              <a:rPr lang="en-US" altLang="ko-KR" sz="1200" dirty="0">
                <a:latin typeface="+mn-ea"/>
                <a:cs typeface="JBold" panose="02020603020101020101" pitchFamily="18" charset="-127"/>
              </a:rPr>
              <a:t>, </a:t>
            </a:r>
            <a:r>
              <a:rPr lang="ko-KR" altLang="en-US" sz="1200" dirty="0">
                <a:latin typeface="+mn-ea"/>
                <a:cs typeface="JBold" panose="02020603020101020101" pitchFamily="18" charset="-127"/>
              </a:rPr>
              <a:t>튀김요리</a:t>
            </a:r>
            <a:r>
              <a:rPr lang="en-US" altLang="ko-KR" sz="1200" dirty="0">
                <a:latin typeface="+mn-ea"/>
                <a:cs typeface="JBold" panose="02020603020101020101" pitchFamily="18" charset="-127"/>
              </a:rPr>
              <a:t>, </a:t>
            </a:r>
            <a:r>
              <a:rPr lang="ko-KR" altLang="en-US" sz="1200" dirty="0">
                <a:latin typeface="+mn-ea"/>
                <a:cs typeface="JBold" panose="02020603020101020101" pitchFamily="18" charset="-127"/>
              </a:rPr>
              <a:t>소시지와 잘 어울림</a:t>
            </a:r>
            <a:endParaRPr lang="en-US" altLang="ko-KR" sz="1200" dirty="0">
              <a:latin typeface="+mn-ea"/>
              <a:cs typeface="JBold" panose="02020603020101020101" pitchFamily="18" charset="-127"/>
            </a:endParaRPr>
          </a:p>
          <a:p>
            <a:pPr latinLnBrk="0">
              <a:lnSpc>
                <a:spcPts val="2100"/>
              </a:lnSpc>
            </a:pPr>
            <a:endParaRPr lang="en-US" altLang="ko-KR" sz="1200" dirty="0">
              <a:latin typeface="+mn-ea"/>
              <a:cs typeface="JBold" panose="02020603020101020101" pitchFamily="18" charset="-127"/>
            </a:endParaRPr>
          </a:p>
          <a:p>
            <a:pPr latinLnBrk="0">
              <a:lnSpc>
                <a:spcPts val="2100"/>
              </a:lnSpc>
            </a:pPr>
            <a:r>
              <a:rPr lang="en-US" altLang="ko-KR" sz="1200" dirty="0">
                <a:latin typeface="+mn-ea"/>
                <a:cs typeface="JBold" panose="02020603020101020101" pitchFamily="18" charset="-127"/>
              </a:rPr>
              <a:t>2-3</a:t>
            </a:r>
            <a:r>
              <a:rPr lang="ko-KR" altLang="en-US" sz="1200" dirty="0">
                <a:latin typeface="+mn-ea"/>
                <a:cs typeface="JBold" panose="02020603020101020101" pitchFamily="18" charset="-127"/>
              </a:rPr>
              <a:t>년</a:t>
            </a:r>
            <a:endParaRPr lang="en-US" altLang="ko-KR" sz="1200" dirty="0">
              <a:latin typeface="+mn-ea"/>
              <a:cs typeface="JBold" panose="02020603020101020101" pitchFamily="18" charset="-127"/>
            </a:endParaRPr>
          </a:p>
          <a:p>
            <a:pPr latinLnBrk="0">
              <a:lnSpc>
                <a:spcPts val="2100"/>
              </a:lnSpc>
            </a:pPr>
            <a:endParaRPr lang="en-US" altLang="ko-KR" sz="1200" dirty="0">
              <a:latin typeface="+mn-ea"/>
              <a:cs typeface="JBold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12125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878729" y="1587812"/>
            <a:ext cx="800284" cy="46705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2100"/>
              </a:lnSpc>
            </a:pPr>
            <a:r>
              <a:rPr lang="ko-KR" altLang="en-US" sz="1200" b="1" dirty="0">
                <a:solidFill>
                  <a:srgbClr val="7F7F7F"/>
                </a:solidFill>
                <a:latin typeface="+mj-ea"/>
                <a:ea typeface="+mj-ea"/>
              </a:rPr>
              <a:t>지 역</a:t>
            </a:r>
            <a:endParaRPr lang="en-US" altLang="ko-KR" sz="1200" b="1" dirty="0">
              <a:solidFill>
                <a:srgbClr val="7F7F7F"/>
              </a:solidFill>
              <a:latin typeface="+mj-ea"/>
              <a:ea typeface="+mj-ea"/>
            </a:endParaRPr>
          </a:p>
          <a:p>
            <a:pPr algn="r">
              <a:lnSpc>
                <a:spcPts val="2100"/>
              </a:lnSpc>
            </a:pPr>
            <a:endParaRPr lang="en-US" altLang="ko-KR" sz="12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ts val="2100"/>
              </a:lnSpc>
            </a:pP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품 종</a:t>
            </a:r>
            <a:endParaRPr lang="en-US" altLang="ko-KR" sz="12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ts val="2100"/>
              </a:lnSpc>
            </a:pPr>
            <a:endParaRPr lang="en-US" altLang="ko-KR" sz="12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ts val="2100"/>
              </a:lnSpc>
            </a:pP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와인양조</a:t>
            </a:r>
            <a:endParaRPr lang="en-US" altLang="ko-KR" sz="12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ts val="2100"/>
              </a:lnSpc>
            </a:pPr>
            <a:endParaRPr lang="en-US" altLang="ko-KR" sz="12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ts val="2100"/>
              </a:lnSpc>
            </a:pPr>
            <a:endParaRPr lang="en-US" altLang="ko-KR" sz="12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ts val="2100"/>
              </a:lnSpc>
            </a:pP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Color</a:t>
            </a:r>
          </a:p>
          <a:p>
            <a:pPr algn="r">
              <a:lnSpc>
                <a:spcPts val="2100"/>
              </a:lnSpc>
            </a:pPr>
            <a:endParaRPr lang="en-US" altLang="ko-KR" sz="12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ts val="2100"/>
              </a:lnSpc>
            </a:pP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Aroma</a:t>
            </a:r>
          </a:p>
          <a:p>
            <a:pPr algn="r">
              <a:lnSpc>
                <a:spcPts val="2100"/>
              </a:lnSpc>
            </a:pPr>
            <a:endParaRPr lang="en-US" altLang="ko-KR" sz="12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ts val="2100"/>
              </a:lnSpc>
            </a:pP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Taste</a:t>
            </a:r>
          </a:p>
          <a:p>
            <a:pPr algn="r">
              <a:lnSpc>
                <a:spcPts val="2100"/>
              </a:lnSpc>
            </a:pPr>
            <a:endParaRPr lang="en-US" altLang="ko-KR" sz="12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ts val="2100"/>
              </a:lnSpc>
            </a:pPr>
            <a:endParaRPr lang="en-US" altLang="ko-KR" sz="12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ts val="2100"/>
              </a:lnSpc>
            </a:pP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Pairing</a:t>
            </a:r>
          </a:p>
          <a:p>
            <a:pPr algn="r">
              <a:lnSpc>
                <a:spcPts val="2100"/>
              </a:lnSpc>
            </a:pPr>
            <a:endParaRPr lang="en-US" altLang="ko-KR" sz="12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ts val="2100"/>
              </a:lnSpc>
            </a:pP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Ageing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01672" y="1584015"/>
            <a:ext cx="5064692" cy="4636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ts val="2100"/>
              </a:lnSpc>
            </a:pPr>
            <a:r>
              <a:rPr lang="fr-FR" altLang="ko-KR" sz="1200" dirty="0"/>
              <a:t>FRANCE / BURGUNDY</a:t>
            </a:r>
          </a:p>
          <a:p>
            <a:pPr latinLnBrk="0">
              <a:lnSpc>
                <a:spcPts val="2100"/>
              </a:lnSpc>
            </a:pPr>
            <a:endParaRPr lang="en-US" altLang="ko-KR" sz="1200" dirty="0">
              <a:latin typeface="Century Gothic" pitchFamily="34" charset="0"/>
            </a:endParaRPr>
          </a:p>
          <a:p>
            <a:pPr latinLnBrk="0">
              <a:lnSpc>
                <a:spcPts val="2100"/>
              </a:lnSpc>
            </a:pPr>
            <a:r>
              <a:rPr lang="en-US" altLang="ko-KR" sz="1200" dirty="0">
                <a:latin typeface="Century Gothic" pitchFamily="34" charset="0"/>
              </a:rPr>
              <a:t>100% </a:t>
            </a:r>
            <a:r>
              <a:rPr lang="ko-KR" altLang="en-US" sz="1200" dirty="0" err="1">
                <a:latin typeface="Century Gothic" pitchFamily="34" charset="0"/>
              </a:rPr>
              <a:t>샤도네이</a:t>
            </a:r>
            <a:r>
              <a:rPr lang="en-US" altLang="ko-KR" sz="1200" dirty="0">
                <a:latin typeface="Century Gothic" pitchFamily="34" charset="0"/>
              </a:rPr>
              <a:t>(Chardonnay)</a:t>
            </a:r>
            <a:endParaRPr lang="fr-FR" altLang="ko-KR" sz="1200" dirty="0">
              <a:latin typeface="Century Gothic" pitchFamily="34" charset="0"/>
            </a:endParaRPr>
          </a:p>
          <a:p>
            <a:pPr>
              <a:lnSpc>
                <a:spcPts val="2100"/>
              </a:lnSpc>
            </a:pPr>
            <a:endParaRPr lang="en-US" altLang="ko-KR" sz="1200" dirty="0">
              <a:latin typeface="Century Gothic" pitchFamily="34" charset="0"/>
            </a:endParaRPr>
          </a:p>
          <a:p>
            <a:pPr latinLnBrk="0">
              <a:lnSpc>
                <a:spcPts val="2100"/>
              </a:lnSpc>
            </a:pPr>
            <a:r>
              <a:rPr lang="ko-KR" altLang="en-US" sz="1200" dirty="0">
                <a:latin typeface="Century Gothic" pitchFamily="34" charset="0"/>
              </a:rPr>
              <a:t>알코올 발효는 저온에서 진행</a:t>
            </a:r>
            <a:r>
              <a:rPr lang="en-US" altLang="ko-KR" sz="1200" dirty="0">
                <a:latin typeface="Century Gothic" pitchFamily="34" charset="0"/>
              </a:rPr>
              <a:t>. 228L </a:t>
            </a:r>
            <a:r>
              <a:rPr lang="ko-KR" altLang="en-US" sz="1200" dirty="0" err="1">
                <a:latin typeface="Century Gothic" pitchFamily="34" charset="0"/>
              </a:rPr>
              <a:t>오크통</a:t>
            </a:r>
            <a:r>
              <a:rPr lang="ko-KR" altLang="en-US" sz="1200" dirty="0">
                <a:latin typeface="Century Gothic" pitchFamily="34" charset="0"/>
              </a:rPr>
              <a:t> 절반과 스테인리스 탱크 절반에서 이루어짐</a:t>
            </a:r>
            <a:r>
              <a:rPr lang="en-US" altLang="ko-KR" sz="1200" dirty="0">
                <a:latin typeface="Century Gothic" pitchFamily="34" charset="0"/>
              </a:rPr>
              <a:t>. </a:t>
            </a:r>
            <a:r>
              <a:rPr lang="ko-KR" altLang="en-US" sz="1200" dirty="0">
                <a:latin typeface="Century Gothic" pitchFamily="34" charset="0"/>
              </a:rPr>
              <a:t>이후 와인은 </a:t>
            </a:r>
            <a:r>
              <a:rPr lang="ko-KR" altLang="en-US" sz="1200" dirty="0" err="1">
                <a:latin typeface="Century Gothic" pitchFamily="34" charset="0"/>
              </a:rPr>
              <a:t>부르고뉴</a:t>
            </a:r>
            <a:r>
              <a:rPr lang="ko-KR" altLang="en-US" sz="1200" dirty="0">
                <a:latin typeface="Century Gothic" pitchFamily="34" charset="0"/>
              </a:rPr>
              <a:t> </a:t>
            </a:r>
            <a:r>
              <a:rPr lang="ko-KR" altLang="en-US" sz="1200" dirty="0" err="1">
                <a:latin typeface="Century Gothic" pitchFamily="34" charset="0"/>
              </a:rPr>
              <a:t>오크통에서</a:t>
            </a:r>
            <a:r>
              <a:rPr lang="ko-KR" altLang="en-US" sz="1200" dirty="0">
                <a:latin typeface="Century Gothic" pitchFamily="34" charset="0"/>
              </a:rPr>
              <a:t> </a:t>
            </a:r>
            <a:r>
              <a:rPr lang="en-US" altLang="ko-KR" sz="1200" dirty="0">
                <a:latin typeface="Century Gothic" pitchFamily="34" charset="0"/>
              </a:rPr>
              <a:t>1</a:t>
            </a:r>
            <a:r>
              <a:rPr lang="ko-KR" altLang="en-US" sz="1200" dirty="0">
                <a:latin typeface="Century Gothic" pitchFamily="34" charset="0"/>
              </a:rPr>
              <a:t>년간 숙성</a:t>
            </a:r>
            <a:r>
              <a:rPr lang="en-US" altLang="ko-KR" sz="1200" dirty="0">
                <a:latin typeface="Century Gothic" pitchFamily="34" charset="0"/>
              </a:rPr>
              <a:t>.</a:t>
            </a:r>
          </a:p>
          <a:p>
            <a:pPr>
              <a:lnSpc>
                <a:spcPts val="2100"/>
              </a:lnSpc>
            </a:pPr>
            <a:endParaRPr lang="en-US" altLang="ko-KR" sz="1200" dirty="0">
              <a:latin typeface="+mn-ea"/>
            </a:endParaRPr>
          </a:p>
          <a:p>
            <a:pPr>
              <a:lnSpc>
                <a:spcPts val="2100"/>
              </a:lnSpc>
            </a:pPr>
            <a:r>
              <a:rPr lang="ko-KR" altLang="en-US" sz="1200" dirty="0">
                <a:latin typeface="+mn-ea"/>
              </a:rPr>
              <a:t>화려한 골드 컬러</a:t>
            </a:r>
            <a:endParaRPr lang="en-US" altLang="ko-KR" sz="1200" dirty="0">
              <a:latin typeface="+mn-ea"/>
              <a:cs typeface="JBold" panose="02020603020101020101" pitchFamily="18" charset="-127"/>
            </a:endParaRPr>
          </a:p>
          <a:p>
            <a:pPr latinLnBrk="0">
              <a:lnSpc>
                <a:spcPts val="2100"/>
              </a:lnSpc>
            </a:pPr>
            <a:endParaRPr lang="en-US" altLang="ko-KR" sz="1200" dirty="0">
              <a:latin typeface="+mn-ea"/>
              <a:cs typeface="JBold" panose="02020603020101020101" pitchFamily="18" charset="-127"/>
            </a:endParaRPr>
          </a:p>
          <a:p>
            <a:pPr latinLnBrk="0">
              <a:lnSpc>
                <a:spcPts val="2100"/>
              </a:lnSpc>
            </a:pPr>
            <a:r>
              <a:rPr lang="ko-KR" altLang="en-US" sz="1200" dirty="0" err="1">
                <a:latin typeface="+mn-ea"/>
                <a:cs typeface="JBold" panose="02020603020101020101" pitchFamily="18" charset="-127"/>
              </a:rPr>
              <a:t>시트러스</a:t>
            </a:r>
            <a:r>
              <a:rPr lang="ko-KR" altLang="en-US" sz="1200" dirty="0">
                <a:latin typeface="+mn-ea"/>
                <a:cs typeface="JBold" panose="02020603020101020101" pitchFamily="18" charset="-127"/>
              </a:rPr>
              <a:t> 과일과 흰 쪽의 향기로 가득한 </a:t>
            </a:r>
            <a:r>
              <a:rPr lang="ko-KR" altLang="en-US" sz="1200" dirty="0" err="1">
                <a:latin typeface="+mn-ea"/>
                <a:cs typeface="JBold" panose="02020603020101020101" pitchFamily="18" charset="-127"/>
              </a:rPr>
              <a:t>프루티</a:t>
            </a:r>
            <a:r>
              <a:rPr lang="ko-KR" altLang="en-US" sz="1200" dirty="0">
                <a:latin typeface="+mn-ea"/>
                <a:cs typeface="JBold" panose="02020603020101020101" pitchFamily="18" charset="-127"/>
              </a:rPr>
              <a:t> </a:t>
            </a:r>
            <a:r>
              <a:rPr lang="ko-KR" altLang="en-US" sz="1200" dirty="0" err="1">
                <a:latin typeface="+mn-ea"/>
                <a:cs typeface="JBold" panose="02020603020101020101" pitchFamily="18" charset="-127"/>
              </a:rPr>
              <a:t>노즈</a:t>
            </a:r>
            <a:endParaRPr lang="en-US" altLang="ko-KR" sz="1200" dirty="0">
              <a:latin typeface="+mn-ea"/>
              <a:cs typeface="JBold" panose="02020603020101020101" pitchFamily="18" charset="-127"/>
            </a:endParaRPr>
          </a:p>
          <a:p>
            <a:pPr latinLnBrk="0">
              <a:lnSpc>
                <a:spcPts val="2100"/>
              </a:lnSpc>
            </a:pPr>
            <a:endParaRPr lang="en-US" altLang="ko-KR" sz="1200" dirty="0">
              <a:latin typeface="+mn-ea"/>
              <a:cs typeface="JBold" panose="02020603020101020101" pitchFamily="18" charset="-127"/>
            </a:endParaRPr>
          </a:p>
          <a:p>
            <a:pPr latinLnBrk="0">
              <a:lnSpc>
                <a:spcPts val="2100"/>
              </a:lnSpc>
            </a:pPr>
            <a:r>
              <a:rPr lang="ko-KR" altLang="en-US" sz="1200" dirty="0">
                <a:latin typeface="+mn-ea"/>
                <a:cs typeface="JBold" panose="02020603020101020101" pitchFamily="18" charset="-127"/>
              </a:rPr>
              <a:t>신선하고 부드러운 팔레트</a:t>
            </a:r>
            <a:r>
              <a:rPr lang="en-US" altLang="ko-KR" sz="1200" dirty="0">
                <a:latin typeface="+mn-ea"/>
                <a:cs typeface="JBold" panose="02020603020101020101" pitchFamily="18" charset="-127"/>
              </a:rPr>
              <a:t>, </a:t>
            </a:r>
            <a:r>
              <a:rPr lang="ko-KR" altLang="en-US" sz="1200" dirty="0">
                <a:latin typeface="+mn-ea"/>
                <a:cs typeface="JBold" panose="02020603020101020101" pitchFamily="18" charset="-127"/>
              </a:rPr>
              <a:t>산미와 과일 풍미가 균형을 이루며</a:t>
            </a:r>
            <a:endParaRPr lang="en-US" altLang="ko-KR" sz="1200" dirty="0">
              <a:latin typeface="+mn-ea"/>
              <a:cs typeface="JBold" panose="02020603020101020101" pitchFamily="18" charset="-127"/>
            </a:endParaRPr>
          </a:p>
          <a:p>
            <a:pPr latinLnBrk="0">
              <a:lnSpc>
                <a:spcPts val="2100"/>
              </a:lnSpc>
            </a:pPr>
            <a:r>
              <a:rPr lang="ko-KR" altLang="en-US" sz="1200" dirty="0">
                <a:latin typeface="+mn-ea"/>
                <a:cs typeface="JBold" panose="02020603020101020101" pitchFamily="18" charset="-127"/>
              </a:rPr>
              <a:t>조화를 이룸</a:t>
            </a:r>
            <a:r>
              <a:rPr lang="en-US" altLang="ko-KR" sz="1200" dirty="0">
                <a:latin typeface="+mn-ea"/>
                <a:cs typeface="JBold" panose="02020603020101020101" pitchFamily="18" charset="-127"/>
              </a:rPr>
              <a:t>.</a:t>
            </a:r>
          </a:p>
          <a:p>
            <a:pPr latinLnBrk="0">
              <a:lnSpc>
                <a:spcPts val="2100"/>
              </a:lnSpc>
            </a:pPr>
            <a:endParaRPr lang="en-US" altLang="ko-KR" sz="1200" dirty="0">
              <a:latin typeface="+mn-ea"/>
              <a:cs typeface="JBold" panose="02020603020101020101" pitchFamily="18" charset="-127"/>
            </a:endParaRPr>
          </a:p>
          <a:p>
            <a:pPr latinLnBrk="0">
              <a:lnSpc>
                <a:spcPts val="2100"/>
              </a:lnSpc>
            </a:pPr>
            <a:r>
              <a:rPr lang="ko-KR" altLang="en-US" sz="1200" dirty="0">
                <a:latin typeface="+mn-ea"/>
                <a:cs typeface="JBold" panose="02020603020101020101" pitchFamily="18" charset="-127"/>
              </a:rPr>
              <a:t>생선 요리</a:t>
            </a:r>
            <a:r>
              <a:rPr lang="en-US" altLang="ko-KR" sz="1200" dirty="0">
                <a:latin typeface="+mn-ea"/>
                <a:cs typeface="JBold" panose="02020603020101020101" pitchFamily="18" charset="-127"/>
              </a:rPr>
              <a:t>, </a:t>
            </a:r>
            <a:r>
              <a:rPr lang="ko-KR" altLang="en-US" sz="1200" dirty="0">
                <a:latin typeface="+mn-ea"/>
                <a:cs typeface="JBold" panose="02020603020101020101" pitchFamily="18" charset="-127"/>
              </a:rPr>
              <a:t>해산물</a:t>
            </a:r>
            <a:r>
              <a:rPr lang="en-US" altLang="ko-KR" sz="1200" dirty="0">
                <a:latin typeface="+mn-ea"/>
                <a:cs typeface="JBold" panose="02020603020101020101" pitchFamily="18" charset="-127"/>
              </a:rPr>
              <a:t>, </a:t>
            </a:r>
            <a:r>
              <a:rPr lang="ko-KR" altLang="en-US" sz="1200" dirty="0" err="1">
                <a:latin typeface="+mn-ea"/>
                <a:cs typeface="JBold" panose="02020603020101020101" pitchFamily="18" charset="-127"/>
              </a:rPr>
              <a:t>아페리티프와</a:t>
            </a:r>
            <a:r>
              <a:rPr lang="ko-KR" altLang="en-US" sz="1200" dirty="0">
                <a:latin typeface="+mn-ea"/>
                <a:cs typeface="JBold" panose="02020603020101020101" pitchFamily="18" charset="-127"/>
              </a:rPr>
              <a:t> 훌륭한 조화</a:t>
            </a:r>
            <a:endParaRPr lang="en-US" altLang="ko-KR" sz="1200" dirty="0">
              <a:latin typeface="+mn-ea"/>
              <a:cs typeface="JBold" panose="02020603020101020101" pitchFamily="18" charset="-127"/>
            </a:endParaRPr>
          </a:p>
          <a:p>
            <a:pPr latinLnBrk="0">
              <a:lnSpc>
                <a:spcPts val="2100"/>
              </a:lnSpc>
            </a:pPr>
            <a:endParaRPr lang="en-US" altLang="ko-KR" sz="1200" dirty="0">
              <a:latin typeface="+mn-ea"/>
              <a:cs typeface="JBold" panose="02020603020101020101" pitchFamily="18" charset="-127"/>
            </a:endParaRPr>
          </a:p>
          <a:p>
            <a:pPr latinLnBrk="0">
              <a:lnSpc>
                <a:spcPts val="2100"/>
              </a:lnSpc>
            </a:pPr>
            <a:r>
              <a:rPr lang="en-US" altLang="ko-KR" sz="1200" dirty="0">
                <a:latin typeface="+mn-ea"/>
                <a:cs typeface="JBold" panose="02020603020101020101" pitchFamily="18" charset="-127"/>
              </a:rPr>
              <a:t>2-3 </a:t>
            </a:r>
            <a:r>
              <a:rPr lang="ko-KR" altLang="en-US" sz="1200" dirty="0">
                <a:latin typeface="+mn-ea"/>
                <a:cs typeface="JBold" panose="02020603020101020101" pitchFamily="18" charset="-127"/>
              </a:rPr>
              <a:t>년</a:t>
            </a:r>
            <a:endParaRPr lang="en-US" altLang="ko-KR" sz="1200" dirty="0">
              <a:latin typeface="+mn-ea"/>
              <a:cs typeface="JBold" panose="02020603020101020101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53001" y="261789"/>
            <a:ext cx="43568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kern="0" dirty="0">
                <a:solidFill>
                  <a:prstClr val="black"/>
                </a:solidFill>
                <a:latin typeface="Bahnschrift SemiBold SemiConden" panose="020B0502040204020203" pitchFamily="34" charset="0"/>
                <a:ea typeface="나눔고딕" pitchFamily="50" charset="-127"/>
              </a:rPr>
              <a:t>Bourgogne Chardonnay 2023</a:t>
            </a:r>
          </a:p>
          <a:p>
            <a:pPr>
              <a:lnSpc>
                <a:spcPct val="150000"/>
              </a:lnSpc>
            </a:pPr>
            <a:r>
              <a:rPr lang="ko-KR" altLang="en-US" sz="1600" b="1" dirty="0" err="1">
                <a:latin typeface="Century Gothic" pitchFamily="34" charset="0"/>
              </a:rPr>
              <a:t>부르고뉴</a:t>
            </a:r>
            <a:r>
              <a:rPr lang="ko-KR" altLang="en-US" sz="1600" b="1" dirty="0">
                <a:latin typeface="Century Gothic" pitchFamily="34" charset="0"/>
              </a:rPr>
              <a:t> </a:t>
            </a:r>
            <a:r>
              <a:rPr lang="ko-KR" altLang="en-US" sz="1600" b="1" dirty="0" err="1">
                <a:latin typeface="Century Gothic" pitchFamily="34" charset="0"/>
              </a:rPr>
              <a:t>샤도네이</a:t>
            </a:r>
            <a:r>
              <a:rPr lang="en-US" altLang="ko-KR" sz="1600" b="1" dirty="0">
                <a:latin typeface="Century Gothic" pitchFamily="34" charset="0"/>
              </a:rPr>
              <a:t> 2023</a:t>
            </a:r>
            <a:endParaRPr lang="fr-FR" altLang="ko-KR" sz="1600" b="1" dirty="0">
              <a:latin typeface="Century Gothic" pitchFamily="34" charset="0"/>
            </a:endParaRPr>
          </a:p>
        </p:txBody>
      </p:sp>
      <p:cxnSp>
        <p:nvCxnSpPr>
          <p:cNvPr id="15" name="직선 연결선 14"/>
          <p:cNvCxnSpPr/>
          <p:nvPr/>
        </p:nvCxnSpPr>
        <p:spPr>
          <a:xfrm>
            <a:off x="4953000" y="1122885"/>
            <a:ext cx="4953000" cy="0"/>
          </a:xfrm>
          <a:prstGeom prst="line">
            <a:avLst/>
          </a:prstGeom>
          <a:ln w="19050">
            <a:solidFill>
              <a:srgbClr val="7F13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admin\Dropbox\내 PC (이공화)\Desktop\캡처4367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762" y="6446350"/>
            <a:ext cx="848238" cy="38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302" y="378347"/>
            <a:ext cx="1836467" cy="1177790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40" y="379569"/>
            <a:ext cx="1550915" cy="612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15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878729" y="1587812"/>
            <a:ext cx="800284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2100"/>
              </a:lnSpc>
            </a:pPr>
            <a:r>
              <a:rPr lang="ko-KR" altLang="en-US" sz="1200" b="1" dirty="0">
                <a:solidFill>
                  <a:srgbClr val="7F7F7F"/>
                </a:solidFill>
                <a:latin typeface="+mj-ea"/>
                <a:ea typeface="+mj-ea"/>
              </a:rPr>
              <a:t>지 역</a:t>
            </a:r>
            <a:endParaRPr lang="en-US" altLang="ko-KR" sz="1200" b="1" dirty="0">
              <a:solidFill>
                <a:srgbClr val="7F7F7F"/>
              </a:solidFill>
              <a:latin typeface="+mj-ea"/>
              <a:ea typeface="+mj-ea"/>
            </a:endParaRPr>
          </a:p>
          <a:p>
            <a:pPr algn="r">
              <a:lnSpc>
                <a:spcPts val="2100"/>
              </a:lnSpc>
            </a:pPr>
            <a:endParaRPr lang="en-US" altLang="ko-KR" sz="12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ts val="2100"/>
              </a:lnSpc>
            </a:pP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품 종</a:t>
            </a:r>
            <a:endParaRPr lang="en-US" altLang="ko-KR" sz="12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ts val="2100"/>
              </a:lnSpc>
            </a:pPr>
            <a:endParaRPr lang="en-US" altLang="ko-KR" sz="12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ts val="2100"/>
              </a:lnSpc>
            </a:pP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와인양조</a:t>
            </a:r>
            <a:endParaRPr lang="en-US" altLang="ko-KR" sz="12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ts val="2100"/>
              </a:lnSpc>
            </a:pPr>
            <a:endParaRPr lang="en-US" altLang="ko-KR" sz="12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ts val="2100"/>
              </a:lnSpc>
            </a:pPr>
            <a:endParaRPr lang="en-US" altLang="ko-KR" sz="12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ts val="2100"/>
              </a:lnSpc>
            </a:pP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Color</a:t>
            </a:r>
          </a:p>
          <a:p>
            <a:pPr algn="r">
              <a:lnSpc>
                <a:spcPts val="2100"/>
              </a:lnSpc>
            </a:pPr>
            <a:endParaRPr lang="en-US" altLang="ko-KR" sz="12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ts val="2100"/>
              </a:lnSpc>
            </a:pP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Aroma</a:t>
            </a:r>
          </a:p>
          <a:p>
            <a:pPr algn="r">
              <a:lnSpc>
                <a:spcPts val="2100"/>
              </a:lnSpc>
            </a:pPr>
            <a:endParaRPr lang="en-US" altLang="ko-KR" sz="12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ts val="2100"/>
              </a:lnSpc>
            </a:pP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Taste</a:t>
            </a:r>
          </a:p>
          <a:p>
            <a:pPr algn="r">
              <a:lnSpc>
                <a:spcPts val="2100"/>
              </a:lnSpc>
            </a:pPr>
            <a:endParaRPr lang="en-US" altLang="ko-KR" sz="12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ts val="2100"/>
              </a:lnSpc>
            </a:pP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Pairing</a:t>
            </a:r>
          </a:p>
          <a:p>
            <a:pPr algn="r">
              <a:lnSpc>
                <a:spcPts val="2100"/>
              </a:lnSpc>
            </a:pPr>
            <a:endParaRPr lang="en-US" altLang="ko-KR" sz="12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ts val="2100"/>
              </a:lnSpc>
            </a:pP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Ageing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01672" y="1584015"/>
            <a:ext cx="5064692" cy="4367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ts val="2100"/>
              </a:lnSpc>
            </a:pPr>
            <a:r>
              <a:rPr lang="fr-FR" altLang="ko-KR" sz="1200" dirty="0"/>
              <a:t>FRANCE / BURGUNDY</a:t>
            </a:r>
          </a:p>
          <a:p>
            <a:pPr latinLnBrk="0">
              <a:lnSpc>
                <a:spcPts val="2100"/>
              </a:lnSpc>
            </a:pPr>
            <a:endParaRPr lang="en-US" altLang="ko-KR" sz="1200" dirty="0">
              <a:latin typeface="Century Gothic" pitchFamily="34" charset="0"/>
            </a:endParaRPr>
          </a:p>
          <a:p>
            <a:pPr latinLnBrk="0">
              <a:lnSpc>
                <a:spcPts val="2100"/>
              </a:lnSpc>
            </a:pPr>
            <a:r>
              <a:rPr lang="en-US" altLang="ko-KR" sz="1200" dirty="0">
                <a:latin typeface="Century Gothic" pitchFamily="34" charset="0"/>
              </a:rPr>
              <a:t>100% </a:t>
            </a:r>
            <a:r>
              <a:rPr lang="ko-KR" altLang="en-US" sz="1200" dirty="0" err="1">
                <a:latin typeface="Century Gothic" pitchFamily="34" charset="0"/>
              </a:rPr>
              <a:t>피노누아</a:t>
            </a:r>
            <a:r>
              <a:rPr lang="en-US" altLang="ko-KR" sz="1200" dirty="0">
                <a:latin typeface="Century Gothic" pitchFamily="34" charset="0"/>
              </a:rPr>
              <a:t>(Pinot Noir)</a:t>
            </a:r>
            <a:endParaRPr lang="fr-FR" altLang="ko-KR" sz="1200" dirty="0">
              <a:latin typeface="Century Gothic" pitchFamily="34" charset="0"/>
            </a:endParaRPr>
          </a:p>
          <a:p>
            <a:pPr>
              <a:lnSpc>
                <a:spcPts val="2100"/>
              </a:lnSpc>
            </a:pPr>
            <a:endParaRPr lang="en-US" altLang="ko-KR" sz="1200" dirty="0">
              <a:latin typeface="Century Gothic" pitchFamily="34" charset="0"/>
            </a:endParaRPr>
          </a:p>
          <a:p>
            <a:pPr latinLnBrk="0">
              <a:lnSpc>
                <a:spcPts val="2100"/>
              </a:lnSpc>
            </a:pPr>
            <a:r>
              <a:rPr lang="ko-KR" altLang="en-US" sz="1200" dirty="0">
                <a:latin typeface="Century Gothic" pitchFamily="34" charset="0"/>
              </a:rPr>
              <a:t>콘크리트통과 스테인리스 탱크에서 약 </a:t>
            </a:r>
            <a:r>
              <a:rPr lang="en-US" altLang="ko-KR" sz="1200" dirty="0">
                <a:latin typeface="Century Gothic" pitchFamily="34" charset="0"/>
              </a:rPr>
              <a:t>20</a:t>
            </a:r>
            <a:r>
              <a:rPr lang="ko-KR" altLang="en-US" sz="1200" dirty="0">
                <a:latin typeface="Century Gothic" pitchFamily="34" charset="0"/>
              </a:rPr>
              <a:t>일단 </a:t>
            </a:r>
            <a:r>
              <a:rPr lang="ko-KR" altLang="en-US" sz="1200" dirty="0" err="1">
                <a:latin typeface="Century Gothic" pitchFamily="34" charset="0"/>
              </a:rPr>
              <a:t>침용과정</a:t>
            </a:r>
            <a:r>
              <a:rPr lang="en-US" altLang="ko-KR" sz="1200" dirty="0">
                <a:latin typeface="Century Gothic" pitchFamily="34" charset="0"/>
              </a:rPr>
              <a:t>. </a:t>
            </a:r>
            <a:r>
              <a:rPr lang="ko-KR" altLang="en-US" sz="1200" dirty="0">
                <a:latin typeface="Century Gothic" pitchFamily="34" charset="0"/>
              </a:rPr>
              <a:t>토착효모로</a:t>
            </a:r>
            <a:endParaRPr lang="en-US" altLang="ko-KR" sz="1200" dirty="0">
              <a:latin typeface="Century Gothic" pitchFamily="34" charset="0"/>
            </a:endParaRPr>
          </a:p>
          <a:p>
            <a:pPr latinLnBrk="0">
              <a:lnSpc>
                <a:spcPts val="2100"/>
              </a:lnSpc>
            </a:pPr>
            <a:r>
              <a:rPr lang="ko-KR" altLang="en-US" sz="1200" dirty="0">
                <a:latin typeface="Century Gothic" pitchFamily="34" charset="0"/>
              </a:rPr>
              <a:t>발효</a:t>
            </a:r>
            <a:r>
              <a:rPr lang="en-US" altLang="ko-KR" sz="1200" dirty="0">
                <a:latin typeface="Century Gothic" pitchFamily="34" charset="0"/>
              </a:rPr>
              <a:t>. </a:t>
            </a:r>
            <a:r>
              <a:rPr lang="ko-KR" altLang="en-US" sz="1200" dirty="0">
                <a:latin typeface="Century Gothic" pitchFamily="34" charset="0"/>
              </a:rPr>
              <a:t>이후 </a:t>
            </a:r>
            <a:r>
              <a:rPr lang="ko-KR" altLang="en-US" sz="1200" dirty="0" err="1">
                <a:latin typeface="Century Gothic" pitchFamily="34" charset="0"/>
              </a:rPr>
              <a:t>부르고뉴</a:t>
            </a:r>
            <a:r>
              <a:rPr lang="ko-KR" altLang="en-US" sz="1200" dirty="0">
                <a:latin typeface="Century Gothic" pitchFamily="34" charset="0"/>
              </a:rPr>
              <a:t> </a:t>
            </a:r>
            <a:r>
              <a:rPr lang="ko-KR" altLang="en-US" sz="1200" dirty="0" err="1">
                <a:latin typeface="Century Gothic" pitchFamily="34" charset="0"/>
              </a:rPr>
              <a:t>오크통에서</a:t>
            </a:r>
            <a:r>
              <a:rPr lang="ko-KR" altLang="en-US" sz="1200" dirty="0">
                <a:latin typeface="Century Gothic" pitchFamily="34" charset="0"/>
              </a:rPr>
              <a:t> </a:t>
            </a:r>
            <a:r>
              <a:rPr lang="en-US" altLang="ko-KR" sz="1200" dirty="0">
                <a:latin typeface="Century Gothic" pitchFamily="34" charset="0"/>
              </a:rPr>
              <a:t>1</a:t>
            </a:r>
            <a:r>
              <a:rPr lang="ko-KR" altLang="en-US" sz="1200" dirty="0">
                <a:latin typeface="Century Gothic" pitchFamily="34" charset="0"/>
              </a:rPr>
              <a:t>년간 숙성</a:t>
            </a:r>
            <a:endParaRPr lang="en-US" altLang="ko-KR" sz="1200" dirty="0">
              <a:latin typeface="Century Gothic" pitchFamily="34" charset="0"/>
            </a:endParaRPr>
          </a:p>
          <a:p>
            <a:pPr>
              <a:lnSpc>
                <a:spcPts val="2100"/>
              </a:lnSpc>
            </a:pPr>
            <a:endParaRPr lang="en-US" altLang="ko-KR" sz="1200" dirty="0">
              <a:latin typeface="+mn-ea"/>
            </a:endParaRPr>
          </a:p>
          <a:p>
            <a:pPr>
              <a:lnSpc>
                <a:spcPts val="2100"/>
              </a:lnSpc>
            </a:pPr>
            <a:r>
              <a:rPr lang="ko-KR" altLang="en-US" sz="1200" dirty="0">
                <a:latin typeface="+mn-ea"/>
              </a:rPr>
              <a:t>선명한 </a:t>
            </a:r>
            <a:r>
              <a:rPr lang="ko-KR" altLang="en-US" sz="1200" dirty="0" err="1">
                <a:latin typeface="+mn-ea"/>
              </a:rPr>
              <a:t>레드</a:t>
            </a:r>
            <a:endParaRPr lang="en-US" altLang="ko-KR" sz="1200" dirty="0">
              <a:latin typeface="+mn-ea"/>
              <a:cs typeface="JBold" panose="02020603020101020101" pitchFamily="18" charset="-127"/>
            </a:endParaRPr>
          </a:p>
          <a:p>
            <a:pPr latinLnBrk="0">
              <a:lnSpc>
                <a:spcPts val="2100"/>
              </a:lnSpc>
            </a:pPr>
            <a:endParaRPr lang="en-US" altLang="ko-KR" sz="1200" dirty="0">
              <a:latin typeface="+mn-ea"/>
              <a:cs typeface="JBold" panose="02020603020101020101" pitchFamily="18" charset="-127"/>
            </a:endParaRPr>
          </a:p>
          <a:p>
            <a:pPr latinLnBrk="0">
              <a:lnSpc>
                <a:spcPts val="2100"/>
              </a:lnSpc>
            </a:pPr>
            <a:r>
              <a:rPr lang="ko-KR" altLang="en-US" sz="1200" dirty="0">
                <a:latin typeface="+mn-ea"/>
                <a:cs typeface="JBold" panose="02020603020101020101" pitchFamily="18" charset="-127"/>
              </a:rPr>
              <a:t>붉은 과일과 꽃 향의 </a:t>
            </a:r>
            <a:r>
              <a:rPr lang="ko-KR" altLang="en-US" sz="1200" dirty="0" err="1">
                <a:latin typeface="+mn-ea"/>
                <a:cs typeface="JBold" panose="02020603020101020101" pitchFamily="18" charset="-127"/>
              </a:rPr>
              <a:t>아로마</a:t>
            </a:r>
            <a:endParaRPr lang="en-US" altLang="ko-KR" sz="1200" dirty="0">
              <a:latin typeface="+mn-ea"/>
              <a:cs typeface="JBold" panose="02020603020101020101" pitchFamily="18" charset="-127"/>
            </a:endParaRPr>
          </a:p>
          <a:p>
            <a:pPr latinLnBrk="0">
              <a:lnSpc>
                <a:spcPts val="2100"/>
              </a:lnSpc>
            </a:pPr>
            <a:endParaRPr lang="en-US" altLang="ko-KR" sz="1200" dirty="0">
              <a:latin typeface="+mn-ea"/>
              <a:cs typeface="JBold" panose="02020603020101020101" pitchFamily="18" charset="-127"/>
            </a:endParaRPr>
          </a:p>
          <a:p>
            <a:pPr latinLnBrk="0">
              <a:lnSpc>
                <a:spcPts val="2100"/>
              </a:lnSpc>
            </a:pPr>
            <a:r>
              <a:rPr lang="ko-KR" altLang="en-US" sz="1200" dirty="0">
                <a:latin typeface="+mn-ea"/>
                <a:cs typeface="JBold" panose="02020603020101020101" pitchFamily="18" charset="-127"/>
              </a:rPr>
              <a:t>부드럽고 </a:t>
            </a:r>
            <a:r>
              <a:rPr lang="ko-KR" altLang="en-US" sz="1200" dirty="0" err="1">
                <a:latin typeface="+mn-ea"/>
                <a:cs typeface="JBold" panose="02020603020101020101" pitchFamily="18" charset="-127"/>
              </a:rPr>
              <a:t>과실미와</a:t>
            </a:r>
            <a:r>
              <a:rPr lang="ko-KR" altLang="en-US" sz="1200" dirty="0">
                <a:latin typeface="+mn-ea"/>
                <a:cs typeface="JBold" panose="02020603020101020101" pitchFamily="18" charset="-127"/>
              </a:rPr>
              <a:t> </a:t>
            </a:r>
            <a:r>
              <a:rPr lang="ko-KR" altLang="en-US" sz="1200" dirty="0" err="1">
                <a:latin typeface="+mn-ea"/>
                <a:cs typeface="JBold" panose="02020603020101020101" pitchFamily="18" charset="-127"/>
              </a:rPr>
              <a:t>탄닌이</a:t>
            </a:r>
            <a:r>
              <a:rPr lang="ko-KR" altLang="en-US" sz="1200" dirty="0">
                <a:latin typeface="+mn-ea"/>
                <a:cs typeface="JBold" panose="02020603020101020101" pitchFamily="18" charset="-127"/>
              </a:rPr>
              <a:t> 균형을 이루며 긴 </a:t>
            </a:r>
            <a:r>
              <a:rPr lang="ko-KR" altLang="en-US" sz="1200" dirty="0" err="1">
                <a:latin typeface="+mn-ea"/>
                <a:cs typeface="JBold" panose="02020603020101020101" pitchFamily="18" charset="-127"/>
              </a:rPr>
              <a:t>피니시를</a:t>
            </a:r>
            <a:r>
              <a:rPr lang="ko-KR" altLang="en-US" sz="1200" dirty="0">
                <a:latin typeface="+mn-ea"/>
                <a:cs typeface="JBold" panose="02020603020101020101" pitchFamily="18" charset="-127"/>
              </a:rPr>
              <a:t> 남김</a:t>
            </a:r>
            <a:endParaRPr lang="en-US" altLang="ko-KR" sz="1200" dirty="0">
              <a:latin typeface="+mn-ea"/>
              <a:cs typeface="JBold" panose="02020603020101020101" pitchFamily="18" charset="-127"/>
            </a:endParaRPr>
          </a:p>
          <a:p>
            <a:pPr latinLnBrk="0">
              <a:lnSpc>
                <a:spcPts val="2100"/>
              </a:lnSpc>
            </a:pPr>
            <a:endParaRPr lang="en-US" altLang="ko-KR" sz="1200" dirty="0">
              <a:latin typeface="+mn-ea"/>
              <a:cs typeface="JBold" panose="02020603020101020101" pitchFamily="18" charset="-127"/>
            </a:endParaRPr>
          </a:p>
          <a:p>
            <a:pPr latinLnBrk="0">
              <a:lnSpc>
                <a:spcPts val="2100"/>
              </a:lnSpc>
            </a:pPr>
            <a:r>
              <a:rPr lang="ko-KR" altLang="en-US" sz="1200" dirty="0" err="1">
                <a:latin typeface="+mn-ea"/>
                <a:cs typeface="JBold" panose="02020603020101020101" pitchFamily="18" charset="-127"/>
              </a:rPr>
              <a:t>그릴드</a:t>
            </a:r>
            <a:r>
              <a:rPr lang="ko-KR" altLang="en-US" sz="1200" dirty="0">
                <a:latin typeface="+mn-ea"/>
                <a:cs typeface="JBold" panose="02020603020101020101" pitchFamily="18" charset="-127"/>
              </a:rPr>
              <a:t> </a:t>
            </a:r>
            <a:r>
              <a:rPr lang="ko-KR" altLang="en-US" sz="1200" dirty="0" err="1">
                <a:latin typeface="+mn-ea"/>
                <a:cs typeface="JBold" panose="02020603020101020101" pitchFamily="18" charset="-127"/>
              </a:rPr>
              <a:t>미트</a:t>
            </a:r>
            <a:r>
              <a:rPr lang="en-US" altLang="ko-KR" sz="1200" dirty="0">
                <a:latin typeface="+mn-ea"/>
                <a:cs typeface="JBold" panose="02020603020101020101" pitchFamily="18" charset="-127"/>
              </a:rPr>
              <a:t>, </a:t>
            </a:r>
            <a:r>
              <a:rPr lang="ko-KR" altLang="en-US" sz="1200" dirty="0">
                <a:latin typeface="+mn-ea"/>
                <a:cs typeface="JBold" panose="02020603020101020101" pitchFamily="18" charset="-127"/>
              </a:rPr>
              <a:t>치즈</a:t>
            </a:r>
            <a:endParaRPr lang="en-US" altLang="ko-KR" sz="1200" dirty="0">
              <a:latin typeface="+mn-ea"/>
              <a:cs typeface="JBold" panose="02020603020101020101" pitchFamily="18" charset="-127"/>
            </a:endParaRPr>
          </a:p>
          <a:p>
            <a:pPr latinLnBrk="0">
              <a:lnSpc>
                <a:spcPts val="2100"/>
              </a:lnSpc>
            </a:pPr>
            <a:endParaRPr lang="en-US" altLang="ko-KR" sz="1200" dirty="0">
              <a:latin typeface="+mn-ea"/>
              <a:cs typeface="JBold" panose="02020603020101020101" pitchFamily="18" charset="-127"/>
            </a:endParaRPr>
          </a:p>
          <a:p>
            <a:pPr latinLnBrk="0">
              <a:lnSpc>
                <a:spcPts val="2100"/>
              </a:lnSpc>
            </a:pPr>
            <a:r>
              <a:rPr lang="en-US" altLang="ko-KR" sz="1200" dirty="0" smtClean="0">
                <a:latin typeface="+mn-ea"/>
                <a:cs typeface="JBold" panose="02020603020101020101" pitchFamily="18" charset="-127"/>
              </a:rPr>
              <a:t>5</a:t>
            </a:r>
            <a:r>
              <a:rPr lang="ko-KR" altLang="en-US" sz="1200" dirty="0" smtClean="0">
                <a:latin typeface="+mn-ea"/>
                <a:cs typeface="JBold" panose="02020603020101020101" pitchFamily="18" charset="-127"/>
              </a:rPr>
              <a:t>년</a:t>
            </a:r>
            <a:endParaRPr lang="en-US" altLang="ko-KR" sz="1200" dirty="0">
              <a:latin typeface="+mn-ea"/>
              <a:cs typeface="JBold" panose="02020603020101020101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53001" y="261789"/>
            <a:ext cx="43568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kern="0" dirty="0">
                <a:solidFill>
                  <a:prstClr val="black"/>
                </a:solidFill>
                <a:latin typeface="Bahnschrift SemiBold SemiConden" panose="020B0502040204020203" pitchFamily="34" charset="0"/>
                <a:ea typeface="나눔고딕" pitchFamily="50" charset="-127"/>
              </a:rPr>
              <a:t>Bourgogne Pinot Noir 2023</a:t>
            </a:r>
          </a:p>
          <a:p>
            <a:pPr>
              <a:lnSpc>
                <a:spcPct val="150000"/>
              </a:lnSpc>
            </a:pPr>
            <a:r>
              <a:rPr lang="ko-KR" altLang="en-US" sz="1600" b="1" dirty="0" err="1">
                <a:latin typeface="Century Gothic" pitchFamily="34" charset="0"/>
              </a:rPr>
              <a:t>부르고뉴</a:t>
            </a:r>
            <a:r>
              <a:rPr lang="ko-KR" altLang="en-US" sz="1600" b="1" dirty="0">
                <a:latin typeface="Century Gothic" pitchFamily="34" charset="0"/>
              </a:rPr>
              <a:t> </a:t>
            </a:r>
            <a:r>
              <a:rPr lang="ko-KR" altLang="en-US" sz="1600" b="1" dirty="0" err="1">
                <a:latin typeface="Century Gothic" pitchFamily="34" charset="0"/>
              </a:rPr>
              <a:t>피노누아</a:t>
            </a:r>
            <a:r>
              <a:rPr lang="en-US" altLang="ko-KR" sz="1600" b="1" dirty="0">
                <a:latin typeface="Century Gothic" pitchFamily="34" charset="0"/>
              </a:rPr>
              <a:t> 2023</a:t>
            </a:r>
            <a:endParaRPr lang="fr-FR" altLang="ko-KR" sz="1600" b="1" dirty="0">
              <a:latin typeface="Century Gothic" pitchFamily="34" charset="0"/>
            </a:endParaRPr>
          </a:p>
        </p:txBody>
      </p:sp>
      <p:cxnSp>
        <p:nvCxnSpPr>
          <p:cNvPr id="15" name="직선 연결선 14"/>
          <p:cNvCxnSpPr/>
          <p:nvPr/>
        </p:nvCxnSpPr>
        <p:spPr>
          <a:xfrm>
            <a:off x="4953000" y="1122885"/>
            <a:ext cx="4953000" cy="0"/>
          </a:xfrm>
          <a:prstGeom prst="line">
            <a:avLst/>
          </a:prstGeom>
          <a:ln w="19050">
            <a:solidFill>
              <a:srgbClr val="7F13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admin\Dropbox\내 PC (이공화)\Desktop\캡처4367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762" y="6446350"/>
            <a:ext cx="848238" cy="38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302" y="378347"/>
            <a:ext cx="1836467" cy="117779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84" y="388193"/>
            <a:ext cx="1574769" cy="606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363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878729" y="1587812"/>
            <a:ext cx="800284" cy="46705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2100"/>
              </a:lnSpc>
            </a:pPr>
            <a:r>
              <a:rPr lang="ko-KR" altLang="en-US" sz="1200" b="1" dirty="0">
                <a:solidFill>
                  <a:srgbClr val="7F7F7F"/>
                </a:solidFill>
                <a:latin typeface="+mj-ea"/>
                <a:ea typeface="+mj-ea"/>
              </a:rPr>
              <a:t>지 역</a:t>
            </a:r>
            <a:endParaRPr lang="en-US" altLang="ko-KR" sz="1200" b="1" dirty="0">
              <a:solidFill>
                <a:srgbClr val="7F7F7F"/>
              </a:solidFill>
              <a:latin typeface="+mj-ea"/>
              <a:ea typeface="+mj-ea"/>
            </a:endParaRPr>
          </a:p>
          <a:p>
            <a:pPr algn="r">
              <a:lnSpc>
                <a:spcPts val="2100"/>
              </a:lnSpc>
            </a:pPr>
            <a:endParaRPr lang="en-US" altLang="ko-KR" sz="12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ts val="2100"/>
              </a:lnSpc>
            </a:pP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품 종</a:t>
            </a:r>
            <a:endParaRPr lang="en-US" altLang="ko-KR" sz="12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ts val="2100"/>
              </a:lnSpc>
            </a:pPr>
            <a:endParaRPr lang="en-US" altLang="ko-KR" sz="12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ts val="2100"/>
              </a:lnSpc>
            </a:pP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와인양조</a:t>
            </a:r>
            <a:endParaRPr lang="en-US" altLang="ko-KR" sz="12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ts val="2100"/>
              </a:lnSpc>
            </a:pPr>
            <a:endParaRPr lang="en-US" altLang="ko-KR" sz="12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ts val="2100"/>
              </a:lnSpc>
            </a:pPr>
            <a:endParaRPr lang="en-US" altLang="ko-KR" sz="12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ts val="2100"/>
              </a:lnSpc>
            </a:pP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Color</a:t>
            </a:r>
          </a:p>
          <a:p>
            <a:pPr algn="r">
              <a:lnSpc>
                <a:spcPts val="2100"/>
              </a:lnSpc>
            </a:pPr>
            <a:endParaRPr lang="en-US" altLang="ko-KR" sz="12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ts val="2100"/>
              </a:lnSpc>
            </a:pP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Aroma</a:t>
            </a:r>
          </a:p>
          <a:p>
            <a:pPr algn="r">
              <a:lnSpc>
                <a:spcPts val="2100"/>
              </a:lnSpc>
            </a:pPr>
            <a:endParaRPr lang="en-US" altLang="ko-KR" sz="12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ts val="2100"/>
              </a:lnSpc>
            </a:pP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Taste</a:t>
            </a:r>
          </a:p>
          <a:p>
            <a:pPr algn="r">
              <a:lnSpc>
                <a:spcPts val="2100"/>
              </a:lnSpc>
            </a:pPr>
            <a:endParaRPr lang="en-US" altLang="ko-KR" sz="12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ts val="2100"/>
              </a:lnSpc>
            </a:pPr>
            <a:endParaRPr lang="en-US" altLang="ko-KR" sz="12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ts val="2100"/>
              </a:lnSpc>
            </a:pP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Pairing</a:t>
            </a:r>
          </a:p>
          <a:p>
            <a:pPr algn="r">
              <a:lnSpc>
                <a:spcPts val="2100"/>
              </a:lnSpc>
            </a:pPr>
            <a:endParaRPr lang="en-US" altLang="ko-KR" sz="12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ts val="2100"/>
              </a:lnSpc>
            </a:pP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Ageing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01672" y="1584015"/>
            <a:ext cx="5064692" cy="46705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ts val="2100"/>
              </a:lnSpc>
            </a:pPr>
            <a:r>
              <a:rPr lang="fr-FR" altLang="ko-KR" sz="1200" dirty="0"/>
              <a:t>FRANCE / BURGUNDY / CÔTE DE NUITS / MARSANNAY</a:t>
            </a:r>
          </a:p>
          <a:p>
            <a:pPr latinLnBrk="0">
              <a:lnSpc>
                <a:spcPts val="2100"/>
              </a:lnSpc>
            </a:pPr>
            <a:endParaRPr lang="en-US" altLang="ko-KR" sz="1200" dirty="0">
              <a:latin typeface="Century Gothic" pitchFamily="34" charset="0"/>
            </a:endParaRPr>
          </a:p>
          <a:p>
            <a:pPr latinLnBrk="0">
              <a:lnSpc>
                <a:spcPts val="2100"/>
              </a:lnSpc>
            </a:pPr>
            <a:r>
              <a:rPr lang="en-US" altLang="ko-KR" sz="1200" dirty="0">
                <a:latin typeface="Century Gothic" pitchFamily="34" charset="0"/>
              </a:rPr>
              <a:t>100% </a:t>
            </a:r>
            <a:r>
              <a:rPr lang="ko-KR" altLang="en-US" sz="1200" dirty="0" err="1">
                <a:latin typeface="Century Gothic" pitchFamily="34" charset="0"/>
              </a:rPr>
              <a:t>피노누아</a:t>
            </a:r>
            <a:r>
              <a:rPr lang="en-US" altLang="ko-KR" sz="1200" dirty="0">
                <a:latin typeface="Century Gothic" pitchFamily="34" charset="0"/>
              </a:rPr>
              <a:t>(Pinot Noir)</a:t>
            </a:r>
            <a:endParaRPr lang="fr-FR" altLang="ko-KR" sz="1200" dirty="0">
              <a:latin typeface="Century Gothic" pitchFamily="34" charset="0"/>
            </a:endParaRPr>
          </a:p>
          <a:p>
            <a:pPr>
              <a:lnSpc>
                <a:spcPts val="2100"/>
              </a:lnSpc>
            </a:pPr>
            <a:endParaRPr lang="en-US" altLang="ko-KR" sz="1200" dirty="0">
              <a:latin typeface="Century Gothic" pitchFamily="34" charset="0"/>
            </a:endParaRPr>
          </a:p>
          <a:p>
            <a:pPr latinLnBrk="0">
              <a:lnSpc>
                <a:spcPts val="2100"/>
              </a:lnSpc>
            </a:pPr>
            <a:r>
              <a:rPr lang="ko-KR" altLang="en-US" sz="1200" dirty="0">
                <a:latin typeface="Century Gothic" pitchFamily="34" charset="0"/>
              </a:rPr>
              <a:t>콘크리트통과 스테인리스 탱크에서 약 </a:t>
            </a:r>
            <a:r>
              <a:rPr lang="en-US" altLang="ko-KR" sz="1200" dirty="0">
                <a:latin typeface="Century Gothic" pitchFamily="34" charset="0"/>
              </a:rPr>
              <a:t>20</a:t>
            </a:r>
            <a:r>
              <a:rPr lang="ko-KR" altLang="en-US" sz="1200" dirty="0">
                <a:latin typeface="Century Gothic" pitchFamily="34" charset="0"/>
              </a:rPr>
              <a:t>일간 </a:t>
            </a:r>
            <a:r>
              <a:rPr lang="ko-KR" altLang="en-US" sz="1200" dirty="0" err="1">
                <a:latin typeface="Century Gothic" pitchFamily="34" charset="0"/>
              </a:rPr>
              <a:t>침용과정을</a:t>
            </a:r>
            <a:r>
              <a:rPr lang="ko-KR" altLang="en-US" sz="1200" dirty="0">
                <a:latin typeface="Century Gothic" pitchFamily="34" charset="0"/>
              </a:rPr>
              <a:t> 거친 뒤</a:t>
            </a:r>
            <a:endParaRPr lang="en-US" altLang="ko-KR" sz="1200" dirty="0">
              <a:latin typeface="Century Gothic" pitchFamily="34" charset="0"/>
            </a:endParaRPr>
          </a:p>
          <a:p>
            <a:pPr latinLnBrk="0">
              <a:lnSpc>
                <a:spcPts val="2100"/>
              </a:lnSpc>
            </a:pPr>
            <a:r>
              <a:rPr lang="ko-KR" altLang="en-US" sz="1200" dirty="0">
                <a:latin typeface="Century Gothic" pitchFamily="34" charset="0"/>
              </a:rPr>
              <a:t>토착 효모로 발효</a:t>
            </a:r>
            <a:r>
              <a:rPr lang="en-US" altLang="ko-KR" sz="1200" dirty="0">
                <a:latin typeface="Century Gothic" pitchFamily="34" charset="0"/>
              </a:rPr>
              <a:t>. </a:t>
            </a:r>
            <a:r>
              <a:rPr lang="ko-KR" altLang="en-US" sz="1200" dirty="0">
                <a:latin typeface="Century Gothic" pitchFamily="34" charset="0"/>
              </a:rPr>
              <a:t>이후 </a:t>
            </a:r>
            <a:r>
              <a:rPr lang="ko-KR" altLang="en-US" sz="1200" dirty="0" err="1">
                <a:latin typeface="Century Gothic" pitchFamily="34" charset="0"/>
              </a:rPr>
              <a:t>부르고뉴</a:t>
            </a:r>
            <a:r>
              <a:rPr lang="ko-KR" altLang="en-US" sz="1200" dirty="0">
                <a:latin typeface="Century Gothic" pitchFamily="34" charset="0"/>
              </a:rPr>
              <a:t> </a:t>
            </a:r>
            <a:r>
              <a:rPr lang="ko-KR" altLang="en-US" sz="1200" dirty="0" err="1">
                <a:latin typeface="Century Gothic" pitchFamily="34" charset="0"/>
              </a:rPr>
              <a:t>오크통에서</a:t>
            </a:r>
            <a:r>
              <a:rPr lang="ko-KR" altLang="en-US" sz="1200" dirty="0">
                <a:latin typeface="Century Gothic" pitchFamily="34" charset="0"/>
              </a:rPr>
              <a:t> </a:t>
            </a:r>
            <a:r>
              <a:rPr lang="en-US" altLang="ko-KR" sz="1200" dirty="0">
                <a:latin typeface="Century Gothic" pitchFamily="34" charset="0"/>
              </a:rPr>
              <a:t>1</a:t>
            </a:r>
            <a:r>
              <a:rPr lang="ko-KR" altLang="en-US" sz="1200" dirty="0">
                <a:latin typeface="Century Gothic" pitchFamily="34" charset="0"/>
              </a:rPr>
              <a:t>년간 숙성</a:t>
            </a:r>
            <a:endParaRPr lang="en-US" altLang="ko-KR" sz="1200" dirty="0">
              <a:latin typeface="Century Gothic" pitchFamily="34" charset="0"/>
            </a:endParaRPr>
          </a:p>
          <a:p>
            <a:pPr>
              <a:lnSpc>
                <a:spcPts val="2100"/>
              </a:lnSpc>
            </a:pPr>
            <a:endParaRPr lang="en-US" altLang="ko-KR" sz="1200" dirty="0">
              <a:latin typeface="+mn-ea"/>
            </a:endParaRPr>
          </a:p>
          <a:p>
            <a:pPr>
              <a:lnSpc>
                <a:spcPts val="2100"/>
              </a:lnSpc>
            </a:pPr>
            <a:r>
              <a:rPr lang="ko-KR" altLang="en-US" sz="1200" dirty="0">
                <a:latin typeface="+mn-ea"/>
              </a:rPr>
              <a:t>선명한 </a:t>
            </a:r>
            <a:r>
              <a:rPr lang="ko-KR" altLang="en-US" sz="1200" dirty="0" err="1">
                <a:latin typeface="+mn-ea"/>
              </a:rPr>
              <a:t>레드</a:t>
            </a:r>
            <a:r>
              <a:rPr lang="ko-KR" altLang="en-US" sz="1200" dirty="0">
                <a:latin typeface="+mn-ea"/>
              </a:rPr>
              <a:t> </a:t>
            </a:r>
            <a:endParaRPr lang="en-US" altLang="ko-KR" sz="1200" dirty="0">
              <a:latin typeface="+mn-ea"/>
              <a:cs typeface="JBold" panose="02020603020101020101" pitchFamily="18" charset="-127"/>
            </a:endParaRPr>
          </a:p>
          <a:p>
            <a:pPr latinLnBrk="0">
              <a:lnSpc>
                <a:spcPts val="2100"/>
              </a:lnSpc>
            </a:pPr>
            <a:endParaRPr lang="en-US" altLang="ko-KR" sz="1200" dirty="0">
              <a:latin typeface="+mn-ea"/>
              <a:cs typeface="JBold" panose="02020603020101020101" pitchFamily="18" charset="-127"/>
            </a:endParaRPr>
          </a:p>
          <a:p>
            <a:pPr latinLnBrk="0">
              <a:lnSpc>
                <a:spcPts val="2100"/>
              </a:lnSpc>
            </a:pPr>
            <a:r>
              <a:rPr lang="ko-KR" altLang="en-US" sz="1200" dirty="0">
                <a:latin typeface="+mn-ea"/>
                <a:cs typeface="JBold" panose="02020603020101020101" pitchFamily="18" charset="-127"/>
              </a:rPr>
              <a:t>은은한 미네랄 터치와 함께 붉은 베리</a:t>
            </a:r>
            <a:r>
              <a:rPr lang="en-US" altLang="ko-KR" sz="1200" dirty="0">
                <a:latin typeface="+mn-ea"/>
                <a:cs typeface="JBold" panose="02020603020101020101" pitchFamily="18" charset="-127"/>
              </a:rPr>
              <a:t>, </a:t>
            </a:r>
            <a:r>
              <a:rPr lang="ko-KR" altLang="en-US" sz="1200" dirty="0">
                <a:latin typeface="+mn-ea"/>
                <a:cs typeface="JBold" panose="02020603020101020101" pitchFamily="18" charset="-127"/>
              </a:rPr>
              <a:t>꽃 향</a:t>
            </a:r>
            <a:endParaRPr lang="en-US" altLang="ko-KR" sz="1200" dirty="0">
              <a:latin typeface="+mn-ea"/>
              <a:cs typeface="JBold" panose="02020603020101020101" pitchFamily="18" charset="-127"/>
            </a:endParaRPr>
          </a:p>
          <a:p>
            <a:pPr latinLnBrk="0">
              <a:lnSpc>
                <a:spcPts val="2100"/>
              </a:lnSpc>
            </a:pPr>
            <a:endParaRPr lang="en-US" altLang="ko-KR" sz="1200" dirty="0">
              <a:latin typeface="+mn-ea"/>
              <a:cs typeface="JBold" panose="02020603020101020101" pitchFamily="18" charset="-127"/>
            </a:endParaRPr>
          </a:p>
          <a:p>
            <a:pPr latinLnBrk="0">
              <a:lnSpc>
                <a:spcPts val="2100"/>
              </a:lnSpc>
            </a:pPr>
            <a:r>
              <a:rPr lang="ko-KR" altLang="en-US" sz="1200" dirty="0">
                <a:latin typeface="+mn-ea"/>
                <a:cs typeface="JBold" panose="02020603020101020101" pitchFamily="18" charset="-127"/>
              </a:rPr>
              <a:t>부드럽고 복합적인 구조</a:t>
            </a:r>
            <a:r>
              <a:rPr lang="en-US" altLang="ko-KR" sz="1200" dirty="0">
                <a:latin typeface="+mn-ea"/>
                <a:cs typeface="JBold" panose="02020603020101020101" pitchFamily="18" charset="-127"/>
              </a:rPr>
              <a:t>, </a:t>
            </a:r>
            <a:r>
              <a:rPr lang="ko-KR" altLang="en-US" sz="1200" dirty="0" err="1">
                <a:latin typeface="+mn-ea"/>
                <a:cs typeface="JBold" panose="02020603020101020101" pitchFamily="18" charset="-127"/>
              </a:rPr>
              <a:t>실키한</a:t>
            </a:r>
            <a:r>
              <a:rPr lang="ko-KR" altLang="en-US" sz="1200" dirty="0">
                <a:latin typeface="+mn-ea"/>
                <a:cs typeface="JBold" panose="02020603020101020101" pitchFamily="18" charset="-127"/>
              </a:rPr>
              <a:t> </a:t>
            </a:r>
            <a:r>
              <a:rPr lang="ko-KR" altLang="en-US" sz="1200" dirty="0" err="1">
                <a:latin typeface="+mn-ea"/>
                <a:cs typeface="JBold" panose="02020603020101020101" pitchFamily="18" charset="-127"/>
              </a:rPr>
              <a:t>탄닌이</a:t>
            </a:r>
            <a:r>
              <a:rPr lang="ko-KR" altLang="en-US" sz="1200" dirty="0">
                <a:latin typeface="+mn-ea"/>
                <a:cs typeface="JBold" panose="02020603020101020101" pitchFamily="18" charset="-127"/>
              </a:rPr>
              <a:t> </a:t>
            </a:r>
            <a:r>
              <a:rPr lang="ko-KR" altLang="en-US" sz="1200" dirty="0" err="1">
                <a:latin typeface="+mn-ea"/>
                <a:cs typeface="JBold" panose="02020603020101020101" pitchFamily="18" charset="-127"/>
              </a:rPr>
              <a:t>과실미와</a:t>
            </a:r>
            <a:r>
              <a:rPr lang="ko-KR" altLang="en-US" sz="1200" dirty="0">
                <a:latin typeface="+mn-ea"/>
                <a:cs typeface="JBold" panose="02020603020101020101" pitchFamily="18" charset="-127"/>
              </a:rPr>
              <a:t> 균형을 이루며</a:t>
            </a:r>
            <a:endParaRPr lang="en-US" altLang="ko-KR" sz="1200" dirty="0">
              <a:latin typeface="+mn-ea"/>
              <a:cs typeface="JBold" panose="02020603020101020101" pitchFamily="18" charset="-127"/>
            </a:endParaRPr>
          </a:p>
          <a:p>
            <a:pPr latinLnBrk="0">
              <a:lnSpc>
                <a:spcPts val="2100"/>
              </a:lnSpc>
            </a:pPr>
            <a:r>
              <a:rPr lang="ko-KR" altLang="en-US" sz="1200" dirty="0">
                <a:latin typeface="+mn-ea"/>
                <a:cs typeface="JBold" panose="02020603020101020101" pitchFamily="18" charset="-127"/>
              </a:rPr>
              <a:t>긴 </a:t>
            </a:r>
            <a:r>
              <a:rPr lang="ko-KR" altLang="en-US" sz="1200" dirty="0" err="1">
                <a:latin typeface="+mn-ea"/>
                <a:cs typeface="JBold" panose="02020603020101020101" pitchFamily="18" charset="-127"/>
              </a:rPr>
              <a:t>피니시를</a:t>
            </a:r>
            <a:r>
              <a:rPr lang="ko-KR" altLang="en-US" sz="1200" dirty="0">
                <a:latin typeface="+mn-ea"/>
                <a:cs typeface="JBold" panose="02020603020101020101" pitchFamily="18" charset="-127"/>
              </a:rPr>
              <a:t> 남김</a:t>
            </a:r>
            <a:endParaRPr lang="en-US" altLang="ko-KR" sz="1200" dirty="0">
              <a:latin typeface="+mn-ea"/>
              <a:cs typeface="JBold" panose="02020603020101020101" pitchFamily="18" charset="-127"/>
            </a:endParaRPr>
          </a:p>
          <a:p>
            <a:pPr latinLnBrk="0">
              <a:lnSpc>
                <a:spcPts val="2100"/>
              </a:lnSpc>
            </a:pPr>
            <a:endParaRPr lang="en-US" altLang="ko-KR" sz="1200" dirty="0">
              <a:latin typeface="+mn-ea"/>
              <a:cs typeface="JBold" panose="02020603020101020101" pitchFamily="18" charset="-127"/>
            </a:endParaRPr>
          </a:p>
          <a:p>
            <a:pPr latinLnBrk="0">
              <a:lnSpc>
                <a:spcPts val="2100"/>
              </a:lnSpc>
            </a:pPr>
            <a:r>
              <a:rPr lang="ko-KR" altLang="en-US" sz="1200" dirty="0" err="1">
                <a:latin typeface="+mn-ea"/>
                <a:cs typeface="JBold" panose="02020603020101020101" pitchFamily="18" charset="-127"/>
              </a:rPr>
              <a:t>그릴드</a:t>
            </a:r>
            <a:r>
              <a:rPr lang="ko-KR" altLang="en-US" sz="1200" dirty="0">
                <a:latin typeface="+mn-ea"/>
                <a:cs typeface="JBold" panose="02020603020101020101" pitchFamily="18" charset="-127"/>
              </a:rPr>
              <a:t> </a:t>
            </a:r>
            <a:r>
              <a:rPr lang="ko-KR" altLang="en-US" sz="1200" dirty="0" err="1">
                <a:latin typeface="+mn-ea"/>
                <a:cs typeface="JBold" panose="02020603020101020101" pitchFamily="18" charset="-127"/>
              </a:rPr>
              <a:t>미트</a:t>
            </a:r>
            <a:r>
              <a:rPr lang="en-US" altLang="ko-KR" sz="1200" dirty="0">
                <a:latin typeface="+mn-ea"/>
                <a:cs typeface="JBold" panose="02020603020101020101" pitchFamily="18" charset="-127"/>
              </a:rPr>
              <a:t>, </a:t>
            </a:r>
            <a:r>
              <a:rPr lang="ko-KR" altLang="en-US" sz="1200" dirty="0">
                <a:latin typeface="+mn-ea"/>
                <a:cs typeface="JBold" panose="02020603020101020101" pitchFamily="18" charset="-127"/>
              </a:rPr>
              <a:t>바비큐</a:t>
            </a:r>
            <a:r>
              <a:rPr lang="en-US" altLang="ko-KR" sz="1200" dirty="0">
                <a:latin typeface="+mn-ea"/>
                <a:cs typeface="JBold" panose="02020603020101020101" pitchFamily="18" charset="-127"/>
              </a:rPr>
              <a:t>, </a:t>
            </a:r>
            <a:r>
              <a:rPr lang="ko-KR" altLang="en-US" sz="1200" dirty="0">
                <a:latin typeface="+mn-ea"/>
                <a:cs typeface="JBold" panose="02020603020101020101" pitchFamily="18" charset="-127"/>
              </a:rPr>
              <a:t>치즈</a:t>
            </a:r>
            <a:endParaRPr lang="en-US" altLang="ko-KR" sz="1200" dirty="0">
              <a:latin typeface="+mn-ea"/>
              <a:cs typeface="JBold" panose="02020603020101020101" pitchFamily="18" charset="-127"/>
            </a:endParaRPr>
          </a:p>
          <a:p>
            <a:pPr latinLnBrk="0">
              <a:lnSpc>
                <a:spcPts val="2100"/>
              </a:lnSpc>
            </a:pPr>
            <a:endParaRPr lang="en-US" altLang="ko-KR" sz="1200" dirty="0">
              <a:latin typeface="+mn-ea"/>
              <a:cs typeface="JBold" panose="02020603020101020101" pitchFamily="18" charset="-127"/>
            </a:endParaRPr>
          </a:p>
          <a:p>
            <a:pPr latinLnBrk="0">
              <a:lnSpc>
                <a:spcPts val="2100"/>
              </a:lnSpc>
            </a:pPr>
            <a:r>
              <a:rPr lang="en-US" altLang="ko-KR" sz="1200" dirty="0" smtClean="0">
                <a:latin typeface="+mn-ea"/>
                <a:cs typeface="JBold" panose="02020603020101020101" pitchFamily="18" charset="-127"/>
              </a:rPr>
              <a:t>6</a:t>
            </a:r>
            <a:r>
              <a:rPr lang="ko-KR" altLang="en-US" sz="1200" dirty="0" smtClean="0">
                <a:latin typeface="+mn-ea"/>
                <a:cs typeface="JBold" panose="02020603020101020101" pitchFamily="18" charset="-127"/>
              </a:rPr>
              <a:t>년</a:t>
            </a:r>
            <a:endParaRPr lang="en-US" altLang="ko-KR" sz="1200" dirty="0">
              <a:latin typeface="+mn-ea"/>
              <a:cs typeface="JBold" panose="02020603020101020101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53001" y="261789"/>
            <a:ext cx="4356806" cy="875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kern="0" dirty="0" err="1">
                <a:solidFill>
                  <a:prstClr val="black"/>
                </a:solidFill>
                <a:latin typeface="Bahnschrift SemiBold SemiConden" panose="020B0502040204020203" pitchFamily="34" charset="0"/>
                <a:ea typeface="나눔고딕" pitchFamily="50" charset="-127"/>
              </a:rPr>
              <a:t>Marsannay</a:t>
            </a:r>
            <a:r>
              <a:rPr lang="en-US" altLang="ko-KR" sz="2000" b="1" kern="0" dirty="0">
                <a:solidFill>
                  <a:prstClr val="black"/>
                </a:solidFill>
                <a:latin typeface="Bahnschrift SemiBold SemiConden" panose="020B0502040204020203" pitchFamily="34" charset="0"/>
                <a:ea typeface="나눔고딕" pitchFamily="50" charset="-127"/>
              </a:rPr>
              <a:t> &lt;Les </a:t>
            </a:r>
            <a:r>
              <a:rPr lang="en-US" altLang="ko-KR" sz="2000" b="1" kern="0" dirty="0" err="1">
                <a:solidFill>
                  <a:prstClr val="black"/>
                </a:solidFill>
                <a:latin typeface="Bahnschrift SemiBold SemiConden" panose="020B0502040204020203" pitchFamily="34" charset="0"/>
                <a:ea typeface="나눔고딕" pitchFamily="50" charset="-127"/>
              </a:rPr>
              <a:t>Longeroies</a:t>
            </a:r>
            <a:r>
              <a:rPr lang="en-US" altLang="ko-KR" sz="2000" b="1" kern="0" dirty="0">
                <a:solidFill>
                  <a:prstClr val="black"/>
                </a:solidFill>
                <a:latin typeface="Bahnschrift SemiBold SemiConden" panose="020B0502040204020203" pitchFamily="34" charset="0"/>
                <a:ea typeface="나눔고딕" pitchFamily="50" charset="-127"/>
              </a:rPr>
              <a:t>&gt; 2023</a:t>
            </a:r>
          </a:p>
          <a:p>
            <a:pPr>
              <a:lnSpc>
                <a:spcPct val="150000"/>
              </a:lnSpc>
            </a:pPr>
            <a:r>
              <a:rPr lang="ko-KR" altLang="en-US" sz="1600" b="1" dirty="0" err="1">
                <a:latin typeface="Century Gothic" pitchFamily="34" charset="0"/>
              </a:rPr>
              <a:t>마르싸네</a:t>
            </a:r>
            <a:r>
              <a:rPr lang="ko-KR" altLang="en-US" sz="1600" b="1" dirty="0">
                <a:latin typeface="Century Gothic" pitchFamily="34" charset="0"/>
              </a:rPr>
              <a:t> </a:t>
            </a:r>
            <a:r>
              <a:rPr lang="en-US" altLang="ko-KR" sz="1600" b="1" dirty="0">
                <a:latin typeface="Century Gothic" pitchFamily="34" charset="0"/>
              </a:rPr>
              <a:t>&lt;</a:t>
            </a:r>
            <a:r>
              <a:rPr lang="ko-KR" altLang="en-US" sz="1600" b="1" dirty="0" err="1">
                <a:latin typeface="Century Gothic" pitchFamily="34" charset="0"/>
              </a:rPr>
              <a:t>레</a:t>
            </a:r>
            <a:r>
              <a:rPr lang="ko-KR" altLang="en-US" sz="1600" b="1" dirty="0">
                <a:latin typeface="Century Gothic" pitchFamily="34" charset="0"/>
              </a:rPr>
              <a:t> </a:t>
            </a:r>
            <a:r>
              <a:rPr lang="ko-KR" altLang="en-US" sz="1600" b="1" dirty="0" err="1">
                <a:latin typeface="Century Gothic" pitchFamily="34" charset="0"/>
              </a:rPr>
              <a:t>롱주루아</a:t>
            </a:r>
            <a:r>
              <a:rPr lang="en-US" altLang="ko-KR" sz="1600" b="1" dirty="0">
                <a:latin typeface="Century Gothic" pitchFamily="34" charset="0"/>
              </a:rPr>
              <a:t>&gt; 2023</a:t>
            </a:r>
            <a:endParaRPr lang="fr-FR" altLang="ko-KR" sz="1600" b="1" dirty="0">
              <a:latin typeface="Century Gothic" pitchFamily="34" charset="0"/>
            </a:endParaRPr>
          </a:p>
        </p:txBody>
      </p:sp>
      <p:cxnSp>
        <p:nvCxnSpPr>
          <p:cNvPr id="15" name="직선 연결선 14"/>
          <p:cNvCxnSpPr/>
          <p:nvPr/>
        </p:nvCxnSpPr>
        <p:spPr>
          <a:xfrm>
            <a:off x="4953000" y="1122885"/>
            <a:ext cx="4953000" cy="0"/>
          </a:xfrm>
          <a:prstGeom prst="line">
            <a:avLst/>
          </a:prstGeom>
          <a:ln w="19050">
            <a:solidFill>
              <a:srgbClr val="7F13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admin\Dropbox\내 PC (이공화)\Desktop\캡처4367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762" y="6446350"/>
            <a:ext cx="848238" cy="38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302" y="378347"/>
            <a:ext cx="1836467" cy="117779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13" y="388593"/>
            <a:ext cx="1582737" cy="612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035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878729" y="1587812"/>
            <a:ext cx="800284" cy="46705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2100"/>
              </a:lnSpc>
            </a:pPr>
            <a:r>
              <a:rPr lang="ko-KR" altLang="en-US" sz="1200" b="1" dirty="0">
                <a:solidFill>
                  <a:srgbClr val="7F7F7F"/>
                </a:solidFill>
                <a:latin typeface="+mj-ea"/>
                <a:ea typeface="+mj-ea"/>
              </a:rPr>
              <a:t>지 역</a:t>
            </a:r>
            <a:endParaRPr lang="en-US" altLang="ko-KR" sz="1200" b="1" dirty="0">
              <a:solidFill>
                <a:srgbClr val="7F7F7F"/>
              </a:solidFill>
              <a:latin typeface="+mj-ea"/>
              <a:ea typeface="+mj-ea"/>
            </a:endParaRPr>
          </a:p>
          <a:p>
            <a:pPr algn="r">
              <a:lnSpc>
                <a:spcPts val="2100"/>
              </a:lnSpc>
            </a:pPr>
            <a:endParaRPr lang="en-US" altLang="ko-KR" sz="12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ts val="2100"/>
              </a:lnSpc>
            </a:pP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품 종</a:t>
            </a:r>
            <a:endParaRPr lang="en-US" altLang="ko-KR" sz="12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ts val="2100"/>
              </a:lnSpc>
            </a:pPr>
            <a:endParaRPr lang="en-US" altLang="ko-KR" sz="12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ts val="2100"/>
              </a:lnSpc>
            </a:pP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와인양조</a:t>
            </a:r>
            <a:endParaRPr lang="en-US" altLang="ko-KR" sz="12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ts val="2100"/>
              </a:lnSpc>
            </a:pPr>
            <a:endParaRPr lang="en-US" altLang="ko-KR" sz="12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ts val="2100"/>
              </a:lnSpc>
            </a:pPr>
            <a:endParaRPr lang="en-US" altLang="ko-KR" sz="12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ts val="2100"/>
              </a:lnSpc>
            </a:pP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Color</a:t>
            </a:r>
          </a:p>
          <a:p>
            <a:pPr algn="r">
              <a:lnSpc>
                <a:spcPts val="2100"/>
              </a:lnSpc>
            </a:pPr>
            <a:endParaRPr lang="en-US" altLang="ko-KR" sz="12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ts val="2100"/>
              </a:lnSpc>
            </a:pP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Aroma</a:t>
            </a:r>
          </a:p>
          <a:p>
            <a:pPr algn="r">
              <a:lnSpc>
                <a:spcPts val="2100"/>
              </a:lnSpc>
            </a:pPr>
            <a:endParaRPr lang="en-US" altLang="ko-KR" sz="12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ts val="2100"/>
              </a:lnSpc>
            </a:pP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Taste</a:t>
            </a:r>
          </a:p>
          <a:p>
            <a:pPr algn="r">
              <a:lnSpc>
                <a:spcPts val="2100"/>
              </a:lnSpc>
            </a:pPr>
            <a:endParaRPr lang="en-US" altLang="ko-KR" sz="12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ts val="2100"/>
              </a:lnSpc>
            </a:pPr>
            <a:endParaRPr lang="en-US" altLang="ko-KR" sz="12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ts val="2100"/>
              </a:lnSpc>
            </a:pP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Pairing</a:t>
            </a:r>
          </a:p>
          <a:p>
            <a:pPr algn="r">
              <a:lnSpc>
                <a:spcPts val="2100"/>
              </a:lnSpc>
            </a:pPr>
            <a:endParaRPr lang="en-US" altLang="ko-KR" sz="12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ts val="2100"/>
              </a:lnSpc>
            </a:pP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Ageing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01672" y="1584015"/>
            <a:ext cx="5064692" cy="46705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ts val="2100"/>
              </a:lnSpc>
            </a:pPr>
            <a:r>
              <a:rPr lang="fr-FR" altLang="ko-KR" sz="1200" dirty="0"/>
              <a:t>FRANCE / BURGUNDY / CÔTE DE NUITS / NUITS SAINT GEORGES</a:t>
            </a:r>
          </a:p>
          <a:p>
            <a:pPr latinLnBrk="0">
              <a:lnSpc>
                <a:spcPts val="2100"/>
              </a:lnSpc>
            </a:pPr>
            <a:endParaRPr lang="en-US" altLang="ko-KR" sz="1200" dirty="0">
              <a:latin typeface="Century Gothic" pitchFamily="34" charset="0"/>
            </a:endParaRPr>
          </a:p>
          <a:p>
            <a:pPr latinLnBrk="0">
              <a:lnSpc>
                <a:spcPts val="2100"/>
              </a:lnSpc>
            </a:pPr>
            <a:r>
              <a:rPr lang="en-US" altLang="ko-KR" sz="1200" dirty="0">
                <a:latin typeface="Century Gothic" pitchFamily="34" charset="0"/>
              </a:rPr>
              <a:t>100% </a:t>
            </a:r>
            <a:r>
              <a:rPr lang="ko-KR" altLang="en-US" sz="1200" dirty="0" err="1">
                <a:latin typeface="Century Gothic" pitchFamily="34" charset="0"/>
              </a:rPr>
              <a:t>피노누아</a:t>
            </a:r>
            <a:r>
              <a:rPr lang="en-US" altLang="ko-KR" sz="1200" dirty="0">
                <a:latin typeface="Century Gothic" pitchFamily="34" charset="0"/>
              </a:rPr>
              <a:t>(Pinot Noir)</a:t>
            </a:r>
            <a:endParaRPr lang="fr-FR" altLang="ko-KR" sz="1200" dirty="0">
              <a:latin typeface="Century Gothic" pitchFamily="34" charset="0"/>
            </a:endParaRPr>
          </a:p>
          <a:p>
            <a:pPr>
              <a:lnSpc>
                <a:spcPts val="2100"/>
              </a:lnSpc>
            </a:pPr>
            <a:endParaRPr lang="en-US" altLang="ko-KR" sz="1200" dirty="0">
              <a:latin typeface="Century Gothic" pitchFamily="34" charset="0"/>
            </a:endParaRPr>
          </a:p>
          <a:p>
            <a:pPr latinLnBrk="0">
              <a:lnSpc>
                <a:spcPts val="2100"/>
              </a:lnSpc>
            </a:pPr>
            <a:r>
              <a:rPr lang="ko-KR" altLang="en-US" sz="1200" dirty="0">
                <a:latin typeface="Century Gothic" pitchFamily="34" charset="0"/>
              </a:rPr>
              <a:t>콘크리트통과 스테인리스 탱크에서 약 </a:t>
            </a:r>
            <a:r>
              <a:rPr lang="en-US" altLang="ko-KR" sz="1200" dirty="0">
                <a:latin typeface="Century Gothic" pitchFamily="34" charset="0"/>
              </a:rPr>
              <a:t>20</a:t>
            </a:r>
            <a:r>
              <a:rPr lang="ko-KR" altLang="en-US" sz="1200" dirty="0">
                <a:latin typeface="Century Gothic" pitchFamily="34" charset="0"/>
              </a:rPr>
              <a:t>일간 </a:t>
            </a:r>
            <a:r>
              <a:rPr lang="ko-KR" altLang="en-US" sz="1200" dirty="0" err="1">
                <a:latin typeface="Century Gothic" pitchFamily="34" charset="0"/>
              </a:rPr>
              <a:t>침용과정을</a:t>
            </a:r>
            <a:r>
              <a:rPr lang="ko-KR" altLang="en-US" sz="1200" dirty="0">
                <a:latin typeface="Century Gothic" pitchFamily="34" charset="0"/>
              </a:rPr>
              <a:t> 거친 뒤</a:t>
            </a:r>
            <a:endParaRPr lang="en-US" altLang="ko-KR" sz="1200" dirty="0">
              <a:latin typeface="Century Gothic" pitchFamily="34" charset="0"/>
            </a:endParaRPr>
          </a:p>
          <a:p>
            <a:pPr latinLnBrk="0">
              <a:lnSpc>
                <a:spcPts val="2100"/>
              </a:lnSpc>
            </a:pPr>
            <a:r>
              <a:rPr lang="ko-KR" altLang="en-US" sz="1200" dirty="0">
                <a:latin typeface="Century Gothic" pitchFamily="34" charset="0"/>
              </a:rPr>
              <a:t>토착 효모로 발효</a:t>
            </a:r>
            <a:r>
              <a:rPr lang="en-US" altLang="ko-KR" sz="1200" dirty="0">
                <a:latin typeface="Century Gothic" pitchFamily="34" charset="0"/>
              </a:rPr>
              <a:t>. </a:t>
            </a:r>
            <a:r>
              <a:rPr lang="ko-KR" altLang="en-US" sz="1200" dirty="0">
                <a:latin typeface="Century Gothic" pitchFamily="34" charset="0"/>
              </a:rPr>
              <a:t>이후 </a:t>
            </a:r>
            <a:r>
              <a:rPr lang="ko-KR" altLang="en-US" sz="1200" dirty="0" err="1">
                <a:latin typeface="Century Gothic" pitchFamily="34" charset="0"/>
              </a:rPr>
              <a:t>부르고뉴</a:t>
            </a:r>
            <a:r>
              <a:rPr lang="ko-KR" altLang="en-US" sz="1200" dirty="0">
                <a:latin typeface="Century Gothic" pitchFamily="34" charset="0"/>
              </a:rPr>
              <a:t> 전통 </a:t>
            </a:r>
            <a:r>
              <a:rPr lang="ko-KR" altLang="en-US" sz="1200" dirty="0" err="1">
                <a:latin typeface="Century Gothic" pitchFamily="34" charset="0"/>
              </a:rPr>
              <a:t>오크통에서</a:t>
            </a:r>
            <a:r>
              <a:rPr lang="ko-KR" altLang="en-US" sz="1200" dirty="0">
                <a:latin typeface="Century Gothic" pitchFamily="34" charset="0"/>
              </a:rPr>
              <a:t> </a:t>
            </a:r>
            <a:r>
              <a:rPr lang="en-US" altLang="ko-KR" sz="1200" dirty="0">
                <a:latin typeface="Century Gothic" pitchFamily="34" charset="0"/>
              </a:rPr>
              <a:t>1</a:t>
            </a:r>
            <a:r>
              <a:rPr lang="ko-KR" altLang="en-US" sz="1200" dirty="0">
                <a:latin typeface="Century Gothic" pitchFamily="34" charset="0"/>
              </a:rPr>
              <a:t>년간 숙성</a:t>
            </a:r>
            <a:endParaRPr lang="en-US" altLang="ko-KR" sz="1200" dirty="0">
              <a:latin typeface="Century Gothic" pitchFamily="34" charset="0"/>
            </a:endParaRPr>
          </a:p>
          <a:p>
            <a:pPr latinLnBrk="0">
              <a:lnSpc>
                <a:spcPts val="2100"/>
              </a:lnSpc>
            </a:pPr>
            <a:endParaRPr lang="en-US" altLang="ko-KR" sz="1200" dirty="0">
              <a:latin typeface="+mn-ea"/>
            </a:endParaRPr>
          </a:p>
          <a:p>
            <a:pPr>
              <a:lnSpc>
                <a:spcPts val="2100"/>
              </a:lnSpc>
            </a:pPr>
            <a:r>
              <a:rPr lang="ko-KR" altLang="en-US" sz="1200" dirty="0">
                <a:latin typeface="+mn-ea"/>
                <a:cs typeface="JBold" panose="02020603020101020101" pitchFamily="18" charset="-127"/>
              </a:rPr>
              <a:t>반짝이는 루비 </a:t>
            </a:r>
            <a:r>
              <a:rPr lang="ko-KR" altLang="en-US" sz="1200" dirty="0" err="1">
                <a:latin typeface="+mn-ea"/>
                <a:cs typeface="JBold" panose="02020603020101020101" pitchFamily="18" charset="-127"/>
              </a:rPr>
              <a:t>레드</a:t>
            </a:r>
            <a:endParaRPr lang="en-US" altLang="ko-KR" sz="1200" dirty="0">
              <a:latin typeface="+mn-ea"/>
              <a:cs typeface="JBold" panose="02020603020101020101" pitchFamily="18" charset="-127"/>
            </a:endParaRPr>
          </a:p>
          <a:p>
            <a:pPr latinLnBrk="0">
              <a:lnSpc>
                <a:spcPts val="2100"/>
              </a:lnSpc>
            </a:pPr>
            <a:endParaRPr lang="en-US" altLang="ko-KR" sz="1200" dirty="0">
              <a:latin typeface="+mn-ea"/>
              <a:cs typeface="JBold" panose="02020603020101020101" pitchFamily="18" charset="-127"/>
            </a:endParaRPr>
          </a:p>
          <a:p>
            <a:pPr latinLnBrk="0">
              <a:lnSpc>
                <a:spcPts val="2100"/>
              </a:lnSpc>
            </a:pPr>
            <a:r>
              <a:rPr lang="ko-KR" altLang="en-US" sz="1200" dirty="0">
                <a:latin typeface="+mn-ea"/>
                <a:cs typeface="JBold" panose="02020603020101020101" pitchFamily="18" charset="-127"/>
              </a:rPr>
              <a:t>신선한 </a:t>
            </a:r>
            <a:r>
              <a:rPr lang="ko-KR" altLang="en-US" sz="1200" dirty="0" err="1">
                <a:latin typeface="+mn-ea"/>
                <a:cs typeface="JBold" panose="02020603020101020101" pitchFamily="18" charset="-127"/>
              </a:rPr>
              <a:t>레드</a:t>
            </a:r>
            <a:r>
              <a:rPr lang="ko-KR" altLang="en-US" sz="1200" dirty="0">
                <a:latin typeface="+mn-ea"/>
                <a:cs typeface="JBold" panose="02020603020101020101" pitchFamily="18" charset="-127"/>
              </a:rPr>
              <a:t> </a:t>
            </a:r>
            <a:r>
              <a:rPr lang="ko-KR" altLang="en-US" sz="1200" dirty="0" err="1">
                <a:latin typeface="+mn-ea"/>
                <a:cs typeface="JBold" panose="02020603020101020101" pitchFamily="18" charset="-127"/>
              </a:rPr>
              <a:t>프루트</a:t>
            </a:r>
            <a:r>
              <a:rPr lang="ko-KR" altLang="en-US" sz="1200" dirty="0">
                <a:latin typeface="+mn-ea"/>
                <a:cs typeface="JBold" panose="02020603020101020101" pitchFamily="18" charset="-127"/>
              </a:rPr>
              <a:t> </a:t>
            </a:r>
            <a:r>
              <a:rPr lang="ko-KR" altLang="en-US" sz="1200" dirty="0" err="1">
                <a:latin typeface="+mn-ea"/>
                <a:cs typeface="JBold" panose="02020603020101020101" pitchFamily="18" charset="-127"/>
              </a:rPr>
              <a:t>아로마</a:t>
            </a:r>
            <a:endParaRPr lang="en-US" altLang="ko-KR" sz="1200" dirty="0">
              <a:latin typeface="+mn-ea"/>
              <a:cs typeface="JBold" panose="02020603020101020101" pitchFamily="18" charset="-127"/>
            </a:endParaRPr>
          </a:p>
          <a:p>
            <a:pPr latinLnBrk="0">
              <a:lnSpc>
                <a:spcPts val="2100"/>
              </a:lnSpc>
            </a:pPr>
            <a:endParaRPr lang="en-US" altLang="ko-KR" sz="1200" dirty="0">
              <a:latin typeface="+mn-ea"/>
              <a:cs typeface="JBold" panose="02020603020101020101" pitchFamily="18" charset="-127"/>
            </a:endParaRPr>
          </a:p>
          <a:p>
            <a:pPr latinLnBrk="0">
              <a:lnSpc>
                <a:spcPts val="2100"/>
              </a:lnSpc>
            </a:pPr>
            <a:r>
              <a:rPr lang="ko-KR" altLang="en-US" sz="1200" dirty="0" err="1">
                <a:latin typeface="+mn-ea"/>
                <a:cs typeface="JBold" panose="02020603020101020101" pitchFamily="18" charset="-127"/>
              </a:rPr>
              <a:t>과실향이</a:t>
            </a:r>
            <a:r>
              <a:rPr lang="ko-KR" altLang="en-US" sz="1200" dirty="0">
                <a:latin typeface="+mn-ea"/>
                <a:cs typeface="JBold" panose="02020603020101020101" pitchFamily="18" charset="-127"/>
              </a:rPr>
              <a:t> 와인의 </a:t>
            </a:r>
            <a:r>
              <a:rPr lang="ko-KR" altLang="en-US" sz="1200" dirty="0" err="1">
                <a:latin typeface="+mn-ea"/>
                <a:cs typeface="JBold" panose="02020603020101020101" pitchFamily="18" charset="-127"/>
              </a:rPr>
              <a:t>복합미와</a:t>
            </a:r>
            <a:r>
              <a:rPr lang="ko-KR" altLang="en-US" sz="1200" dirty="0">
                <a:latin typeface="+mn-ea"/>
                <a:cs typeface="JBold" panose="02020603020101020101" pitchFamily="18" charset="-127"/>
              </a:rPr>
              <a:t> 어우러지며 입안에서는 매끄럽고 과일 풍미가 풍부</a:t>
            </a:r>
            <a:r>
              <a:rPr lang="en-US" altLang="ko-KR" sz="1200" dirty="0">
                <a:latin typeface="+mn-ea"/>
                <a:cs typeface="JBold" panose="02020603020101020101" pitchFamily="18" charset="-127"/>
              </a:rPr>
              <a:t>. </a:t>
            </a:r>
            <a:r>
              <a:rPr lang="ko-KR" altLang="en-US" sz="1200" dirty="0">
                <a:latin typeface="+mn-ea"/>
                <a:cs typeface="JBold" panose="02020603020101020101" pitchFamily="18" charset="-127"/>
              </a:rPr>
              <a:t>은은한 </a:t>
            </a:r>
            <a:r>
              <a:rPr lang="ko-KR" altLang="en-US" sz="1200" dirty="0" err="1">
                <a:latin typeface="+mn-ea"/>
                <a:cs typeface="JBold" panose="02020603020101020101" pitchFamily="18" charset="-127"/>
              </a:rPr>
              <a:t>오크</a:t>
            </a:r>
            <a:r>
              <a:rPr lang="ko-KR" altLang="en-US" sz="1200" dirty="0">
                <a:latin typeface="+mn-ea"/>
                <a:cs typeface="JBold" panose="02020603020101020101" pitchFamily="18" charset="-127"/>
              </a:rPr>
              <a:t> 뉘앙스가 느껴짐</a:t>
            </a:r>
            <a:endParaRPr lang="en-US" altLang="ko-KR" sz="1200" dirty="0">
              <a:latin typeface="+mn-ea"/>
              <a:cs typeface="JBold" panose="02020603020101020101" pitchFamily="18" charset="-127"/>
            </a:endParaRPr>
          </a:p>
          <a:p>
            <a:pPr latinLnBrk="0">
              <a:lnSpc>
                <a:spcPts val="2100"/>
              </a:lnSpc>
            </a:pPr>
            <a:endParaRPr lang="en-US" altLang="ko-KR" sz="1200" dirty="0">
              <a:latin typeface="+mn-ea"/>
              <a:cs typeface="JBold" panose="02020603020101020101" pitchFamily="18" charset="-127"/>
            </a:endParaRPr>
          </a:p>
          <a:p>
            <a:pPr latinLnBrk="0">
              <a:lnSpc>
                <a:spcPts val="2100"/>
              </a:lnSpc>
            </a:pPr>
            <a:r>
              <a:rPr lang="ko-KR" altLang="en-US" sz="1200" dirty="0">
                <a:latin typeface="+mn-ea"/>
                <a:cs typeface="JBold" panose="02020603020101020101" pitchFamily="18" charset="-127"/>
              </a:rPr>
              <a:t>붉은 육류</a:t>
            </a:r>
            <a:r>
              <a:rPr lang="en-US" altLang="ko-KR" sz="1200" dirty="0">
                <a:latin typeface="+mn-ea"/>
                <a:cs typeface="JBold" panose="02020603020101020101" pitchFamily="18" charset="-127"/>
              </a:rPr>
              <a:t>, </a:t>
            </a:r>
            <a:r>
              <a:rPr lang="ko-KR" altLang="en-US" sz="1200" dirty="0">
                <a:latin typeface="+mn-ea"/>
                <a:cs typeface="JBold" panose="02020603020101020101" pitchFamily="18" charset="-127"/>
              </a:rPr>
              <a:t>사냥고기 요리</a:t>
            </a:r>
            <a:endParaRPr lang="en-US" altLang="ko-KR" sz="1200" dirty="0">
              <a:latin typeface="+mn-ea"/>
              <a:cs typeface="JBold" panose="02020603020101020101" pitchFamily="18" charset="-127"/>
            </a:endParaRPr>
          </a:p>
          <a:p>
            <a:pPr latinLnBrk="0">
              <a:lnSpc>
                <a:spcPts val="2100"/>
              </a:lnSpc>
            </a:pPr>
            <a:endParaRPr lang="en-US" altLang="ko-KR" sz="1200" dirty="0">
              <a:latin typeface="+mn-ea"/>
              <a:cs typeface="JBold" panose="02020603020101020101" pitchFamily="18" charset="-127"/>
            </a:endParaRPr>
          </a:p>
          <a:p>
            <a:pPr latinLnBrk="0">
              <a:lnSpc>
                <a:spcPts val="2100"/>
              </a:lnSpc>
            </a:pPr>
            <a:r>
              <a:rPr lang="en-US" altLang="ko-KR" sz="1200" dirty="0">
                <a:latin typeface="+mn-ea"/>
                <a:cs typeface="JBold" panose="02020603020101020101" pitchFamily="18" charset="-127"/>
              </a:rPr>
              <a:t>3</a:t>
            </a:r>
            <a:r>
              <a:rPr lang="ko-KR" altLang="en-US" sz="1200" dirty="0">
                <a:latin typeface="+mn-ea"/>
                <a:cs typeface="JBold" panose="02020603020101020101" pitchFamily="18" charset="-127"/>
              </a:rPr>
              <a:t>년</a:t>
            </a:r>
            <a:r>
              <a:rPr lang="en-US" altLang="ko-KR" sz="1200" dirty="0">
                <a:latin typeface="+mn-ea"/>
                <a:cs typeface="JBold" panose="02020603020101020101" pitchFamily="18" charset="-127"/>
              </a:rPr>
              <a:t>-10 </a:t>
            </a:r>
            <a:r>
              <a:rPr lang="ko-KR" altLang="en-US" sz="1200" dirty="0">
                <a:latin typeface="+mn-ea"/>
                <a:cs typeface="JBold" panose="02020603020101020101" pitchFamily="18" charset="-127"/>
              </a:rPr>
              <a:t>년</a:t>
            </a:r>
            <a:endParaRPr lang="en-US" altLang="ko-KR" sz="1200" dirty="0">
              <a:latin typeface="+mn-ea"/>
              <a:cs typeface="JBold" panose="02020603020101020101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53001" y="261789"/>
            <a:ext cx="43568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kern="0" dirty="0" err="1">
                <a:solidFill>
                  <a:prstClr val="black"/>
                </a:solidFill>
                <a:latin typeface="Bahnschrift SemiBold SemiConden" panose="020B0502040204020203" pitchFamily="34" charset="0"/>
                <a:ea typeface="나눔고딕" pitchFamily="50" charset="-127"/>
              </a:rPr>
              <a:t>Nuits</a:t>
            </a:r>
            <a:r>
              <a:rPr lang="en-US" altLang="ko-KR" sz="2000" b="1" kern="0" dirty="0">
                <a:solidFill>
                  <a:prstClr val="black"/>
                </a:solidFill>
                <a:latin typeface="Bahnschrift SemiBold SemiConden" panose="020B0502040204020203" pitchFamily="34" charset="0"/>
                <a:ea typeface="나눔고딕" pitchFamily="50" charset="-127"/>
              </a:rPr>
              <a:t> Saint Georges2023</a:t>
            </a:r>
          </a:p>
          <a:p>
            <a:pPr>
              <a:lnSpc>
                <a:spcPct val="150000"/>
              </a:lnSpc>
            </a:pPr>
            <a:r>
              <a:rPr lang="ko-KR" altLang="en-US" sz="1600" b="1" dirty="0">
                <a:latin typeface="Century Gothic" pitchFamily="34" charset="0"/>
              </a:rPr>
              <a:t>뉘 생 </a:t>
            </a:r>
            <a:r>
              <a:rPr lang="ko-KR" altLang="en-US" sz="1600" b="1" dirty="0" err="1">
                <a:latin typeface="Century Gothic" pitchFamily="34" charset="0"/>
              </a:rPr>
              <a:t>조르주</a:t>
            </a:r>
            <a:r>
              <a:rPr lang="ko-KR" altLang="en-US" sz="1600" b="1" dirty="0">
                <a:latin typeface="Century Gothic" pitchFamily="34" charset="0"/>
              </a:rPr>
              <a:t> </a:t>
            </a:r>
            <a:r>
              <a:rPr lang="en-US" altLang="ko-KR" sz="1600" b="1" dirty="0">
                <a:latin typeface="Century Gothic" pitchFamily="34" charset="0"/>
              </a:rPr>
              <a:t>2023</a:t>
            </a:r>
            <a:endParaRPr lang="fr-FR" altLang="ko-KR" sz="1600" b="1" dirty="0">
              <a:latin typeface="Century Gothic" pitchFamily="34" charset="0"/>
            </a:endParaRPr>
          </a:p>
        </p:txBody>
      </p:sp>
      <p:cxnSp>
        <p:nvCxnSpPr>
          <p:cNvPr id="15" name="직선 연결선 14"/>
          <p:cNvCxnSpPr/>
          <p:nvPr/>
        </p:nvCxnSpPr>
        <p:spPr>
          <a:xfrm>
            <a:off x="4953000" y="1122885"/>
            <a:ext cx="4953000" cy="0"/>
          </a:xfrm>
          <a:prstGeom prst="line">
            <a:avLst/>
          </a:prstGeom>
          <a:ln w="19050">
            <a:solidFill>
              <a:srgbClr val="7F13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admin\Dropbox\내 PC (이공화)\Desktop\캡처4367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762" y="6446350"/>
            <a:ext cx="848238" cy="38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302" y="378347"/>
            <a:ext cx="1836467" cy="117779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13" y="328488"/>
            <a:ext cx="1582737" cy="6152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5529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7765</TotalTime>
  <Words>1092</Words>
  <Application>Microsoft Office PowerPoint</Application>
  <PresentationFormat>A4 용지(210x297mm)</PresentationFormat>
  <Paragraphs>358</Paragraphs>
  <Slides>12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25" baseType="lpstr">
      <vt:lpstr>JBold</vt:lpstr>
      <vt:lpstr>감탄로드감탄체</vt:lpstr>
      <vt:lpstr>나눔고딕</vt:lpstr>
      <vt:lpstr>나눔스퀘어라운드 ExtraBold</vt:lpstr>
      <vt:lpstr>던파 연단된 칼날 Bold</vt:lpstr>
      <vt:lpstr>맑은 고딕</vt:lpstr>
      <vt:lpstr>Arial</vt:lpstr>
      <vt:lpstr>Bahnschrift SemiBold SemiConden</vt:lpstr>
      <vt:lpstr>Calibri</vt:lpstr>
      <vt:lpstr>Calibri Light</vt:lpstr>
      <vt:lpstr>Century Gothic</vt:lpstr>
      <vt:lpstr>Edwardian Script ITC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Yang</dc:creator>
  <cp:lastModifiedBy>KIM YOONJAE</cp:lastModifiedBy>
  <cp:revision>68</cp:revision>
  <dcterms:created xsi:type="dcterms:W3CDTF">2022-02-16T22:10:16Z</dcterms:created>
  <dcterms:modified xsi:type="dcterms:W3CDTF">2025-09-04T11:21:53Z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SCPROP">
    <vt:lpwstr>NSCCustomProperty</vt:lpwstr>
  </property>
  <property fmtid="{D5CDD505-2E9C-101B-9397-08002B2CF9AE}" pid="3" name="NSCPROP_SA">
    <vt:lpwstr>D:\Tiger International\와인잔\와인\H. blin\프레젠테이션1.pptx</vt:lpwstr>
  </property>
</Properties>
</file>