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60" r:id="rId2"/>
    <p:sldId id="257" r:id="rId3"/>
    <p:sldId id="258" r:id="rId4"/>
    <p:sldId id="262" r:id="rId5"/>
    <p:sldId id="263" r:id="rId6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4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14" y="900"/>
      </p:cViewPr>
      <p:guideLst>
        <p:guide orient="horz" pos="2880"/>
        <p:guide pos="4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B6588-34D2-4755-92AC-A06B6C70724C}" type="datetimeFigureOut">
              <a:rPr lang="ko-KR" altLang="en-US" smtClean="0"/>
              <a:t>2026-04-01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B8FE3-0C21-44F0-88F3-7D137BFFC5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640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F97C1-964F-4B88-AF77-2162281047D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8214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F97C1-964F-4B88-AF77-2162281047D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1586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Bodoni MT"/>
                <a:cs typeface="Bodoni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LG Smart UI Regular"/>
                <a:cs typeface="LG Smart UI Regula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Bodoni MT"/>
                <a:cs typeface="Bodoni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LG Smart UI Regular"/>
                <a:cs typeface="LG Smart UI Regula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Bodoni MT"/>
                <a:cs typeface="Bodoni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Bodoni MT"/>
                <a:cs typeface="Bodoni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1783" y="1461261"/>
            <a:ext cx="3950334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Bodoni MT"/>
                <a:cs typeface="Bodoni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8794" y="2555430"/>
            <a:ext cx="4154804" cy="2364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LG Smart UI Regular"/>
                <a:cs typeface="LG Smart UI Regula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4579620" cy="6858000"/>
            </a:xfrm>
            <a:custGeom>
              <a:avLst/>
              <a:gdLst/>
              <a:ahLst/>
              <a:cxnLst/>
              <a:rect l="l" t="t" r="r" b="b"/>
              <a:pathLst>
                <a:path w="4579620" h="6858000">
                  <a:moveTo>
                    <a:pt x="457962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79620" y="6858000"/>
                  </a:lnTo>
                  <a:lnTo>
                    <a:pt x="4579620" y="0"/>
                  </a:lnTo>
                  <a:close/>
                </a:path>
              </a:pathLst>
            </a:custGeom>
            <a:solidFill>
              <a:srgbClr val="4471C4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424" y="2043683"/>
              <a:ext cx="3892296" cy="27706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9620" y="0"/>
              <a:ext cx="4564380" cy="685799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79620" y="0"/>
              <a:ext cx="259079" cy="6858000"/>
            </a:xfrm>
            <a:custGeom>
              <a:avLst/>
              <a:gdLst/>
              <a:ahLst/>
              <a:cxnLst/>
              <a:rect l="l" t="t" r="r" b="b"/>
              <a:pathLst>
                <a:path w="259079" h="6858000">
                  <a:moveTo>
                    <a:pt x="25907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59079" y="6858000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BE90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59" y="6451659"/>
            <a:ext cx="762000" cy="4166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3999" cy="6858000"/>
            <a:chOff x="0" y="0"/>
            <a:chExt cx="9143999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6"/>
              <a:ext cx="9143999" cy="685660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579620" cy="6858000"/>
            </a:xfrm>
            <a:custGeom>
              <a:avLst/>
              <a:gdLst/>
              <a:ahLst/>
              <a:cxnLst/>
              <a:rect l="l" t="t" r="r" b="b"/>
              <a:pathLst>
                <a:path w="4579620" h="6858000">
                  <a:moveTo>
                    <a:pt x="457962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79620" y="6858000"/>
                  </a:lnTo>
                  <a:lnTo>
                    <a:pt x="4579620" y="0"/>
                  </a:lnTo>
                  <a:close/>
                </a:path>
              </a:pathLst>
            </a:custGeom>
            <a:solidFill>
              <a:srgbClr val="4471C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3240" y="187480"/>
              <a:ext cx="1613916" cy="11490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1639" y="3877055"/>
              <a:ext cx="1191057" cy="173736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87067" y="3872484"/>
              <a:ext cx="1207135" cy="1746885"/>
            </a:xfrm>
            <a:custGeom>
              <a:avLst/>
              <a:gdLst/>
              <a:ahLst/>
              <a:cxnLst/>
              <a:rect l="l" t="t" r="r" b="b"/>
              <a:pathLst>
                <a:path w="1207135" h="1746885">
                  <a:moveTo>
                    <a:pt x="0" y="1746504"/>
                  </a:moveTo>
                  <a:lnTo>
                    <a:pt x="1207008" y="1746504"/>
                  </a:lnTo>
                  <a:lnTo>
                    <a:pt x="1207008" y="0"/>
                  </a:lnTo>
                  <a:lnTo>
                    <a:pt x="0" y="0"/>
                  </a:lnTo>
                  <a:lnTo>
                    <a:pt x="0" y="174650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72000" y="0"/>
              <a:ext cx="257810" cy="6858000"/>
            </a:xfrm>
            <a:custGeom>
              <a:avLst/>
              <a:gdLst/>
              <a:ahLst/>
              <a:cxnLst/>
              <a:rect l="l" t="t" r="r" b="b"/>
              <a:pathLst>
                <a:path w="257810" h="6858000">
                  <a:moveTo>
                    <a:pt x="25755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57555" y="6858000"/>
                  </a:lnTo>
                  <a:lnTo>
                    <a:pt x="257555" y="0"/>
                  </a:lnTo>
                  <a:close/>
                </a:path>
              </a:pathLst>
            </a:custGeom>
            <a:solidFill>
              <a:srgbClr val="BE90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93240" y="1524000"/>
            <a:ext cx="4302560" cy="227235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90"/>
              </a:spcBef>
            </a:pPr>
            <a:r>
              <a:rPr lang="en-US" altLang="ko-KR" sz="1100" spc="-5" dirty="0" err="1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Dufouleur</a:t>
            </a:r>
            <a:r>
              <a:rPr lang="en-US" altLang="ko-KR" sz="1100" spc="-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 </a:t>
            </a:r>
            <a:r>
              <a:rPr lang="ko-KR" altLang="en-US" sz="1100" spc="-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가문은 </a:t>
            </a:r>
            <a:r>
              <a:rPr lang="en-US" altLang="ko-KR" sz="1100" spc="-5" dirty="0" err="1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Nuits</a:t>
            </a:r>
            <a:r>
              <a:rPr lang="en-US" altLang="ko-KR" sz="1100" spc="-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-Saint-Georges</a:t>
            </a:r>
            <a:r>
              <a:rPr lang="ko-KR" altLang="en-US" sz="1100" spc="-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의 유명한 포도밭 중심지에 뿌리를 두고 있으며</a:t>
            </a:r>
            <a:r>
              <a:rPr lang="en-US" altLang="ko-KR" sz="1100" spc="-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, 1596</a:t>
            </a:r>
            <a:r>
              <a:rPr lang="ko-KR" altLang="en-US" sz="1100" spc="-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년에 태어난 </a:t>
            </a:r>
            <a:r>
              <a:rPr lang="en-US" altLang="ko-KR" sz="1100" spc="-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Gilles </a:t>
            </a:r>
            <a:r>
              <a:rPr lang="en-US" altLang="ko-KR" sz="1100" spc="-5" dirty="0" err="1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Dufouleur</a:t>
            </a:r>
            <a:r>
              <a:rPr lang="ko-KR" altLang="en-US" sz="1100" spc="-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부터 그 역사를 이어왔습니다</a:t>
            </a:r>
            <a:r>
              <a:rPr lang="en-US" altLang="ko-KR" sz="1100" spc="-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. </a:t>
            </a:r>
            <a:r>
              <a:rPr lang="ko-KR" altLang="en-US" sz="1100" spc="-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이들은 </a:t>
            </a:r>
            <a:r>
              <a:rPr lang="ko-KR" altLang="en-US" sz="1100" spc="-5" dirty="0" err="1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부르고뉴</a:t>
            </a:r>
            <a:r>
              <a:rPr lang="ko-KR" altLang="en-US" sz="1100" spc="-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 전통과 와인 양조의 비법을 계승하며</a:t>
            </a:r>
            <a:r>
              <a:rPr lang="en-US" altLang="ko-KR" sz="1100" spc="-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, </a:t>
            </a:r>
            <a:r>
              <a:rPr lang="ko-KR" altLang="en-US" sz="1100" spc="-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엘리트의 취향을 전수해왔습니다</a:t>
            </a:r>
            <a:r>
              <a:rPr lang="en-US" altLang="ko-KR" sz="1100" spc="-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. 1804</a:t>
            </a:r>
            <a:r>
              <a:rPr lang="ko-KR" altLang="en-US" sz="1100" spc="-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년에는 </a:t>
            </a:r>
            <a:r>
              <a:rPr lang="en-US" altLang="ko-KR" sz="1100" spc="-5" dirty="0" err="1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Dufouleur</a:t>
            </a:r>
            <a:r>
              <a:rPr lang="en-US" altLang="ko-KR" sz="1100" spc="-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 </a:t>
            </a:r>
            <a:r>
              <a:rPr lang="en-US" altLang="ko-KR" sz="1100" spc="-5" dirty="0" err="1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Père</a:t>
            </a:r>
            <a:r>
              <a:rPr lang="en-US" altLang="ko-KR" sz="1100" spc="-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 &amp; </a:t>
            </a:r>
            <a:r>
              <a:rPr lang="en-US" altLang="ko-KR" sz="1100" spc="-5" dirty="0" err="1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Fils</a:t>
            </a:r>
            <a:r>
              <a:rPr lang="ko-KR" altLang="en-US" sz="1100" spc="-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가 제국 법원의 와인 공급업체가 되었습니다</a:t>
            </a:r>
            <a:r>
              <a:rPr lang="en-US" altLang="ko-KR" sz="1100" spc="-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. </a:t>
            </a:r>
            <a:r>
              <a:rPr lang="ko-KR" altLang="en-US" sz="1100" spc="-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오래된 이야기에 의하면</a:t>
            </a:r>
            <a:r>
              <a:rPr lang="en-US" altLang="ko-KR" sz="1100" spc="-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, </a:t>
            </a:r>
            <a:r>
              <a:rPr lang="ko-KR" altLang="en-US" sz="1100" spc="-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나폴레옹은 그의 장군 중 한 명인 </a:t>
            </a:r>
            <a:r>
              <a:rPr lang="en-US" altLang="ko-KR" sz="1100" spc="-5" dirty="0" err="1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Gassendi</a:t>
            </a:r>
            <a:r>
              <a:rPr lang="ko-KR" altLang="en-US" sz="1100" spc="-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의 아내와 사랑에 빠졌는데</a:t>
            </a:r>
            <a:r>
              <a:rPr lang="en-US" altLang="ko-KR" sz="1100" spc="-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, </a:t>
            </a:r>
            <a:r>
              <a:rPr lang="en-US" altLang="ko-KR" sz="1100" spc="-5" dirty="0" err="1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Gassendi</a:t>
            </a:r>
            <a:r>
              <a:rPr lang="en-US" altLang="ko-KR" sz="1100" spc="-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 </a:t>
            </a:r>
            <a:r>
              <a:rPr lang="ko-KR" altLang="en-US" sz="1100" spc="-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장군은 </a:t>
            </a:r>
            <a:r>
              <a:rPr lang="en-US" altLang="ko-KR" sz="1100" spc="-5" dirty="0" err="1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Nuits</a:t>
            </a:r>
            <a:r>
              <a:rPr lang="en-US" altLang="ko-KR" sz="1100" spc="-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-Saint-Georges</a:t>
            </a:r>
            <a:r>
              <a:rPr lang="ko-KR" altLang="en-US" sz="1100" spc="-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에 집을 가지고 있었습니다</a:t>
            </a:r>
            <a:r>
              <a:rPr lang="en-US" altLang="ko-KR" sz="1100" spc="-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. </a:t>
            </a:r>
            <a:r>
              <a:rPr lang="ko-KR" altLang="en-US" sz="1100" spc="-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나폴레옹은 마담 </a:t>
            </a:r>
            <a:r>
              <a:rPr lang="en-US" altLang="ko-KR" sz="1100" spc="-5" dirty="0" err="1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Gassendi</a:t>
            </a:r>
            <a:r>
              <a:rPr lang="ko-KR" altLang="en-US" sz="1100" spc="-5" dirty="0" err="1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를</a:t>
            </a:r>
            <a:r>
              <a:rPr lang="ko-KR" altLang="en-US" sz="1100" spc="-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 방문할 때마다 </a:t>
            </a:r>
            <a:r>
              <a:rPr lang="en-US" altLang="ko-KR" sz="1100" spc="-5" dirty="0" err="1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Dufouleur</a:t>
            </a:r>
            <a:r>
              <a:rPr lang="en-US" altLang="ko-KR" sz="1100" spc="-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 </a:t>
            </a:r>
            <a:r>
              <a:rPr lang="en-US" altLang="ko-KR" sz="1100" spc="-5" dirty="0" err="1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Père</a:t>
            </a:r>
            <a:r>
              <a:rPr lang="en-US" altLang="ko-KR" sz="1100" spc="-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 &amp; </a:t>
            </a:r>
            <a:r>
              <a:rPr lang="en-US" altLang="ko-KR" sz="1100" spc="-5" dirty="0" err="1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Fils</a:t>
            </a:r>
            <a:r>
              <a:rPr lang="ko-KR" altLang="en-US" sz="1100" spc="-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의 </a:t>
            </a:r>
            <a:r>
              <a:rPr lang="en-US" altLang="ko-KR" sz="1100" spc="-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Clos </a:t>
            </a:r>
            <a:r>
              <a:rPr lang="en-US" altLang="ko-KR" sz="1100" spc="-5" dirty="0" err="1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Vougeot</a:t>
            </a:r>
            <a:r>
              <a:rPr lang="en-US" altLang="ko-KR" sz="1100" spc="-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 Grand Cru</a:t>
            </a:r>
            <a:r>
              <a:rPr lang="ko-KR" altLang="en-US" sz="1100" spc="-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만을 마셨다고 전해집니다</a:t>
            </a:r>
            <a:r>
              <a:rPr lang="en-US" altLang="ko-KR" sz="1100" spc="-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.</a:t>
            </a:r>
            <a:endParaRPr sz="1100" dirty="0">
              <a:latin typeface="나눔스퀘어라운드 Light" panose="020B0600000101010101" pitchFamily="50" charset="-127"/>
              <a:ea typeface="나눔스퀘어라운드 Light" panose="020B0600000101010101" pitchFamily="50" charset="-127"/>
              <a:cs typeface="Bodoni MT"/>
            </a:endParaRPr>
          </a:p>
        </p:txBody>
      </p:sp>
      <p:sp>
        <p:nvSpPr>
          <p:cNvPr id="11" name="object 10"/>
          <p:cNvSpPr txBox="1"/>
          <p:nvPr/>
        </p:nvSpPr>
        <p:spPr>
          <a:xfrm>
            <a:off x="188809" y="5646921"/>
            <a:ext cx="4196715" cy="120744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85"/>
              </a:spcBef>
            </a:pPr>
            <a:r>
              <a:rPr lang="en-US" altLang="ko-KR" sz="1100" spc="-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1848</a:t>
            </a:r>
            <a:r>
              <a:rPr lang="ko-KR" altLang="en-US" sz="1100" spc="-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년</a:t>
            </a:r>
            <a:r>
              <a:rPr lang="en-US" altLang="ko-KR" sz="1100" spc="-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, </a:t>
            </a:r>
            <a:r>
              <a:rPr lang="en-US" altLang="ko-KR" sz="1100" spc="-5" dirty="0" err="1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Symphorien</a:t>
            </a:r>
            <a:r>
              <a:rPr lang="en-US" altLang="ko-KR" sz="1100" spc="-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 </a:t>
            </a:r>
            <a:r>
              <a:rPr lang="en-US" altLang="ko-KR" sz="1100" spc="-5" dirty="0" err="1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Dufouleur</a:t>
            </a:r>
            <a:r>
              <a:rPr lang="ko-KR" altLang="en-US" sz="1100" spc="-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가 와인상업하우스인 </a:t>
            </a:r>
            <a:r>
              <a:rPr lang="en-US" altLang="ko-KR" sz="1100" spc="-5" dirty="0" err="1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Dufouleur</a:t>
            </a:r>
            <a:r>
              <a:rPr lang="en-US" altLang="ko-KR" sz="1100" spc="-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 </a:t>
            </a:r>
            <a:r>
              <a:rPr lang="en-US" altLang="ko-KR" sz="1100" spc="-5" dirty="0" err="1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Père</a:t>
            </a:r>
            <a:r>
              <a:rPr lang="en-US" altLang="ko-KR" sz="1100" spc="-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 &amp; </a:t>
            </a:r>
            <a:r>
              <a:rPr lang="en-US" altLang="ko-KR" sz="1100" spc="-5" dirty="0" err="1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Fils</a:t>
            </a:r>
            <a:r>
              <a:rPr lang="ko-KR" altLang="en-US" sz="1100" spc="-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를 설립했습니다</a:t>
            </a:r>
            <a:r>
              <a:rPr lang="en-US" altLang="ko-KR" sz="1100" spc="-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. </a:t>
            </a:r>
            <a:r>
              <a:rPr lang="ko-KR" altLang="en-US" sz="1100" spc="-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그는 그의 첫째 아들 </a:t>
            </a:r>
            <a:r>
              <a:rPr lang="en-US" altLang="ko-KR" sz="1100" spc="-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Alexis </a:t>
            </a:r>
            <a:r>
              <a:rPr lang="en-US" altLang="ko-KR" sz="1100" spc="-5" dirty="0" err="1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Dufouleur</a:t>
            </a:r>
            <a:r>
              <a:rPr lang="ko-KR" altLang="en-US" sz="1100" spc="-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에게 그 유산을 물려주었고</a:t>
            </a:r>
            <a:r>
              <a:rPr lang="en-US" altLang="ko-KR" sz="1100" spc="-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, </a:t>
            </a:r>
            <a:r>
              <a:rPr lang="ko-KR" altLang="en-US" sz="1100" spc="-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어려운 시기에 와인에 대한 평판을 세계적으로 인정받으며 큰 성공을 거두었습니다</a:t>
            </a:r>
            <a:r>
              <a:rPr lang="en-US" altLang="ko-KR" sz="1100" spc="-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.</a:t>
            </a:r>
          </a:p>
          <a:p>
            <a:pPr marL="12700" marR="5080" algn="just">
              <a:lnSpc>
                <a:spcPct val="100800"/>
              </a:lnSpc>
              <a:spcBef>
                <a:spcPts val="85"/>
              </a:spcBef>
            </a:pPr>
            <a:endParaRPr lang="en-US" altLang="ko-KR" sz="1100" spc="-5" dirty="0">
              <a:solidFill>
                <a:srgbClr val="FFFFFF"/>
              </a:solidFill>
              <a:latin typeface="Bodoni MT"/>
              <a:cs typeface="Bodoni MT"/>
            </a:endParaRPr>
          </a:p>
        </p:txBody>
      </p:sp>
      <p:sp>
        <p:nvSpPr>
          <p:cNvPr id="13" name="object 9"/>
          <p:cNvSpPr txBox="1"/>
          <p:nvPr/>
        </p:nvSpPr>
        <p:spPr>
          <a:xfrm>
            <a:off x="4917640" y="1524000"/>
            <a:ext cx="4150160" cy="559768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1901 </a:t>
            </a:r>
            <a:r>
              <a:rPr lang="ko-KR" altLang="en-US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년 창립자의 아들 인 </a:t>
            </a:r>
            <a:r>
              <a:rPr lang="en-US" altLang="ko-KR" sz="1100" dirty="0" err="1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Symphorien</a:t>
            </a:r>
            <a:r>
              <a:rPr lang="en-US" altLang="ko-KR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 II</a:t>
            </a:r>
            <a:r>
              <a:rPr lang="ko-KR" altLang="en-US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가 사망 한 날</a:t>
            </a:r>
            <a:r>
              <a:rPr lang="en-US" altLang="ko-KR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, </a:t>
            </a:r>
            <a:r>
              <a:rPr lang="en-US" altLang="ko-KR" sz="1100" dirty="0" err="1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Dufouleur</a:t>
            </a:r>
            <a:r>
              <a:rPr lang="en-US" altLang="ko-KR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 </a:t>
            </a:r>
            <a:r>
              <a:rPr lang="ko-KR" altLang="en-US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하우스는 </a:t>
            </a:r>
            <a:r>
              <a:rPr lang="en-US" altLang="ko-KR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1892 </a:t>
            </a:r>
            <a:r>
              <a:rPr lang="ko-KR" altLang="en-US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년 이래로 </a:t>
            </a:r>
            <a:r>
              <a:rPr lang="en-US" altLang="ko-KR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Saint-Georges cru</a:t>
            </a:r>
            <a:r>
              <a:rPr lang="ko-KR" altLang="en-US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의 이름을 원래 이름에 붙인 </a:t>
            </a:r>
            <a:r>
              <a:rPr lang="en-US" altLang="ko-KR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Place de </a:t>
            </a:r>
            <a:r>
              <a:rPr lang="en-US" altLang="ko-KR" sz="1100" dirty="0" err="1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Nuits</a:t>
            </a:r>
            <a:r>
              <a:rPr lang="ko-KR" altLang="en-US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에서 인정받는 </a:t>
            </a:r>
            <a:r>
              <a:rPr lang="ko-KR" altLang="en-US" sz="1100" dirty="0" err="1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선수가되었습니다</a:t>
            </a:r>
            <a:r>
              <a:rPr lang="en-US" altLang="ko-KR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 err="1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Symphorien</a:t>
            </a:r>
            <a:r>
              <a:rPr lang="ko-KR" altLang="en-US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의 아들인 </a:t>
            </a:r>
            <a:r>
              <a:rPr lang="en-US" altLang="ko-KR" sz="1100" b="1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Alexis</a:t>
            </a:r>
            <a:r>
              <a:rPr lang="ko-KR" altLang="en-US" sz="1100" b="1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와 </a:t>
            </a:r>
            <a:r>
              <a:rPr lang="en-US" altLang="ko-KR" sz="1100" b="1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Joseph </a:t>
            </a:r>
            <a:r>
              <a:rPr lang="en-US" altLang="ko-KR" sz="1100" b="1" dirty="0" err="1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Dufouleur</a:t>
            </a:r>
            <a:r>
              <a:rPr lang="ko-KR" altLang="en-US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는 하우스의 이름에 </a:t>
            </a:r>
            <a:r>
              <a:rPr lang="en-US" altLang="ko-KR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"</a:t>
            </a:r>
            <a:r>
              <a:rPr lang="ko-KR" altLang="en-US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아버지와 아들</a:t>
            </a:r>
            <a:r>
              <a:rPr lang="en-US" altLang="ko-KR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"</a:t>
            </a:r>
            <a:r>
              <a:rPr lang="ko-KR" altLang="en-US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이라는 언급을 추가하고 </a:t>
            </a:r>
            <a:r>
              <a:rPr lang="en-US" altLang="ko-KR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1930</a:t>
            </a:r>
            <a:r>
              <a:rPr lang="ko-KR" altLang="en-US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년대까지 함께 발전을 계속했습니다</a:t>
            </a:r>
            <a:r>
              <a:rPr lang="en-US" altLang="ko-KR" sz="1100" dirty="0" smtClean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그러나 </a:t>
            </a:r>
            <a:r>
              <a:rPr lang="en-US" altLang="ko-KR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1932</a:t>
            </a:r>
            <a:r>
              <a:rPr lang="ko-KR" altLang="en-US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년</a:t>
            </a:r>
            <a:r>
              <a:rPr lang="en-US" altLang="ko-KR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, </a:t>
            </a:r>
            <a:r>
              <a:rPr lang="ko-KR" altLang="en-US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전례 없는 경제 위기를 배경으로 </a:t>
            </a:r>
            <a:r>
              <a:rPr lang="en-US" altLang="ko-KR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Joseph DUFOULEUR</a:t>
            </a:r>
            <a:r>
              <a:rPr lang="ko-KR" altLang="en-US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와 그의 아들 </a:t>
            </a:r>
            <a:r>
              <a:rPr lang="en-US" altLang="ko-KR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Bernard, Hubert, Jean</a:t>
            </a:r>
            <a:r>
              <a:rPr lang="ko-KR" altLang="en-US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은 가족의 가장 장남과 관심사를 분리하고 자연스럽게 </a:t>
            </a:r>
            <a:r>
              <a:rPr lang="ko-KR" altLang="en-US" sz="1100" b="1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그들의 활동에 </a:t>
            </a:r>
            <a:r>
              <a:rPr lang="en-US" altLang="ko-KR" sz="1100" b="1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DUFOULEUR FRÈRES</a:t>
            </a:r>
            <a:r>
              <a:rPr lang="ko-KR" altLang="en-US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라는 이름을 부여했습니다</a:t>
            </a:r>
            <a:r>
              <a:rPr lang="en-US" altLang="ko-KR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그들은 또한 자연스럽게 포도 </a:t>
            </a:r>
            <a:r>
              <a:rPr lang="ko-KR" altLang="en-US" sz="1100" dirty="0" err="1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트레드밀을</a:t>
            </a:r>
            <a:r>
              <a:rPr lang="ko-KR" altLang="en-US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 하우스의 상징으로 선택하고 </a:t>
            </a:r>
            <a:r>
              <a:rPr lang="en-US" altLang="ko-KR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1912</a:t>
            </a:r>
            <a:r>
              <a:rPr lang="ko-KR" altLang="en-US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년 </a:t>
            </a:r>
            <a:r>
              <a:rPr lang="en-US" altLang="ko-KR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Joseph</a:t>
            </a:r>
            <a:r>
              <a:rPr lang="ko-KR" altLang="en-US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이 인수한 아름다운 저택인 </a:t>
            </a:r>
            <a:r>
              <a:rPr lang="en-US" altLang="ko-KR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Château à </a:t>
            </a:r>
            <a:r>
              <a:rPr lang="en-US" altLang="ko-KR" sz="1100" dirty="0" err="1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Nuits</a:t>
            </a:r>
            <a:r>
              <a:rPr lang="ko-KR" altLang="en-US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에 설치했습니다</a:t>
            </a:r>
            <a:r>
              <a:rPr lang="en-US" altLang="ko-KR" sz="1100" dirty="0" smtClean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제</a:t>
            </a:r>
            <a:r>
              <a:rPr lang="en-US" altLang="ko-KR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2</a:t>
            </a:r>
            <a:r>
              <a:rPr lang="ko-KR" altLang="en-US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차 세계대전의 여파로 가문에 심각한 부담을 안겨주면서</a:t>
            </a:r>
            <a:r>
              <a:rPr lang="en-US" altLang="ko-KR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, </a:t>
            </a:r>
            <a:r>
              <a:rPr lang="ko-KR" altLang="en-US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하우스는 수출 시장에서 다시 발전했으며</a:t>
            </a:r>
            <a:r>
              <a:rPr lang="en-US" altLang="ko-KR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, </a:t>
            </a:r>
            <a:r>
              <a:rPr lang="ko-KR" altLang="en-US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특히 </a:t>
            </a:r>
            <a:r>
              <a:rPr lang="ko-KR" altLang="en-US" sz="1100" b="1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스웨덴 왕실의 공식 공급업체</a:t>
            </a:r>
            <a:r>
              <a:rPr lang="ko-KR" altLang="en-US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로 두각을 나타냈습니다</a:t>
            </a:r>
            <a:r>
              <a:rPr lang="en-US" altLang="ko-KR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그러나 다음 수십 년 동안 </a:t>
            </a:r>
            <a:r>
              <a:rPr lang="en-US" altLang="ko-KR" sz="1100" b="1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DUFOULEUR FRÈRES</a:t>
            </a:r>
            <a:r>
              <a:rPr lang="ko-KR" altLang="en-US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는 점차적으로 장인 정신이 깃든 모델로 돌아갔고</a:t>
            </a:r>
            <a:r>
              <a:rPr lang="en-US" altLang="ko-KR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, </a:t>
            </a:r>
            <a:r>
              <a:rPr lang="ko-KR" altLang="en-US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점차 생산량을 줄여 사업의 역사적 핵심</a:t>
            </a:r>
            <a:r>
              <a:rPr lang="en-US" altLang="ko-KR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, </a:t>
            </a:r>
            <a:r>
              <a:rPr lang="ko-KR" altLang="en-US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즉 영지의 착취와 </a:t>
            </a:r>
            <a:r>
              <a:rPr lang="ko-KR" altLang="en-US" sz="1100" dirty="0" err="1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부르고뉴</a:t>
            </a:r>
            <a:r>
              <a:rPr lang="ko-KR" altLang="en-US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 </a:t>
            </a:r>
            <a:r>
              <a:rPr lang="ko-KR" altLang="en-US" sz="1100" dirty="0" err="1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그레이트</a:t>
            </a:r>
            <a:r>
              <a:rPr lang="ko-KR" altLang="en-US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 와인</a:t>
            </a:r>
            <a:r>
              <a:rPr lang="en-US" altLang="ko-KR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, </a:t>
            </a:r>
            <a:r>
              <a:rPr lang="ko-KR" altLang="en-US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특히 코트 </a:t>
            </a:r>
            <a:r>
              <a:rPr lang="ko-KR" altLang="en-US" sz="1100" dirty="0" err="1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드</a:t>
            </a:r>
            <a:r>
              <a:rPr lang="ko-KR" altLang="en-US" sz="1100" dirty="0">
                <a:solidFill>
                  <a:schemeClr val="bg1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</a:rPr>
              <a:t> 뉘의 양조 및 숙성에 초점을 맞추었습니다</a:t>
            </a:r>
          </a:p>
          <a:p>
            <a:endParaRPr lang="en-US" altLang="ko-KR" sz="1100" dirty="0"/>
          </a:p>
          <a:p>
            <a:endParaRPr lang="en-US" altLang="ko-KR" sz="1100" dirty="0" smtClean="0"/>
          </a:p>
          <a:p>
            <a:endParaRPr lang="en-US" altLang="ko-KR" sz="1100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59" y="6451659"/>
            <a:ext cx="762000" cy="4166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3999" cy="6858475"/>
            <a:chOff x="0" y="0"/>
            <a:chExt cx="9143999" cy="68584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378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465" y="3650"/>
              <a:ext cx="4572000" cy="6854825"/>
            </a:xfrm>
            <a:custGeom>
              <a:avLst/>
              <a:gdLst/>
              <a:ahLst/>
              <a:cxnLst/>
              <a:rect l="l" t="t" r="r" b="b"/>
              <a:pathLst>
                <a:path w="4572000" h="6854825">
                  <a:moveTo>
                    <a:pt x="4571940" y="0"/>
                  </a:moveTo>
                  <a:lnTo>
                    <a:pt x="0" y="0"/>
                  </a:lnTo>
                  <a:lnTo>
                    <a:pt x="0" y="6854349"/>
                  </a:lnTo>
                  <a:lnTo>
                    <a:pt x="4571940" y="6854349"/>
                  </a:lnTo>
                  <a:lnTo>
                    <a:pt x="4571940" y="0"/>
                  </a:lnTo>
                  <a:close/>
                </a:path>
              </a:pathLst>
            </a:custGeom>
            <a:solidFill>
              <a:srgbClr val="4471C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405" y="183390"/>
              <a:ext cx="1613916" cy="114757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572000" y="0"/>
              <a:ext cx="257810" cy="6858000"/>
            </a:xfrm>
            <a:custGeom>
              <a:avLst/>
              <a:gdLst/>
              <a:ahLst/>
              <a:cxnLst/>
              <a:rect l="l" t="t" r="r" b="b"/>
              <a:pathLst>
                <a:path w="257810" h="6858000">
                  <a:moveTo>
                    <a:pt x="25755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57555" y="6858000"/>
                  </a:lnTo>
                  <a:lnTo>
                    <a:pt x="257555" y="0"/>
                  </a:lnTo>
                  <a:close/>
                </a:path>
              </a:pathLst>
            </a:custGeom>
            <a:solidFill>
              <a:srgbClr val="BE90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22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35" dirty="0"/>
              <a:t> </a:t>
            </a:r>
            <a:r>
              <a:rPr dirty="0"/>
              <a:t>tradition</a:t>
            </a:r>
            <a:r>
              <a:rPr spc="-20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Great</a:t>
            </a:r>
            <a:r>
              <a:rPr spc="-20" dirty="0"/>
              <a:t> </a:t>
            </a:r>
            <a:r>
              <a:rPr dirty="0"/>
              <a:t>Burgundy</a:t>
            </a:r>
            <a:r>
              <a:rPr spc="-20" dirty="0"/>
              <a:t> </a:t>
            </a:r>
            <a:r>
              <a:rPr spc="-10" dirty="0"/>
              <a:t>Wines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0503" y="2249930"/>
            <a:ext cx="4189095" cy="4051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Whites</a:t>
            </a:r>
            <a:endParaRPr sz="1100" dirty="0">
              <a:latin typeface="나눔스퀘어라운드 Light" panose="020B0600000101010101" pitchFamily="50" charset="-127"/>
              <a:ea typeface="나눔스퀘어라운드 Light" panose="020B0600000101010101" pitchFamily="50" charset="-127"/>
              <a:cs typeface="Bodoni MT"/>
            </a:endParaRPr>
          </a:p>
          <a:p>
            <a:pPr marL="12700" marR="5715" algn="just">
              <a:lnSpc>
                <a:spcPct val="150000"/>
              </a:lnSpc>
            </a:pPr>
            <a:r>
              <a:rPr lang="ko-KR" altLang="en-US" sz="1100" spc="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과일은 </a:t>
            </a:r>
            <a:r>
              <a:rPr lang="en-US" altLang="ko-KR" sz="1100" spc="5" dirty="0" err="1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presse</a:t>
            </a:r>
            <a:r>
              <a:rPr lang="en-US" altLang="ko-KR" sz="1100" spc="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 à membrane</a:t>
            </a:r>
            <a:r>
              <a:rPr lang="ko-KR" altLang="en-US" sz="1100" spc="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을 사용해 부드럽게 압착됩니다</a:t>
            </a:r>
            <a:r>
              <a:rPr lang="en-US" altLang="ko-KR" sz="1100" spc="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. </a:t>
            </a:r>
            <a:r>
              <a:rPr lang="ko-KR" altLang="en-US" sz="1100" spc="5" dirty="0" err="1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묵은즙의</a:t>
            </a:r>
            <a:r>
              <a:rPr lang="ko-KR" altLang="en-US" sz="1100" spc="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 침전이 완료되면</a:t>
            </a:r>
            <a:r>
              <a:rPr lang="en-US" altLang="ko-KR" sz="1100" spc="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, </a:t>
            </a:r>
            <a:r>
              <a:rPr lang="ko-KR" altLang="en-US" sz="1100" spc="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가장 우수한 효모만을 남깁니다</a:t>
            </a:r>
            <a:r>
              <a:rPr lang="en-US" altLang="ko-KR" sz="1100" spc="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. </a:t>
            </a:r>
            <a:r>
              <a:rPr lang="ko-KR" altLang="en-US" sz="1100" spc="5" dirty="0" err="1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알콜</a:t>
            </a:r>
            <a:r>
              <a:rPr lang="ko-KR" altLang="en-US" sz="1100" spc="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 발효와 </a:t>
            </a:r>
            <a:r>
              <a:rPr lang="ko-KR" altLang="en-US" sz="1100" spc="5" dirty="0" err="1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말로락틱</a:t>
            </a:r>
            <a:r>
              <a:rPr lang="ko-KR" altLang="en-US" sz="1100" spc="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 발효는 과일의 특성을 살리기 위해 온도 조절이 가능한 스테인리스 </a:t>
            </a:r>
            <a:r>
              <a:rPr lang="ko-KR" altLang="en-US" sz="1100" spc="5" dirty="0" err="1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스틸</a:t>
            </a:r>
            <a:r>
              <a:rPr lang="ko-KR" altLang="en-US" sz="1100" spc="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 탱크에서 이루어지거나</a:t>
            </a:r>
            <a:r>
              <a:rPr lang="en-US" altLang="ko-KR" sz="1100" spc="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, </a:t>
            </a:r>
            <a:r>
              <a:rPr lang="ko-KR" altLang="en-US" sz="1100" spc="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향미의 복합성을 위해 더 나은 </a:t>
            </a:r>
            <a:r>
              <a:rPr lang="en-US" altLang="ko-KR" sz="1100" spc="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AOC </a:t>
            </a:r>
            <a:r>
              <a:rPr lang="ko-KR" altLang="en-US" sz="1100" spc="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와인을 위한 </a:t>
            </a:r>
            <a:r>
              <a:rPr lang="ko-KR" altLang="en-US" sz="1100" spc="5" dirty="0" err="1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오크통에서</a:t>
            </a:r>
            <a:r>
              <a:rPr lang="ko-KR" altLang="en-US" sz="1100" spc="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 이루어집니다</a:t>
            </a:r>
            <a:r>
              <a:rPr lang="en-US" altLang="ko-KR" sz="1100" spc="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. </a:t>
            </a:r>
            <a:r>
              <a:rPr lang="ko-KR" altLang="en-US" sz="1100" spc="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화이트 와인의 숙성은 셀러에서 </a:t>
            </a:r>
            <a:r>
              <a:rPr lang="ko-KR" altLang="en-US" sz="1100" spc="5" dirty="0" err="1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오크통이나</a:t>
            </a:r>
            <a:r>
              <a:rPr lang="ko-KR" altLang="en-US" sz="1100" spc="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 </a:t>
            </a:r>
            <a:r>
              <a:rPr lang="ko-KR" altLang="en-US" sz="1100" spc="5" dirty="0" err="1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스테인레스</a:t>
            </a:r>
            <a:r>
              <a:rPr lang="ko-KR" altLang="en-US" sz="1100" spc="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 탱크에서 </a:t>
            </a:r>
            <a:r>
              <a:rPr lang="en-US" altLang="ko-KR" sz="1100" spc="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6</a:t>
            </a:r>
            <a:r>
              <a:rPr lang="ko-KR" altLang="en-US" sz="1100" spc="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개월에서 </a:t>
            </a:r>
            <a:r>
              <a:rPr lang="en-US" altLang="ko-KR" sz="1100" spc="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11</a:t>
            </a:r>
            <a:r>
              <a:rPr lang="ko-KR" altLang="en-US" sz="1100" spc="5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개월 동안 이루어집니다</a:t>
            </a:r>
            <a:endParaRPr sz="1100" dirty="0">
              <a:latin typeface="나눔스퀘어라운드 Light" panose="020B0600000101010101" pitchFamily="50" charset="-127"/>
              <a:ea typeface="나눔스퀘어라운드 Light" panose="020B0600000101010101" pitchFamily="50" charset="-127"/>
              <a:cs typeface="Arial Unicode MS"/>
            </a:endParaRPr>
          </a:p>
          <a:p>
            <a:pPr marL="12700">
              <a:lnSpc>
                <a:spcPct val="150000"/>
              </a:lnSpc>
              <a:spcBef>
                <a:spcPts val="5"/>
              </a:spcBef>
            </a:pPr>
            <a:endParaRPr lang="en-US" sz="1100" b="1" spc="-20" dirty="0" smtClean="0">
              <a:solidFill>
                <a:srgbClr val="FFFFFF"/>
              </a:solidFill>
              <a:latin typeface="나눔스퀘어라운드 Light" panose="020B0600000101010101" pitchFamily="50" charset="-127"/>
              <a:ea typeface="나눔스퀘어라운드 Light" panose="020B0600000101010101" pitchFamily="50" charset="-127"/>
              <a:cs typeface="Bodoni MT"/>
            </a:endParaRPr>
          </a:p>
          <a:p>
            <a:pPr marL="12700">
              <a:lnSpc>
                <a:spcPct val="150000"/>
              </a:lnSpc>
              <a:spcBef>
                <a:spcPts val="5"/>
              </a:spcBef>
            </a:pPr>
            <a:endParaRPr lang="en-US" sz="1100" b="1" spc="-20" dirty="0">
              <a:solidFill>
                <a:srgbClr val="FFFFFF"/>
              </a:solidFill>
              <a:latin typeface="나눔스퀘어라운드 Light" panose="020B0600000101010101" pitchFamily="50" charset="-127"/>
              <a:ea typeface="나눔스퀘어라운드 Light" panose="020B0600000101010101" pitchFamily="50" charset="-127"/>
              <a:cs typeface="Bodoni MT"/>
            </a:endParaRPr>
          </a:p>
          <a:p>
            <a:pPr marL="12700">
              <a:lnSpc>
                <a:spcPct val="150000"/>
              </a:lnSpc>
              <a:spcBef>
                <a:spcPts val="5"/>
              </a:spcBef>
            </a:pPr>
            <a:r>
              <a:rPr sz="1100" b="1" spc="-20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Reds</a:t>
            </a:r>
            <a:endParaRPr sz="1100" dirty="0">
              <a:latin typeface="나눔스퀘어라운드 Light" panose="020B0600000101010101" pitchFamily="50" charset="-127"/>
              <a:ea typeface="나눔스퀘어라운드 Light" panose="020B0600000101010101" pitchFamily="50" charset="-127"/>
              <a:cs typeface="Bodoni MT"/>
            </a:endParaRPr>
          </a:p>
          <a:p>
            <a:pPr marL="12700" marR="5080" algn="just">
              <a:lnSpc>
                <a:spcPct val="150000"/>
              </a:lnSpc>
              <a:spcBef>
                <a:spcPts val="35"/>
              </a:spcBef>
            </a:pPr>
            <a:r>
              <a:rPr lang="ko-KR" altLang="en-US" sz="1100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포도는 완전히 또는 부분적으로 줄기를 제거한 후</a:t>
            </a:r>
            <a:r>
              <a:rPr lang="en-US" altLang="ko-KR" sz="1100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, </a:t>
            </a:r>
            <a:r>
              <a:rPr lang="ko-KR" altLang="en-US" sz="1100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색깔을 추출하기 위해 저온에서의 예비 발효 </a:t>
            </a:r>
            <a:r>
              <a:rPr lang="en-US" altLang="ko-KR" sz="1100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maceration</a:t>
            </a:r>
            <a:r>
              <a:rPr lang="ko-KR" altLang="en-US" sz="1100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을 진행합니다</a:t>
            </a:r>
            <a:r>
              <a:rPr lang="en-US" altLang="ko-KR" sz="1100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(</a:t>
            </a:r>
            <a:r>
              <a:rPr lang="ko-KR" altLang="en-US" sz="1100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아름다운 색깔을 얻기 위해</a:t>
            </a:r>
            <a:r>
              <a:rPr lang="en-US" altLang="ko-KR" sz="1100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). </a:t>
            </a:r>
            <a:r>
              <a:rPr lang="ko-KR" altLang="en-US" sz="1100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이후 </a:t>
            </a:r>
            <a:r>
              <a:rPr lang="ko-KR" altLang="en-US" sz="1100" dirty="0" err="1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알콜</a:t>
            </a:r>
            <a:r>
              <a:rPr lang="ko-KR" altLang="en-US" sz="1100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 발효는 </a:t>
            </a:r>
            <a:r>
              <a:rPr lang="en-US" altLang="ko-KR" sz="1100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10-15</a:t>
            </a:r>
            <a:r>
              <a:rPr lang="ko-KR" altLang="en-US" sz="1100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일 동안 열린 탱크에서 매일 </a:t>
            </a:r>
            <a:r>
              <a:rPr lang="ko-KR" altLang="en-US" sz="1100" dirty="0" err="1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피제지를</a:t>
            </a:r>
            <a:r>
              <a:rPr lang="ko-KR" altLang="en-US" sz="1100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 하며 진행됩니다</a:t>
            </a:r>
            <a:r>
              <a:rPr lang="en-US" altLang="ko-KR" sz="1100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. </a:t>
            </a:r>
            <a:r>
              <a:rPr lang="ko-KR" altLang="en-US" sz="1100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그 후</a:t>
            </a:r>
            <a:r>
              <a:rPr lang="en-US" altLang="ko-KR" sz="1100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, </a:t>
            </a:r>
            <a:r>
              <a:rPr lang="ko-KR" altLang="en-US" sz="1100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포도 껍질은 </a:t>
            </a:r>
            <a:r>
              <a:rPr lang="en-US" altLang="ko-KR" sz="1100" dirty="0" err="1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presse</a:t>
            </a:r>
            <a:r>
              <a:rPr lang="en-US" altLang="ko-KR" sz="1100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 à membrane</a:t>
            </a:r>
            <a:r>
              <a:rPr lang="ko-KR" altLang="en-US" sz="1100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으로 부드럽게 압착되고</a:t>
            </a:r>
            <a:r>
              <a:rPr lang="en-US" altLang="ko-KR" sz="1100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, </a:t>
            </a:r>
            <a:r>
              <a:rPr lang="ko-KR" altLang="en-US" sz="1100" dirty="0" err="1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말로락틱</a:t>
            </a:r>
            <a:r>
              <a:rPr lang="ko-KR" altLang="en-US" sz="1100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 발효는 </a:t>
            </a:r>
            <a:r>
              <a:rPr lang="ko-KR" altLang="en-US" sz="1100" dirty="0" err="1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오크통에서</a:t>
            </a:r>
            <a:r>
              <a:rPr lang="ko-KR" altLang="en-US" sz="1100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 진행됩니다</a:t>
            </a:r>
            <a:r>
              <a:rPr lang="en-US" altLang="ko-KR" sz="1100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. </a:t>
            </a:r>
            <a:r>
              <a:rPr lang="ko-KR" altLang="en-US" sz="1100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와인은 그 후</a:t>
            </a:r>
            <a:r>
              <a:rPr lang="en-US" altLang="ko-KR" sz="1100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, </a:t>
            </a:r>
            <a:r>
              <a:rPr lang="ko-KR" altLang="en-US" sz="1100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셀러에서 </a:t>
            </a:r>
            <a:r>
              <a:rPr lang="en-US" altLang="ko-KR" sz="1100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10</a:t>
            </a:r>
            <a:r>
              <a:rPr lang="ko-KR" altLang="en-US" sz="1100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개월에서 </a:t>
            </a:r>
            <a:r>
              <a:rPr lang="en-US" altLang="ko-KR" sz="1100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16</a:t>
            </a:r>
            <a:r>
              <a:rPr lang="ko-KR" altLang="en-US" sz="1100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개월 동안 </a:t>
            </a:r>
            <a:r>
              <a:rPr lang="ko-KR" altLang="en-US" sz="1100" dirty="0" err="1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오크통에서</a:t>
            </a:r>
            <a:r>
              <a:rPr lang="ko-KR" altLang="en-US" sz="1100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 숙성됩니다</a:t>
            </a:r>
            <a:r>
              <a:rPr lang="en-US" altLang="ko-KR" sz="1100" dirty="0" smtClean="0">
                <a:solidFill>
                  <a:srgbClr val="FFFFFF"/>
                </a:solidFill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LG Smart UI Regular"/>
              </a:rPr>
              <a:t>.</a:t>
            </a:r>
            <a:endParaRPr sz="1100" dirty="0">
              <a:latin typeface="나눔스퀘어라운드 Light" panose="020B0600000101010101" pitchFamily="50" charset="-127"/>
              <a:ea typeface="나눔스퀘어라운드 Light" panose="020B0600000101010101" pitchFamily="50" charset="-127"/>
              <a:cs typeface="LG Smart UI Regular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4909502" y="2434425"/>
            <a:ext cx="4154804" cy="2518575"/>
          </a:xfrm>
          <a:prstGeom prst="rect">
            <a:avLst/>
          </a:prstGeom>
        </p:spPr>
        <p:txBody>
          <a:bodyPr vert="horz" wrap="square" lIns="0" tIns="3810" rIns="0" bIns="0" rtlCol="0" anchor="ctr">
            <a:spAutoFit/>
          </a:bodyPr>
          <a:lstStyle/>
          <a:p>
            <a:pPr marL="12700" marR="7620">
              <a:lnSpc>
                <a:spcPct val="150000"/>
              </a:lnSpc>
              <a:spcBef>
                <a:spcPts val="30"/>
              </a:spcBef>
            </a:pPr>
            <a:r>
              <a:rPr lang="en-US" altLang="ko-KR" sz="1100" dirty="0" err="1"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Dufouleur</a:t>
            </a:r>
            <a:r>
              <a:rPr lang="en-US" altLang="ko-KR" sz="1100" dirty="0"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 </a:t>
            </a:r>
            <a:r>
              <a:rPr lang="en-US" altLang="ko-KR" sz="1100" dirty="0" err="1"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Père</a:t>
            </a:r>
            <a:r>
              <a:rPr lang="en-US" altLang="ko-KR" sz="1100" dirty="0"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 &amp; </a:t>
            </a:r>
            <a:r>
              <a:rPr lang="en-US" altLang="ko-KR" sz="1100" dirty="0" err="1"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Fils</a:t>
            </a:r>
            <a:r>
              <a:rPr lang="ko-KR" altLang="en-US" sz="1100" dirty="0"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는 </a:t>
            </a:r>
            <a:r>
              <a:rPr lang="en-US" altLang="ko-KR" sz="1100" dirty="0"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Burgundy</a:t>
            </a:r>
            <a:r>
              <a:rPr lang="ko-KR" altLang="en-US" sz="1100" dirty="0"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의 모든 지역을 대표하는 것을 자랑스럽게 생각합니다</a:t>
            </a:r>
            <a:r>
              <a:rPr lang="en-US" altLang="ko-KR" sz="1100" dirty="0"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.</a:t>
            </a:r>
          </a:p>
          <a:p>
            <a:pPr marL="12700" marR="7620">
              <a:lnSpc>
                <a:spcPct val="150000"/>
              </a:lnSpc>
              <a:spcBef>
                <a:spcPts val="30"/>
              </a:spcBef>
            </a:pPr>
            <a:r>
              <a:rPr lang="en-US" altLang="ko-KR" sz="1100" dirty="0" err="1"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Chablisien</a:t>
            </a:r>
            <a:r>
              <a:rPr lang="en-US" altLang="ko-KR" sz="1100" dirty="0"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 </a:t>
            </a:r>
            <a:r>
              <a:rPr lang="ko-KR" altLang="en-US" sz="1100" dirty="0"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지역에서부터 </a:t>
            </a:r>
            <a:r>
              <a:rPr lang="en-US" altLang="ko-KR" sz="1100" dirty="0"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Beaujolais Crus</a:t>
            </a:r>
            <a:r>
              <a:rPr lang="ko-KR" altLang="en-US" sz="1100" dirty="0"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에 이르기까지</a:t>
            </a:r>
            <a:r>
              <a:rPr lang="en-US" altLang="ko-KR" sz="1100" dirty="0"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, </a:t>
            </a:r>
            <a:r>
              <a:rPr lang="ko-KR" altLang="en-US" sz="1100" dirty="0"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각 지역의 </a:t>
            </a:r>
            <a:r>
              <a:rPr lang="ko-KR" altLang="en-US" sz="1100" dirty="0" err="1"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테루아를</a:t>
            </a:r>
            <a:r>
              <a:rPr lang="ko-KR" altLang="en-US" sz="1100" dirty="0"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 강조하여 네 가지 주요 포도 품종인 </a:t>
            </a:r>
            <a:r>
              <a:rPr lang="en-US" altLang="ko-KR" sz="1100" dirty="0"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Pinot Noir, Chardonnay, </a:t>
            </a:r>
            <a:r>
              <a:rPr lang="en-US" altLang="ko-KR" sz="1100" dirty="0" err="1"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Aligoté</a:t>
            </a:r>
            <a:r>
              <a:rPr lang="en-US" altLang="ko-KR" sz="1100" dirty="0"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, Gamay</a:t>
            </a:r>
            <a:r>
              <a:rPr lang="ko-KR" altLang="en-US" sz="1100" dirty="0"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의 표현을 극대화합니다</a:t>
            </a:r>
            <a:r>
              <a:rPr lang="en-US" altLang="ko-KR" sz="1100" dirty="0"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.</a:t>
            </a:r>
          </a:p>
          <a:p>
            <a:pPr marL="12700" marR="7620" algn="l">
              <a:lnSpc>
                <a:spcPct val="150000"/>
              </a:lnSpc>
              <a:spcBef>
                <a:spcPts val="30"/>
              </a:spcBef>
            </a:pPr>
            <a:r>
              <a:rPr lang="ko-KR" altLang="en-US" sz="1100" dirty="0"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이 아이디어를 강화하기 위해</a:t>
            </a:r>
            <a:r>
              <a:rPr lang="en-US" altLang="ko-KR" sz="1100" dirty="0"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, Domaine</a:t>
            </a:r>
            <a:r>
              <a:rPr lang="ko-KR" altLang="en-US" sz="1100" dirty="0"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과  </a:t>
            </a:r>
            <a:r>
              <a:rPr lang="en-US" altLang="ko-KR" sz="1100" dirty="0" err="1"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Vigneron</a:t>
            </a:r>
            <a:r>
              <a:rPr lang="ko-KR" altLang="en-US" sz="1100" dirty="0"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들은 세심하고 </a:t>
            </a:r>
            <a:r>
              <a:rPr lang="en-US" altLang="ko-KR" sz="1100" dirty="0"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"</a:t>
            </a:r>
            <a:r>
              <a:rPr lang="ko-KR" altLang="en-US" sz="1100" dirty="0"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합리적인</a:t>
            </a:r>
            <a:r>
              <a:rPr lang="en-US" altLang="ko-KR" sz="1100" dirty="0"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" </a:t>
            </a:r>
            <a:r>
              <a:rPr lang="ko-KR" altLang="en-US" sz="1100" dirty="0"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처리 방침을 고수하며</a:t>
            </a:r>
            <a:r>
              <a:rPr lang="en-US" altLang="ko-KR" sz="1100" dirty="0"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, </a:t>
            </a:r>
            <a:r>
              <a:rPr lang="ko-KR" altLang="en-US" sz="1100" dirty="0"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화학 제품보다는 자연 제품을 우선적으로 사용하여 환경을 보호하고</a:t>
            </a:r>
            <a:r>
              <a:rPr lang="en-US" altLang="ko-KR" sz="1100" dirty="0"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, Burgundy</a:t>
            </a:r>
            <a:r>
              <a:rPr lang="ko-KR" altLang="en-US" sz="1100" dirty="0"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에서 그토록 독특한 토양과 지하수의 특성을 보존하려 노력합니다</a:t>
            </a:r>
            <a:r>
              <a:rPr lang="en-US" altLang="ko-KR" sz="1100" dirty="0"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. </a:t>
            </a:r>
            <a:r>
              <a:rPr lang="ko-KR" altLang="en-US" sz="1100" dirty="0"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그리하여 </a:t>
            </a:r>
            <a:r>
              <a:rPr lang="en-US" altLang="ko-KR" sz="1100" dirty="0" err="1"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Dufouleur</a:t>
            </a:r>
            <a:r>
              <a:rPr lang="ko-KR" altLang="en-US" sz="1100" dirty="0" smtClean="0"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 </a:t>
            </a:r>
            <a:r>
              <a:rPr lang="ko-KR" altLang="en-US" sz="1100" dirty="0"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와인 특수성을 지키기 위해 힘쓰고 있습니다</a:t>
            </a:r>
            <a:r>
              <a:rPr lang="en-US" altLang="ko-KR" sz="1100" dirty="0">
                <a:latin typeface="나눔스퀘어라운드 Light" panose="020B0600000101010101" pitchFamily="50" charset="-127"/>
                <a:ea typeface="나눔스퀘어라운드 Light" panose="020B0600000101010101" pitchFamily="50" charset="-127"/>
                <a:cs typeface="Bodoni MT"/>
              </a:rPr>
              <a:t>.</a:t>
            </a:r>
            <a:endParaRPr sz="1100" dirty="0">
              <a:latin typeface="나눔스퀘어라운드 Light" panose="020B0600000101010101" pitchFamily="50" charset="-127"/>
              <a:ea typeface="나눔스퀘어라운드 Light" panose="020B0600000101010101" pitchFamily="50" charset="-127"/>
              <a:cs typeface="Bodoni MT"/>
            </a:endParaRPr>
          </a:p>
        </p:txBody>
      </p:sp>
      <p:sp>
        <p:nvSpPr>
          <p:cNvPr id="11" name="object 5"/>
          <p:cNvSpPr txBox="1">
            <a:spLocks/>
          </p:cNvSpPr>
          <p:nvPr/>
        </p:nvSpPr>
        <p:spPr>
          <a:xfrm>
            <a:off x="4876800" y="1483361"/>
            <a:ext cx="3950334" cy="5740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Bodoni MT"/>
                <a:ea typeface="+mj-ea"/>
                <a:cs typeface="Bodoni MT"/>
              </a:defRPr>
            </a:lvl1pPr>
          </a:lstStyle>
          <a:p>
            <a:pPr marL="172085">
              <a:spcBef>
                <a:spcPts val="100"/>
              </a:spcBef>
            </a:pPr>
            <a:r>
              <a:rPr lang="en-US" dirty="0" err="1" smtClean="0"/>
              <a:t>Dufouleur</a:t>
            </a:r>
            <a:r>
              <a:rPr lang="en-US" spc="-35" dirty="0" smtClean="0"/>
              <a:t> </a:t>
            </a:r>
            <a:r>
              <a:rPr lang="en-US" dirty="0" err="1" smtClean="0"/>
              <a:t>Père</a:t>
            </a:r>
            <a:r>
              <a:rPr lang="en-US" spc="-30" dirty="0" smtClean="0"/>
              <a:t> </a:t>
            </a:r>
            <a:r>
              <a:rPr lang="en-US" dirty="0" smtClean="0"/>
              <a:t>&amp;</a:t>
            </a:r>
            <a:r>
              <a:rPr lang="en-US" spc="-35" dirty="0" smtClean="0"/>
              <a:t> </a:t>
            </a:r>
            <a:r>
              <a:rPr lang="en-US" dirty="0" err="1" smtClean="0"/>
              <a:t>Fils</a:t>
            </a:r>
            <a:r>
              <a:rPr lang="en-US" spc="-30" dirty="0" smtClean="0"/>
              <a:t> </a:t>
            </a:r>
            <a:r>
              <a:rPr lang="en-US" dirty="0" smtClean="0"/>
              <a:t>:</a:t>
            </a:r>
            <a:r>
              <a:rPr lang="en-US" spc="-35" dirty="0" smtClean="0"/>
              <a:t> </a:t>
            </a:r>
            <a:r>
              <a:rPr lang="en-US" dirty="0" smtClean="0"/>
              <a:t>40</a:t>
            </a:r>
            <a:r>
              <a:rPr lang="en-US" spc="-30" dirty="0" smtClean="0"/>
              <a:t> </a:t>
            </a:r>
            <a:r>
              <a:rPr lang="en-US" dirty="0" smtClean="0"/>
              <a:t>Villages</a:t>
            </a:r>
            <a:r>
              <a:rPr lang="en-US" spc="-30" dirty="0" smtClean="0"/>
              <a:t> </a:t>
            </a:r>
            <a:r>
              <a:rPr lang="en-US" spc="-25" dirty="0" smtClean="0"/>
              <a:t>and</a:t>
            </a:r>
          </a:p>
          <a:p>
            <a:pPr marL="102235"/>
            <a:r>
              <a:rPr lang="en-US" dirty="0" smtClean="0"/>
              <a:t>«</a:t>
            </a:r>
            <a:r>
              <a:rPr lang="en-US" spc="-30" dirty="0" smtClean="0"/>
              <a:t> </a:t>
            </a:r>
            <a:r>
              <a:rPr lang="en-US" dirty="0" err="1" smtClean="0"/>
              <a:t>Climats</a:t>
            </a:r>
            <a:r>
              <a:rPr lang="en-US" spc="-10" dirty="0" smtClean="0"/>
              <a:t> </a:t>
            </a:r>
            <a:r>
              <a:rPr lang="en-US" dirty="0" smtClean="0"/>
              <a:t>»</a:t>
            </a:r>
            <a:r>
              <a:rPr lang="en-US" spc="-20" dirty="0" smtClean="0"/>
              <a:t> </a:t>
            </a:r>
            <a:r>
              <a:rPr lang="en-US" dirty="0" smtClean="0"/>
              <a:t>of</a:t>
            </a:r>
            <a:r>
              <a:rPr lang="en-US" spc="245" dirty="0" smtClean="0"/>
              <a:t> </a:t>
            </a:r>
            <a:r>
              <a:rPr lang="en-US" dirty="0" smtClean="0"/>
              <a:t>Burgundy</a:t>
            </a:r>
            <a:r>
              <a:rPr lang="en-US" spc="-20" dirty="0" smtClean="0"/>
              <a:t> </a:t>
            </a:r>
            <a:r>
              <a:rPr lang="en-US" dirty="0" smtClean="0"/>
              <a:t>and</a:t>
            </a:r>
            <a:r>
              <a:rPr lang="en-US" spc="-15" dirty="0" smtClean="0"/>
              <a:t> </a:t>
            </a:r>
            <a:r>
              <a:rPr lang="en-US" spc="-10" dirty="0" smtClean="0"/>
              <a:t>Beaujolais</a:t>
            </a:r>
            <a:endParaRPr lang="en-US" spc="-10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59" y="6451659"/>
            <a:ext cx="762000" cy="4166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89E8BF9-24B7-4AD6-B6E6-9A453C9F4467}"/>
              </a:ext>
            </a:extLst>
          </p:cNvPr>
          <p:cNvSpPr txBox="1"/>
          <p:nvPr/>
        </p:nvSpPr>
        <p:spPr>
          <a:xfrm>
            <a:off x="3118372" y="634154"/>
            <a:ext cx="2520428" cy="513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68" dirty="0" err="1"/>
              <a:t>Dufouleur</a:t>
            </a:r>
            <a:r>
              <a:rPr lang="en-US" altLang="ko-KR" sz="1368" dirty="0"/>
              <a:t> </a:t>
            </a:r>
            <a:r>
              <a:rPr lang="en-US" altLang="ko-KR" sz="1368" dirty="0" err="1"/>
              <a:t>Père</a:t>
            </a:r>
            <a:r>
              <a:rPr lang="en-US" altLang="ko-KR" sz="1368" dirty="0"/>
              <a:t> &amp; </a:t>
            </a:r>
            <a:r>
              <a:rPr lang="en-US" altLang="ko-KR" sz="1368" dirty="0" err="1"/>
              <a:t>Fils</a:t>
            </a:r>
            <a:r>
              <a:rPr lang="en-US" altLang="ko-KR" sz="1368" dirty="0"/>
              <a:t> </a:t>
            </a:r>
            <a:r>
              <a:rPr lang="en-US" altLang="ko-KR" sz="1368" dirty="0" err="1"/>
              <a:t>Crémant</a:t>
            </a:r>
            <a:r>
              <a:rPr lang="en-US" altLang="ko-KR" sz="1368" dirty="0"/>
              <a:t> de Bourgogne </a:t>
            </a:r>
            <a:r>
              <a:rPr lang="en-US" altLang="ko-KR" sz="1368" dirty="0" smtClean="0"/>
              <a:t>2022</a:t>
            </a:r>
            <a:endParaRPr lang="ko-KR" altLang="en-US" sz="1368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6CF7408-C137-4C1B-A27B-7861B616D9A0}"/>
              </a:ext>
            </a:extLst>
          </p:cNvPr>
          <p:cNvSpPr txBox="1"/>
          <p:nvPr/>
        </p:nvSpPr>
        <p:spPr>
          <a:xfrm>
            <a:off x="3118372" y="1140765"/>
            <a:ext cx="1552028" cy="25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26" dirty="0" err="1">
                <a:latin typeface="Arial" panose="020B0604020202020204" pitchFamily="34" charset="0"/>
                <a:ea typeface="나눔스퀘어라운드 Regular" panose="020B0600000101010101" pitchFamily="50" charset="-127"/>
                <a:cs typeface="Arial" panose="020B0604020202020204" pitchFamily="34" charset="0"/>
              </a:rPr>
              <a:t>크레망</a:t>
            </a:r>
            <a:r>
              <a:rPr lang="ko-KR" altLang="en-US" sz="1026" dirty="0">
                <a:latin typeface="Arial" panose="020B0604020202020204" pitchFamily="34" charset="0"/>
                <a:ea typeface="나눔스퀘어라운드 Regular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ko-KR" altLang="en-US" sz="1026" dirty="0" err="1">
                <a:latin typeface="Arial" panose="020B0604020202020204" pitchFamily="34" charset="0"/>
                <a:ea typeface="나눔스퀘어라운드 Regular" panose="020B0600000101010101" pitchFamily="50" charset="-127"/>
                <a:cs typeface="Arial" panose="020B0604020202020204" pitchFamily="34" charset="0"/>
              </a:rPr>
              <a:t>드</a:t>
            </a:r>
            <a:r>
              <a:rPr lang="ko-KR" altLang="en-US" sz="1026" dirty="0">
                <a:latin typeface="Arial" panose="020B0604020202020204" pitchFamily="34" charset="0"/>
                <a:ea typeface="나눔스퀘어라운드 Regular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ko-KR" altLang="en-US" sz="1026" dirty="0" err="1">
                <a:latin typeface="Arial" panose="020B0604020202020204" pitchFamily="34" charset="0"/>
                <a:ea typeface="나눔스퀘어라운드 Regular" panose="020B0600000101010101" pitchFamily="50" charset="-127"/>
                <a:cs typeface="Arial" panose="020B0604020202020204" pitchFamily="34" charset="0"/>
              </a:rPr>
              <a:t>부르고뉴</a:t>
            </a:r>
            <a:r>
              <a:rPr lang="ko-KR" altLang="en-US" sz="1026" dirty="0">
                <a:latin typeface="Arial" panose="020B0604020202020204" pitchFamily="34" charset="0"/>
                <a:ea typeface="나눔스퀘어라운드 Regular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1026" dirty="0" smtClean="0">
                <a:latin typeface="Arial" panose="020B0604020202020204" pitchFamily="34" charset="0"/>
                <a:ea typeface="나눔스퀘어라운드 Regular" panose="020B0600000101010101" pitchFamily="50" charset="-127"/>
                <a:cs typeface="Arial" panose="020B0604020202020204" pitchFamily="34" charset="0"/>
              </a:rPr>
              <a:t>2022</a:t>
            </a:r>
            <a:endParaRPr lang="ko-KR" altLang="en-US" sz="1026" dirty="0">
              <a:latin typeface="Arial" panose="020B0604020202020204" pitchFamily="34" charset="0"/>
              <a:ea typeface="나눔스퀘어라운드 Regular" panose="020B0600000101010101" pitchFamily="50" charset="-127"/>
              <a:cs typeface="Arial" panose="020B0604020202020204" pitchFamily="34" charset="0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3229373" y="4511869"/>
            <a:ext cx="5167128" cy="914224"/>
            <a:chOff x="3589166" y="3976515"/>
            <a:chExt cx="4781475" cy="98558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D2A5330-5247-4062-ACCE-FDFDDB62482A}"/>
                </a:ext>
              </a:extLst>
            </p:cNvPr>
            <p:cNvSpPr txBox="1"/>
            <p:nvPr/>
          </p:nvSpPr>
          <p:spPr>
            <a:xfrm>
              <a:off x="3754401" y="4224259"/>
              <a:ext cx="4616240" cy="737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855" dirty="0"/>
                <a:t>연한 골드 색상 </a:t>
              </a:r>
              <a:endParaRPr lang="en-US" altLang="ko-KR" sz="855" dirty="0"/>
            </a:p>
            <a:p>
              <a:pPr>
                <a:lnSpc>
                  <a:spcPct val="150000"/>
                </a:lnSpc>
              </a:pPr>
              <a:r>
                <a:rPr lang="ko-KR" altLang="en-US" sz="855" dirty="0"/>
                <a:t>살구와 천도복숭아 </a:t>
              </a:r>
              <a:r>
                <a:rPr lang="en-US" altLang="ko-KR" sz="855" dirty="0"/>
                <a:t>, </a:t>
              </a:r>
              <a:r>
                <a:rPr lang="ko-KR" altLang="en-US" sz="855" dirty="0"/>
                <a:t>화이트계열의 밤 꽃 향과 꿀의 풍미 </a:t>
              </a:r>
              <a:endParaRPr lang="en-US" altLang="ko-KR" sz="855" dirty="0"/>
            </a:p>
            <a:p>
              <a:pPr>
                <a:lnSpc>
                  <a:spcPct val="150000"/>
                </a:lnSpc>
              </a:pPr>
              <a:r>
                <a:rPr lang="ko-KR" altLang="en-US" sz="855" dirty="0"/>
                <a:t>깔끔하고 공격적인 산미</a:t>
              </a:r>
              <a:r>
                <a:rPr lang="en-US" altLang="ko-KR" sz="855" dirty="0"/>
                <a:t>, </a:t>
              </a:r>
              <a:r>
                <a:rPr lang="ko-KR" altLang="en-US" sz="855" dirty="0" err="1"/>
                <a:t>크리미한</a:t>
              </a:r>
              <a:r>
                <a:rPr lang="ko-KR" altLang="en-US" sz="855" dirty="0"/>
                <a:t> 버블 과 은은한 질감</a:t>
              </a:r>
              <a:endParaRPr lang="en-US" altLang="ko-KR" sz="855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0DB8D4B-F2CD-4195-AC88-64510E7A15DA}"/>
                </a:ext>
              </a:extLst>
            </p:cNvPr>
            <p:cNvSpPr txBox="1"/>
            <p:nvPr/>
          </p:nvSpPr>
          <p:spPr>
            <a:xfrm>
              <a:off x="3589166" y="3976515"/>
              <a:ext cx="934815" cy="2871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31" u="sng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테이스팅</a:t>
              </a:r>
              <a:r>
                <a:rPr lang="ko-KR" altLang="en-US" sz="1131" u="sng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노트</a:t>
              </a: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3256501" y="1555362"/>
            <a:ext cx="5290207" cy="3162703"/>
            <a:chOff x="3596494" y="1975221"/>
            <a:chExt cx="4795616" cy="274959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E60B736-D92E-44F5-9B3E-8FBE8AAE2076}"/>
                </a:ext>
              </a:extLst>
            </p:cNvPr>
            <p:cNvSpPr txBox="1"/>
            <p:nvPr/>
          </p:nvSpPr>
          <p:spPr>
            <a:xfrm>
              <a:off x="3754401" y="2242387"/>
              <a:ext cx="4637709" cy="2482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855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지역</a:t>
              </a:r>
              <a:r>
                <a:rPr lang="ko-KR" altLang="en-US" sz="855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855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France &gt; </a:t>
              </a:r>
              <a:r>
                <a:rPr lang="en-US" altLang="ko-KR" sz="855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Bourgogne </a:t>
              </a:r>
              <a:r>
                <a:rPr lang="en-US" altLang="ko-KR" sz="855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&gt; </a:t>
              </a:r>
              <a:r>
                <a:rPr lang="en-US" altLang="ko-KR" sz="855" dirty="0" err="1"/>
                <a:t>Crémant</a:t>
              </a:r>
              <a:r>
                <a:rPr lang="en-US" altLang="ko-KR" sz="855" dirty="0"/>
                <a:t> de Bourgogne 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855" b="1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빈티지</a:t>
              </a:r>
              <a:r>
                <a:rPr lang="ko-KR" altLang="en-US" sz="855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855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en-US" altLang="ko-KR" sz="855" dirty="0" smtClean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2022</a:t>
              </a:r>
              <a:endParaRPr lang="en-US" altLang="ko-KR" sz="855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855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와인종류</a:t>
              </a:r>
              <a:r>
                <a:rPr lang="ko-KR" altLang="en-US" sz="855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855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Sparkling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855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포도품종</a:t>
              </a:r>
              <a:r>
                <a:rPr lang="ko-KR" altLang="en-US" sz="855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855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855" dirty="0" err="1" smtClean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샤도네이</a:t>
              </a:r>
              <a:r>
                <a:rPr lang="en-US" altLang="ko-KR" sz="855" dirty="0" smtClean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(Chardonnay)36% , </a:t>
              </a:r>
              <a:r>
                <a:rPr lang="ko-KR" altLang="en-US" sz="855" dirty="0" err="1" smtClean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피노누아</a:t>
              </a:r>
              <a:r>
                <a:rPr lang="en-US" altLang="ko-KR" sz="855" dirty="0" smtClean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(</a:t>
              </a:r>
              <a:r>
                <a:rPr lang="en-US" altLang="ko-KR" sz="855" dirty="0" err="1" smtClean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PinotNoir</a:t>
              </a:r>
              <a:r>
                <a:rPr lang="en-US" altLang="ko-KR" sz="855" dirty="0" smtClean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)33%,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855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 </a:t>
              </a:r>
              <a:r>
                <a:rPr lang="en-US" altLang="ko-KR" sz="855" dirty="0" smtClean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                 </a:t>
              </a:r>
              <a:r>
                <a:rPr lang="ko-KR" altLang="en-US" sz="855" dirty="0" err="1" smtClean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가메</a:t>
              </a:r>
              <a:r>
                <a:rPr lang="en-US" altLang="ko-KR" sz="855" dirty="0" smtClean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(Gamay)21% , </a:t>
              </a:r>
              <a:r>
                <a:rPr lang="ko-KR" altLang="en-US" sz="855" dirty="0" err="1" smtClean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알리고떼</a:t>
              </a:r>
              <a:r>
                <a:rPr lang="en-US" altLang="ko-KR" sz="855" dirty="0" smtClean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(</a:t>
              </a:r>
              <a:r>
                <a:rPr lang="en-US" altLang="ko-KR" sz="855" dirty="0" err="1" smtClean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Aligote</a:t>
              </a:r>
              <a:r>
                <a:rPr lang="en-US" altLang="ko-KR" sz="855" dirty="0" smtClean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)10%</a:t>
              </a:r>
            </a:p>
            <a:p>
              <a:pPr>
                <a:lnSpc>
                  <a:spcPct val="150000"/>
                </a:lnSpc>
              </a:pPr>
              <a:endParaRPr lang="en-US" altLang="ko-KR" sz="855" b="1" dirty="0"/>
            </a:p>
            <a:p>
              <a:pPr>
                <a:lnSpc>
                  <a:spcPct val="150000"/>
                </a:lnSpc>
              </a:pPr>
              <a:r>
                <a:rPr lang="ko-KR" altLang="en-US" sz="855" b="1" dirty="0"/>
                <a:t>양조 과정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855" dirty="0"/>
                <a:t>포도는 부드럽게 압착한 후</a:t>
              </a:r>
              <a:r>
                <a:rPr lang="en-US" altLang="ko-KR" sz="855" dirty="0"/>
                <a:t>, </a:t>
              </a:r>
              <a:r>
                <a:rPr lang="ko-KR" altLang="en-US" sz="855" dirty="0"/>
                <a:t>첫 번째 발효를 거쳐 기초 와인이 완성됩니다</a:t>
              </a:r>
              <a:r>
                <a:rPr lang="en-US" altLang="ko-KR" sz="855" dirty="0"/>
                <a:t>. </a:t>
              </a:r>
              <a:r>
                <a:rPr lang="ko-KR" altLang="en-US" sz="855" dirty="0"/>
                <a:t>이후</a:t>
              </a:r>
              <a:r>
                <a:rPr lang="en-US" altLang="ko-KR" sz="855" dirty="0"/>
                <a:t>, </a:t>
              </a:r>
              <a:r>
                <a:rPr lang="ko-KR" altLang="en-US" sz="855" dirty="0"/>
                <a:t>전통적인 방식으로 병 내에서 두 번째 발효가 이루어지며</a:t>
              </a:r>
              <a:r>
                <a:rPr lang="en-US" altLang="ko-KR" sz="855" dirty="0"/>
                <a:t>, </a:t>
              </a:r>
              <a:r>
                <a:rPr lang="ko-KR" altLang="en-US" sz="855" dirty="0"/>
                <a:t>최소한 </a:t>
              </a:r>
              <a:r>
                <a:rPr lang="en-US" altLang="ko-KR" sz="855" dirty="0"/>
                <a:t>16</a:t>
              </a:r>
              <a:r>
                <a:rPr lang="ko-KR" altLang="en-US" sz="855" dirty="0"/>
                <a:t>개월 동안 효모와 접촉하여 숙성됩니다</a:t>
              </a:r>
              <a:r>
                <a:rPr lang="en-US" altLang="ko-KR" sz="855" dirty="0"/>
                <a:t>. </a:t>
              </a:r>
              <a:r>
                <a:rPr lang="ko-KR" altLang="en-US" sz="855" dirty="0"/>
                <a:t>이를 통해 복합적인 </a:t>
              </a:r>
              <a:r>
                <a:rPr lang="ko-KR" altLang="en-US" sz="855" dirty="0" err="1"/>
                <a:t>아로마와</a:t>
              </a:r>
              <a:r>
                <a:rPr lang="ko-KR" altLang="en-US" sz="855" dirty="0"/>
                <a:t> 섬세한 기포가 형성됩니다</a:t>
              </a:r>
              <a:r>
                <a:rPr lang="en-US" altLang="ko-KR" sz="855" dirty="0"/>
                <a:t>.</a:t>
              </a:r>
            </a:p>
            <a:p>
              <a:pPr>
                <a:lnSpc>
                  <a:spcPct val="150000"/>
                </a:lnSpc>
              </a:pPr>
              <a:endParaRPr lang="en-US" altLang="ko-KR" sz="855" b="1" dirty="0"/>
            </a:p>
            <a:p>
              <a:pPr>
                <a:lnSpc>
                  <a:spcPct val="150000"/>
                </a:lnSpc>
              </a:pPr>
              <a:r>
                <a:rPr lang="ko-KR" altLang="en-US" sz="855" b="1" dirty="0" err="1"/>
                <a:t>도사주</a:t>
              </a:r>
              <a:r>
                <a:rPr lang="en-US" altLang="ko-KR" sz="855" b="1" dirty="0"/>
                <a:t>(Dosage)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855" dirty="0"/>
                <a:t>잔당 </a:t>
              </a:r>
              <a:r>
                <a:rPr lang="en-US" altLang="ko-KR" sz="855" dirty="0"/>
                <a:t>6g/L</a:t>
              </a:r>
              <a:r>
                <a:rPr lang="ko-KR" altLang="en-US" sz="855" dirty="0"/>
                <a:t>로 조정하여 균형 잡힌 풍미와 산미를 제공합니다</a:t>
              </a:r>
              <a:r>
                <a:rPr lang="en-US" altLang="ko-KR" sz="855" dirty="0"/>
                <a:t>.</a:t>
              </a:r>
            </a:p>
            <a:p>
              <a:pPr>
                <a:lnSpc>
                  <a:spcPct val="150000"/>
                </a:lnSpc>
              </a:pPr>
              <a:endParaRPr lang="en-US" altLang="ko-KR" sz="855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2DF129F-50A6-489D-82DE-CC4187ACB0EB}"/>
                </a:ext>
              </a:extLst>
            </p:cNvPr>
            <p:cNvSpPr txBox="1"/>
            <p:nvPr/>
          </p:nvSpPr>
          <p:spPr>
            <a:xfrm>
              <a:off x="3596494" y="1975221"/>
              <a:ext cx="849923" cy="2315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1131" u="sng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기본정보</a:t>
              </a:r>
            </a:p>
          </p:txBody>
        </p:sp>
      </p:grp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0255166C-A80A-3FD7-2252-1A1BA20016A3}"/>
              </a:ext>
            </a:extLst>
          </p:cNvPr>
          <p:cNvSpPr/>
          <p:nvPr/>
        </p:nvSpPr>
        <p:spPr>
          <a:xfrm>
            <a:off x="141178" y="301361"/>
            <a:ext cx="8861644" cy="619011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18" name="object 19">
            <a:extLst>
              <a:ext uri="{FF2B5EF4-FFF2-40B4-BE49-F238E27FC236}">
                <a16:creationId xmlns:a16="http://schemas.microsoft.com/office/drawing/2014/main" xmlns="" id="{4874AD9E-0D22-116F-573E-E08DF7052307}"/>
              </a:ext>
            </a:extLst>
          </p:cNvPr>
          <p:cNvSpPr/>
          <p:nvPr/>
        </p:nvSpPr>
        <p:spPr>
          <a:xfrm>
            <a:off x="3268899" y="5146514"/>
            <a:ext cx="195396" cy="2371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xmlns="" id="{DA4D73E6-CD42-E824-BDAB-9A401CD98094}"/>
              </a:ext>
            </a:extLst>
          </p:cNvPr>
          <p:cNvSpPr/>
          <p:nvPr/>
        </p:nvSpPr>
        <p:spPr>
          <a:xfrm>
            <a:off x="3242519" y="4998965"/>
            <a:ext cx="221775" cy="1954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xmlns="" id="{63C7081F-6B4B-D0DF-569A-022A086989EE}"/>
              </a:ext>
            </a:extLst>
          </p:cNvPr>
          <p:cNvSpPr/>
          <p:nvPr/>
        </p:nvSpPr>
        <p:spPr>
          <a:xfrm>
            <a:off x="3261837" y="4792126"/>
            <a:ext cx="195164" cy="1889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4" y="827135"/>
            <a:ext cx="2366378" cy="561883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229373" y="5394833"/>
            <a:ext cx="4572000" cy="4870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55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페어링</a:t>
            </a:r>
            <a:r>
              <a:rPr lang="ko-KR" altLang="en-US" sz="855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en-US" altLang="ko-KR" sz="855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: </a:t>
            </a:r>
            <a:r>
              <a:rPr lang="ko-KR" altLang="en-US" sz="855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해산물</a:t>
            </a:r>
            <a:r>
              <a:rPr lang="en-US" altLang="ko-KR" sz="855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855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가벼운 샐러드</a:t>
            </a:r>
            <a:r>
              <a:rPr lang="en-US" altLang="ko-KR" sz="855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855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치즈를 곁들인 요리</a:t>
            </a:r>
            <a:r>
              <a:rPr lang="en-US" altLang="ko-KR" sz="855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855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달콤한 디저트와 잘 어울립니다</a:t>
            </a:r>
            <a:r>
              <a:rPr lang="en-US" altLang="ko-KR" sz="855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855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서비스 온도 </a:t>
            </a:r>
            <a:r>
              <a:rPr lang="en-US" altLang="ko-KR" sz="855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6°C</a:t>
            </a:r>
            <a:r>
              <a:rPr lang="ko-KR" altLang="en-US" sz="855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에서 서비스 하는 것이 좋습니다</a:t>
            </a:r>
            <a:r>
              <a:rPr lang="en-US" altLang="ko-KR" sz="855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.</a:t>
            </a:r>
            <a:endParaRPr lang="ko-KR" altLang="en-US" sz="855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666" y="394783"/>
            <a:ext cx="877154" cy="885226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5990729"/>
            <a:ext cx="852294" cy="57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94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89E8BF9-24B7-4AD6-B6E6-9A453C9F4467}"/>
              </a:ext>
            </a:extLst>
          </p:cNvPr>
          <p:cNvSpPr txBox="1"/>
          <p:nvPr/>
        </p:nvSpPr>
        <p:spPr>
          <a:xfrm>
            <a:off x="3118372" y="634154"/>
            <a:ext cx="3663428" cy="513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68" dirty="0" err="1"/>
              <a:t>Dufouleur</a:t>
            </a:r>
            <a:r>
              <a:rPr lang="en-US" altLang="ko-KR" sz="1368" dirty="0"/>
              <a:t> </a:t>
            </a:r>
            <a:r>
              <a:rPr lang="en-US" altLang="ko-KR" sz="1368" dirty="0" err="1"/>
              <a:t>Père</a:t>
            </a:r>
            <a:r>
              <a:rPr lang="en-US" altLang="ko-KR" sz="1368" dirty="0"/>
              <a:t> &amp; </a:t>
            </a:r>
            <a:r>
              <a:rPr lang="en-US" altLang="ko-KR" sz="1368" dirty="0" err="1"/>
              <a:t>Fils</a:t>
            </a:r>
            <a:r>
              <a:rPr lang="en-US" altLang="ko-KR" sz="1368" dirty="0"/>
              <a:t> </a:t>
            </a:r>
            <a:endParaRPr lang="en-US" altLang="ko-KR" sz="1368" dirty="0" smtClean="0"/>
          </a:p>
          <a:p>
            <a:r>
              <a:rPr lang="en-US" altLang="ko-KR" sz="1368" dirty="0" err="1" smtClean="0"/>
              <a:t>Crémant</a:t>
            </a:r>
            <a:r>
              <a:rPr lang="en-US" altLang="ko-KR" sz="1368" dirty="0" smtClean="0"/>
              <a:t> </a:t>
            </a:r>
            <a:r>
              <a:rPr lang="en-US" altLang="ko-KR" sz="1368" dirty="0"/>
              <a:t>de </a:t>
            </a:r>
            <a:r>
              <a:rPr lang="en-US" altLang="ko-KR" sz="1368" dirty="0" smtClean="0"/>
              <a:t>Bourgogne Blanc de </a:t>
            </a:r>
            <a:r>
              <a:rPr lang="en-US" altLang="ko-KR" sz="1368" dirty="0" err="1" smtClean="0"/>
              <a:t>Blancs</a:t>
            </a:r>
            <a:r>
              <a:rPr lang="en-US" altLang="ko-KR" sz="1368" dirty="0" smtClean="0"/>
              <a:t> </a:t>
            </a:r>
            <a:endParaRPr lang="ko-KR" altLang="en-US" sz="1368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6CF7408-C137-4C1B-A27B-7861B616D9A0}"/>
              </a:ext>
            </a:extLst>
          </p:cNvPr>
          <p:cNvSpPr txBox="1"/>
          <p:nvPr/>
        </p:nvSpPr>
        <p:spPr>
          <a:xfrm>
            <a:off x="3118372" y="1140765"/>
            <a:ext cx="1968809" cy="25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26" dirty="0" err="1">
                <a:latin typeface="Arial" panose="020B0604020202020204" pitchFamily="34" charset="0"/>
                <a:ea typeface="나눔스퀘어라운드 Regular" panose="020B0600000101010101" pitchFamily="50" charset="-127"/>
                <a:cs typeface="Arial" panose="020B0604020202020204" pitchFamily="34" charset="0"/>
              </a:rPr>
              <a:t>크레망</a:t>
            </a:r>
            <a:r>
              <a:rPr lang="ko-KR" altLang="en-US" sz="1026" dirty="0">
                <a:latin typeface="Arial" panose="020B0604020202020204" pitchFamily="34" charset="0"/>
                <a:ea typeface="나눔스퀘어라운드 Regular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ko-KR" altLang="en-US" sz="1026" dirty="0" err="1">
                <a:latin typeface="Arial" panose="020B0604020202020204" pitchFamily="34" charset="0"/>
                <a:ea typeface="나눔스퀘어라운드 Regular" panose="020B0600000101010101" pitchFamily="50" charset="-127"/>
                <a:cs typeface="Arial" panose="020B0604020202020204" pitchFamily="34" charset="0"/>
              </a:rPr>
              <a:t>드</a:t>
            </a:r>
            <a:r>
              <a:rPr lang="ko-KR" altLang="en-US" sz="1026" dirty="0">
                <a:latin typeface="Arial" panose="020B0604020202020204" pitchFamily="34" charset="0"/>
                <a:ea typeface="나눔스퀘어라운드 Regular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ko-KR" altLang="en-US" sz="1026" dirty="0" err="1">
                <a:latin typeface="Arial" panose="020B0604020202020204" pitchFamily="34" charset="0"/>
                <a:ea typeface="나눔스퀘어라운드 Regular" panose="020B0600000101010101" pitchFamily="50" charset="-127"/>
                <a:cs typeface="Arial" panose="020B0604020202020204" pitchFamily="34" charset="0"/>
              </a:rPr>
              <a:t>부르고뉴</a:t>
            </a:r>
            <a:r>
              <a:rPr lang="ko-KR" altLang="en-US" sz="1026" dirty="0">
                <a:latin typeface="Arial" panose="020B0604020202020204" pitchFamily="34" charset="0"/>
                <a:ea typeface="나눔스퀘어라운드 Regular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ko-KR" altLang="en-US" sz="1026" dirty="0" err="1" smtClean="0">
                <a:latin typeface="Arial" panose="020B0604020202020204" pitchFamily="34" charset="0"/>
                <a:ea typeface="나눔스퀘어라운드 Regular" panose="020B0600000101010101" pitchFamily="50" charset="-127"/>
                <a:cs typeface="Arial" panose="020B0604020202020204" pitchFamily="34" charset="0"/>
              </a:rPr>
              <a:t>블랑</a:t>
            </a:r>
            <a:r>
              <a:rPr lang="ko-KR" altLang="en-US" sz="1026" dirty="0" smtClean="0">
                <a:latin typeface="Arial" panose="020B0604020202020204" pitchFamily="34" charset="0"/>
                <a:ea typeface="나눔스퀘어라운드 Regular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ko-KR" altLang="en-US" sz="1026" dirty="0" err="1" smtClean="0">
                <a:latin typeface="Arial" panose="020B0604020202020204" pitchFamily="34" charset="0"/>
                <a:ea typeface="나눔스퀘어라운드 Regular" panose="020B0600000101010101" pitchFamily="50" charset="-127"/>
                <a:cs typeface="Arial" panose="020B0604020202020204" pitchFamily="34" charset="0"/>
              </a:rPr>
              <a:t>드</a:t>
            </a:r>
            <a:r>
              <a:rPr lang="ko-KR" altLang="en-US" sz="1026" dirty="0" smtClean="0">
                <a:latin typeface="Arial" panose="020B0604020202020204" pitchFamily="34" charset="0"/>
                <a:ea typeface="나눔스퀘어라운드 Regular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ko-KR" altLang="en-US" sz="1026" dirty="0" err="1" smtClean="0">
                <a:latin typeface="Arial" panose="020B0604020202020204" pitchFamily="34" charset="0"/>
                <a:ea typeface="나눔스퀘어라운드 Regular" panose="020B0600000101010101" pitchFamily="50" charset="-127"/>
                <a:cs typeface="Arial" panose="020B0604020202020204" pitchFamily="34" charset="0"/>
              </a:rPr>
              <a:t>블랑</a:t>
            </a:r>
            <a:endParaRPr lang="ko-KR" altLang="en-US" sz="1026" dirty="0">
              <a:latin typeface="Arial" panose="020B0604020202020204" pitchFamily="34" charset="0"/>
              <a:ea typeface="나눔스퀘어라운드 Regular" panose="020B0600000101010101" pitchFamily="50" charset="-127"/>
              <a:cs typeface="Arial" panose="020B0604020202020204" pitchFamily="34" charset="0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3229373" y="4511868"/>
            <a:ext cx="5457426" cy="924611"/>
            <a:chOff x="3589166" y="3976515"/>
            <a:chExt cx="5050106" cy="99678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D2A5330-5247-4062-ACCE-FDFDDB62482A}"/>
                </a:ext>
              </a:extLst>
            </p:cNvPr>
            <p:cNvSpPr txBox="1"/>
            <p:nvPr/>
          </p:nvSpPr>
          <p:spPr>
            <a:xfrm>
              <a:off x="3754400" y="4224258"/>
              <a:ext cx="4884872" cy="749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855" dirty="0" smtClean="0"/>
                <a:t>밝고 연한 </a:t>
              </a:r>
              <a:r>
                <a:rPr lang="ko-KR" altLang="en-US" sz="855" dirty="0" err="1" smtClean="0"/>
                <a:t>옐로우</a:t>
              </a:r>
              <a:r>
                <a:rPr lang="ko-KR" altLang="en-US" sz="855" dirty="0" smtClean="0"/>
                <a:t> 컬러 </a:t>
              </a:r>
              <a:endParaRPr lang="en-US" altLang="ko-KR" sz="855" dirty="0"/>
            </a:p>
            <a:p>
              <a:pPr>
                <a:lnSpc>
                  <a:spcPct val="150000"/>
                </a:lnSpc>
              </a:pPr>
              <a:r>
                <a:rPr lang="ko-KR" altLang="en-US" sz="900" dirty="0" err="1" smtClean="0"/>
                <a:t>플로럴과</a:t>
              </a:r>
              <a:r>
                <a:rPr lang="ko-KR" altLang="en-US" sz="900" dirty="0" smtClean="0"/>
                <a:t> </a:t>
              </a:r>
              <a:r>
                <a:rPr lang="ko-KR" altLang="en-US" sz="900" dirty="0" err="1" smtClean="0"/>
                <a:t>시트러스</a:t>
              </a:r>
              <a:r>
                <a:rPr lang="ko-KR" altLang="en-US" sz="900" dirty="0" smtClean="0"/>
                <a:t> 계열의 </a:t>
              </a:r>
              <a:r>
                <a:rPr lang="ko-KR" altLang="en-US" sz="900" dirty="0" err="1" smtClean="0"/>
                <a:t>아로마가</a:t>
              </a:r>
              <a:r>
                <a:rPr lang="ko-KR" altLang="en-US" sz="900" dirty="0" smtClean="0"/>
                <a:t> 중심을 이루며</a:t>
              </a:r>
              <a:r>
                <a:rPr lang="en-US" altLang="ko-KR" sz="900" dirty="0" smtClean="0"/>
                <a:t>,</a:t>
              </a:r>
              <a:r>
                <a:rPr lang="ko-KR" altLang="en-US" sz="900" dirty="0" smtClean="0"/>
                <a:t>시간이 지나면서 </a:t>
              </a:r>
              <a:r>
                <a:rPr lang="ko-KR" altLang="en-US" sz="900" dirty="0" err="1" smtClean="0"/>
                <a:t>브리오슈</a:t>
              </a:r>
              <a:r>
                <a:rPr lang="ko-KR" altLang="en-US" sz="900" dirty="0" smtClean="0"/>
                <a:t> 뉘앙스로 발전 합니다</a:t>
              </a:r>
              <a:r>
                <a:rPr lang="en-US" altLang="ko-KR" sz="900" dirty="0" smtClean="0"/>
                <a:t>.</a:t>
              </a:r>
              <a:r>
                <a:rPr lang="ko-KR" altLang="en-US" sz="855" dirty="0" smtClean="0"/>
                <a:t> </a:t>
              </a:r>
              <a:endParaRPr lang="en-US" altLang="ko-KR" sz="855" dirty="0"/>
            </a:p>
            <a:p>
              <a:pPr>
                <a:lnSpc>
                  <a:spcPct val="150000"/>
                </a:lnSpc>
              </a:pPr>
              <a:r>
                <a:rPr lang="ko-KR" altLang="en-US" sz="855" dirty="0" smtClean="0"/>
                <a:t>부드럽고 풍부한 질감이 특징이며</a:t>
              </a:r>
              <a:r>
                <a:rPr lang="en-US" altLang="ko-KR" sz="855" dirty="0" smtClean="0"/>
                <a:t>, 2</a:t>
              </a:r>
              <a:r>
                <a:rPr lang="ko-KR" altLang="en-US" sz="855" dirty="0" smtClean="0"/>
                <a:t>차 향에서 오는 </a:t>
              </a:r>
              <a:r>
                <a:rPr lang="ko-KR" altLang="en-US" sz="855" dirty="0" err="1" smtClean="0"/>
                <a:t>복합미가</a:t>
              </a:r>
              <a:r>
                <a:rPr lang="ko-KR" altLang="en-US" sz="855" dirty="0" smtClean="0"/>
                <a:t> </a:t>
              </a:r>
              <a:r>
                <a:rPr lang="ko-KR" altLang="en-US" sz="855" dirty="0" err="1" smtClean="0"/>
                <a:t>균형감을</a:t>
              </a:r>
              <a:r>
                <a:rPr lang="ko-KR" altLang="en-US" sz="855" dirty="0" smtClean="0"/>
                <a:t> 더해줍니다</a:t>
              </a:r>
              <a:r>
                <a:rPr lang="en-US" altLang="ko-KR" sz="855" dirty="0" smtClean="0"/>
                <a:t>..</a:t>
              </a:r>
              <a:endParaRPr lang="en-US" altLang="ko-KR" sz="855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0DB8D4B-F2CD-4195-AC88-64510E7A15DA}"/>
                </a:ext>
              </a:extLst>
            </p:cNvPr>
            <p:cNvSpPr txBox="1"/>
            <p:nvPr/>
          </p:nvSpPr>
          <p:spPr>
            <a:xfrm>
              <a:off x="3589166" y="3976515"/>
              <a:ext cx="934815" cy="2871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31" u="sng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테이스팅</a:t>
              </a:r>
              <a:r>
                <a:rPr lang="ko-KR" altLang="en-US" sz="1131" u="sng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노트</a:t>
              </a: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3256501" y="1555362"/>
            <a:ext cx="5290207" cy="2373256"/>
            <a:chOff x="3596494" y="1975221"/>
            <a:chExt cx="4795616" cy="206326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E60B736-D92E-44F5-9B3E-8FBE8AAE2076}"/>
                </a:ext>
              </a:extLst>
            </p:cNvPr>
            <p:cNvSpPr txBox="1"/>
            <p:nvPr/>
          </p:nvSpPr>
          <p:spPr>
            <a:xfrm>
              <a:off x="3754401" y="2242387"/>
              <a:ext cx="4637709" cy="1796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855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지역</a:t>
              </a:r>
              <a:r>
                <a:rPr lang="ko-KR" altLang="en-US" sz="855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855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France &gt; </a:t>
              </a:r>
              <a:r>
                <a:rPr lang="en-US" altLang="ko-KR" sz="855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Bourgogne </a:t>
              </a:r>
              <a:r>
                <a:rPr lang="en-US" altLang="ko-KR" sz="855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&gt; </a:t>
              </a:r>
              <a:r>
                <a:rPr lang="en-US" altLang="ko-KR" sz="855" dirty="0" err="1"/>
                <a:t>Crémant</a:t>
              </a:r>
              <a:r>
                <a:rPr lang="en-US" altLang="ko-KR" sz="855" dirty="0"/>
                <a:t> de Bourgogne 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855" b="1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빈티지</a:t>
              </a:r>
              <a:r>
                <a:rPr lang="ko-KR" altLang="en-US" sz="855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855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en-US" altLang="ko-KR" sz="855" dirty="0" smtClean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N/V</a:t>
              </a:r>
              <a:endParaRPr lang="en-US" altLang="ko-KR" sz="855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855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와인종류</a:t>
              </a:r>
              <a:r>
                <a:rPr lang="ko-KR" altLang="en-US" sz="855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855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Sparkling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855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포도품종</a:t>
              </a:r>
              <a:r>
                <a:rPr lang="ko-KR" altLang="en-US" sz="855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855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855" dirty="0" err="1" smtClean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샤도네이</a:t>
              </a:r>
              <a:r>
                <a:rPr lang="en-US" altLang="ko-KR" sz="855" dirty="0" smtClean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(Chardonnay)85% , </a:t>
              </a:r>
              <a:r>
                <a:rPr lang="ko-KR" altLang="en-US" sz="855" dirty="0" err="1" smtClean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알리고떼</a:t>
              </a:r>
              <a:r>
                <a:rPr lang="en-US" altLang="ko-KR" sz="855" dirty="0" smtClean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(</a:t>
              </a:r>
              <a:r>
                <a:rPr lang="en-US" altLang="ko-KR" sz="855" dirty="0" err="1" smtClean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Aligote</a:t>
              </a:r>
              <a:r>
                <a:rPr lang="en-US" altLang="ko-KR" sz="855" dirty="0" smtClean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rPr>
                <a:t>)15%</a:t>
              </a:r>
            </a:p>
            <a:p>
              <a:pPr>
                <a:lnSpc>
                  <a:spcPct val="150000"/>
                </a:lnSpc>
              </a:pPr>
              <a:endParaRPr lang="en-US" altLang="ko-KR" sz="855" b="1" dirty="0"/>
            </a:p>
            <a:p>
              <a:pPr>
                <a:lnSpc>
                  <a:spcPct val="150000"/>
                </a:lnSpc>
              </a:pPr>
              <a:r>
                <a:rPr lang="ko-KR" altLang="en-US" sz="855" b="1" dirty="0"/>
                <a:t>양조 과정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855" dirty="0"/>
                <a:t>포도는 부드럽게 압착한 후</a:t>
              </a:r>
              <a:r>
                <a:rPr lang="en-US" altLang="ko-KR" sz="855" dirty="0" smtClean="0"/>
                <a:t>, </a:t>
              </a:r>
              <a:r>
                <a:rPr lang="ko-KR" altLang="en-US" sz="855" dirty="0" smtClean="0"/>
                <a:t>스테인리스 탱크에서 첫 번째 발효를 거쳐</a:t>
              </a:r>
              <a:r>
                <a:rPr lang="en-US" altLang="ko-KR" sz="855" dirty="0" smtClean="0"/>
                <a:t>, </a:t>
              </a:r>
              <a:r>
                <a:rPr lang="ko-KR" altLang="en-US" sz="855" dirty="0" smtClean="0"/>
                <a:t>이후</a:t>
              </a:r>
              <a:r>
                <a:rPr lang="en-US" altLang="ko-KR" sz="855" dirty="0" smtClean="0"/>
                <a:t> </a:t>
              </a:r>
              <a:r>
                <a:rPr lang="ko-KR" altLang="en-US" sz="855" dirty="0"/>
                <a:t>전통적인 방식으로 병 내에서 두 번째 발효가 이루어지며</a:t>
              </a:r>
              <a:r>
                <a:rPr lang="en-US" altLang="ko-KR" sz="855" dirty="0"/>
                <a:t>, </a:t>
              </a:r>
              <a:r>
                <a:rPr lang="ko-KR" altLang="en-US" sz="855" dirty="0" smtClean="0"/>
                <a:t>최소 </a:t>
              </a:r>
              <a:r>
                <a:rPr lang="en-US" altLang="ko-KR" sz="855" dirty="0"/>
                <a:t>16</a:t>
              </a:r>
              <a:r>
                <a:rPr lang="ko-KR" altLang="en-US" sz="855" dirty="0"/>
                <a:t>개월 동안 효모와 접촉하여 숙성됩니다</a:t>
              </a:r>
              <a:r>
                <a:rPr lang="en-US" altLang="ko-KR" sz="855" dirty="0"/>
                <a:t>. </a:t>
              </a:r>
              <a:r>
                <a:rPr lang="ko-KR" altLang="en-US" sz="855" dirty="0"/>
                <a:t>이를 통해 복합적인 </a:t>
              </a:r>
              <a:r>
                <a:rPr lang="ko-KR" altLang="en-US" sz="855" dirty="0" err="1"/>
                <a:t>아로마와</a:t>
              </a:r>
              <a:r>
                <a:rPr lang="ko-KR" altLang="en-US" sz="855" dirty="0"/>
                <a:t> </a:t>
              </a:r>
              <a:r>
                <a:rPr lang="ko-KR" altLang="en-US" sz="855" dirty="0" smtClean="0"/>
                <a:t>미세하고 지속적인 </a:t>
              </a:r>
              <a:r>
                <a:rPr lang="ko-KR" altLang="en-US" sz="855" dirty="0"/>
                <a:t>기포가 형성됩니다</a:t>
              </a:r>
              <a:r>
                <a:rPr lang="en-US" altLang="ko-KR" sz="855" dirty="0"/>
                <a:t>.</a:t>
              </a:r>
            </a:p>
            <a:p>
              <a:pPr>
                <a:lnSpc>
                  <a:spcPct val="150000"/>
                </a:lnSpc>
              </a:pPr>
              <a:endParaRPr lang="en-US" altLang="ko-KR" sz="855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2DF129F-50A6-489D-82DE-CC4187ACB0EB}"/>
                </a:ext>
              </a:extLst>
            </p:cNvPr>
            <p:cNvSpPr txBox="1"/>
            <p:nvPr/>
          </p:nvSpPr>
          <p:spPr>
            <a:xfrm>
              <a:off x="3596494" y="1975221"/>
              <a:ext cx="849923" cy="2315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1131" u="sng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기본정보</a:t>
              </a:r>
            </a:p>
          </p:txBody>
        </p:sp>
      </p:grp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0255166C-A80A-3FD7-2252-1A1BA20016A3}"/>
              </a:ext>
            </a:extLst>
          </p:cNvPr>
          <p:cNvSpPr/>
          <p:nvPr/>
        </p:nvSpPr>
        <p:spPr>
          <a:xfrm>
            <a:off x="141178" y="301361"/>
            <a:ext cx="8861644" cy="619011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18" name="object 19">
            <a:extLst>
              <a:ext uri="{FF2B5EF4-FFF2-40B4-BE49-F238E27FC236}">
                <a16:creationId xmlns:a16="http://schemas.microsoft.com/office/drawing/2014/main" xmlns="" id="{4874AD9E-0D22-116F-573E-E08DF7052307}"/>
              </a:ext>
            </a:extLst>
          </p:cNvPr>
          <p:cNvSpPr/>
          <p:nvPr/>
        </p:nvSpPr>
        <p:spPr>
          <a:xfrm>
            <a:off x="3268899" y="5146514"/>
            <a:ext cx="195396" cy="2371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xmlns="" id="{DA4D73E6-CD42-E824-BDAB-9A401CD98094}"/>
              </a:ext>
            </a:extLst>
          </p:cNvPr>
          <p:cNvSpPr/>
          <p:nvPr/>
        </p:nvSpPr>
        <p:spPr>
          <a:xfrm>
            <a:off x="3242519" y="4998965"/>
            <a:ext cx="221775" cy="1954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xmlns="" id="{63C7081F-6B4B-D0DF-569A-022A086989EE}"/>
              </a:ext>
            </a:extLst>
          </p:cNvPr>
          <p:cNvSpPr/>
          <p:nvPr/>
        </p:nvSpPr>
        <p:spPr>
          <a:xfrm>
            <a:off x="3261837" y="4792126"/>
            <a:ext cx="195164" cy="1889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229373" y="5394833"/>
            <a:ext cx="4572000" cy="4870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55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페어링</a:t>
            </a:r>
            <a:r>
              <a:rPr lang="ko-KR" altLang="en-US" sz="855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en-US" altLang="ko-KR" sz="855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: </a:t>
            </a:r>
            <a:r>
              <a:rPr lang="ko-KR" altLang="en-US" sz="855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해산물</a:t>
            </a:r>
            <a:r>
              <a:rPr lang="en-US" altLang="ko-KR" sz="855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855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닭고기</a:t>
            </a:r>
            <a:r>
              <a:rPr lang="en-US" altLang="ko-KR" sz="855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855" dirty="0" err="1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핑거푸드</a:t>
            </a:r>
            <a:r>
              <a:rPr lang="ko-KR" altLang="en-US" sz="855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en-US" altLang="ko-KR" sz="855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855" dirty="0" err="1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아페리티프</a:t>
            </a:r>
            <a:r>
              <a:rPr lang="ko-KR" altLang="en-US" sz="855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부터 디저트까지 </a:t>
            </a:r>
            <a:r>
              <a:rPr lang="ko-KR" altLang="en-US" sz="855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잘 어울립니다</a:t>
            </a:r>
            <a:r>
              <a:rPr lang="en-US" altLang="ko-KR" sz="855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855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서비스 온도 </a:t>
            </a:r>
            <a:r>
              <a:rPr lang="en-US" altLang="ko-KR" sz="855" dirty="0" smtClean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8-10°C</a:t>
            </a:r>
            <a:r>
              <a:rPr lang="ko-KR" altLang="en-US" sz="855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에서 서비스 하는 것이 좋습니다</a:t>
            </a:r>
            <a:r>
              <a:rPr lang="en-US" altLang="ko-KR" sz="855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.</a:t>
            </a:r>
            <a:endParaRPr lang="ko-KR" altLang="en-US" sz="855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666" y="394783"/>
            <a:ext cx="877154" cy="885226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5990729"/>
            <a:ext cx="852294" cy="57728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1498893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37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688</Words>
  <Application>Microsoft Office PowerPoint</Application>
  <PresentationFormat>화면 슬라이드 쇼(4:3)</PresentationFormat>
  <Paragraphs>60</Paragraphs>
  <Slides>5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4" baseType="lpstr">
      <vt:lpstr>Arial Unicode MS</vt:lpstr>
      <vt:lpstr>LG Smart UI Regular</vt:lpstr>
      <vt:lpstr>나눔스퀘어라운드 Light</vt:lpstr>
      <vt:lpstr>나눔스퀘어라운드 Regular</vt:lpstr>
      <vt:lpstr>맑은 고딕</vt:lpstr>
      <vt:lpstr>함초롬돋움</vt:lpstr>
      <vt:lpstr>Arial</vt:lpstr>
      <vt:lpstr>Bodoni MT</vt:lpstr>
      <vt:lpstr>Office Theme</vt:lpstr>
      <vt:lpstr>PowerPoint 프레젠테이션</vt:lpstr>
      <vt:lpstr>PowerPoint 프레젠테이션</vt:lpstr>
      <vt:lpstr>The tradition of Great Burgundy Wines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RUANE Nicolas</dc:creator>
  <cp:lastModifiedBy>KIM YOONJAE</cp:lastModifiedBy>
  <cp:revision>15</cp:revision>
  <dcterms:created xsi:type="dcterms:W3CDTF">2025-01-30T13:53:18Z</dcterms:created>
  <dcterms:modified xsi:type="dcterms:W3CDTF">2026-04-01T11:53:07Z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2022-06-13T00:00:00Z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2025-01-30T00:00:00Z</vt:filetime>
  </property>
  <property fmtid="{D5CDD505-2E9C-101B-9397-08002B2CF9AE}" pid="5" name="Producer">
    <vt:lpwstr>Microsoft® PowerPoint® 2016</vt:lpwstr>
  </property>
</Properties>
</file>