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>
      <p:cViewPr varScale="1">
        <p:scale>
          <a:sx n="115" d="100"/>
          <a:sy n="115" d="100"/>
        </p:scale>
        <p:origin x="120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ropbox\내 PC (이공화)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09" y="5733256"/>
            <a:ext cx="1517130" cy="8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ropbox\내 PC (이공화)\Desktop\캡처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53" y="961139"/>
            <a:ext cx="4586693" cy="14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34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3" y="3412176"/>
            <a:ext cx="8366691" cy="260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400" dirty="0" err="1">
                <a:latin typeface="+mn-ea"/>
              </a:rPr>
              <a:t>도멘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두쏘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롤레</a:t>
            </a: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(Domaine </a:t>
            </a:r>
            <a:r>
              <a:rPr lang="en-US" altLang="ko-KR" sz="1400" dirty="0" err="1">
                <a:latin typeface="+mn-ea"/>
              </a:rPr>
              <a:t>Doussot</a:t>
            </a: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err="1">
                <a:latin typeface="+mn-ea"/>
              </a:rPr>
              <a:t>Rollet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는 </a:t>
            </a:r>
            <a:r>
              <a:rPr lang="ko-KR" altLang="en-US" sz="1400" dirty="0" err="1">
                <a:latin typeface="+mn-ea"/>
              </a:rPr>
              <a:t>쇼레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레</a:t>
            </a:r>
            <a:r>
              <a:rPr lang="ko-KR" altLang="en-US" sz="1400" dirty="0">
                <a:latin typeface="+mn-ea"/>
              </a:rPr>
              <a:t> 본 </a:t>
            </a:r>
            <a:r>
              <a:rPr lang="en-US" altLang="ko-KR" sz="1400" dirty="0">
                <a:latin typeface="+mn-ea"/>
              </a:rPr>
              <a:t>(</a:t>
            </a:r>
            <a:r>
              <a:rPr lang="en-US" altLang="ko-KR" sz="1400" dirty="0" err="1">
                <a:latin typeface="+mn-ea"/>
              </a:rPr>
              <a:t>Chorey</a:t>
            </a:r>
            <a:r>
              <a:rPr lang="en-US" altLang="ko-KR" sz="1400" dirty="0">
                <a:latin typeface="+mn-ea"/>
              </a:rPr>
              <a:t>-</a:t>
            </a:r>
            <a:r>
              <a:rPr lang="en-US" altLang="ko-KR" sz="1400" dirty="0" err="1">
                <a:latin typeface="+mn-ea"/>
              </a:rPr>
              <a:t>lès</a:t>
            </a:r>
            <a:r>
              <a:rPr lang="en-US" altLang="ko-KR" sz="1400" dirty="0">
                <a:latin typeface="+mn-ea"/>
              </a:rPr>
              <a:t>-Beaune) </a:t>
            </a:r>
            <a:r>
              <a:rPr lang="ko-KR" altLang="en-US" sz="1400" dirty="0">
                <a:latin typeface="+mn-ea"/>
              </a:rPr>
              <a:t>지역에 </a:t>
            </a:r>
            <a:endParaRPr lang="en-US" altLang="ko-KR" sz="1400" dirty="0"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400" dirty="0">
                <a:latin typeface="+mn-ea"/>
              </a:rPr>
              <a:t>19</a:t>
            </a:r>
            <a:r>
              <a:rPr lang="ko-KR" altLang="en-US" sz="1400" dirty="0">
                <a:latin typeface="+mn-ea"/>
              </a:rPr>
              <a:t>세기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설립되어 현재 </a:t>
            </a:r>
            <a:r>
              <a:rPr lang="en-US" altLang="ko-KR" sz="1400" dirty="0">
                <a:latin typeface="+mn-ea"/>
              </a:rPr>
              <a:t>6</a:t>
            </a:r>
            <a:r>
              <a:rPr lang="ko-KR" altLang="en-US" sz="1400" dirty="0">
                <a:latin typeface="+mn-ea"/>
              </a:rPr>
              <a:t>대째 와인 양조 역사를 이어오고 있다</a:t>
            </a:r>
            <a:r>
              <a:rPr lang="en-US" altLang="ko-KR" sz="1400" dirty="0">
                <a:latin typeface="+mn-ea"/>
              </a:rPr>
              <a:t>. </a:t>
            </a:r>
          </a:p>
          <a:p>
            <a:pPr algn="ctr">
              <a:lnSpc>
                <a:spcPct val="200000"/>
              </a:lnSpc>
            </a:pPr>
            <a:endParaRPr lang="en-US" altLang="ko-KR" sz="1400" dirty="0"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dirty="0" err="1">
                <a:latin typeface="+mn-ea"/>
              </a:rPr>
              <a:t>토마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투르사드</a:t>
            </a: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(Thomas </a:t>
            </a:r>
            <a:r>
              <a:rPr lang="en-US" altLang="ko-KR" sz="1400" dirty="0" err="1">
                <a:latin typeface="+mn-ea"/>
              </a:rPr>
              <a:t>Troussard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는 현재 </a:t>
            </a:r>
            <a:r>
              <a:rPr lang="en-US" altLang="ko-KR" sz="1400" dirty="0">
                <a:latin typeface="+mn-ea"/>
              </a:rPr>
              <a:t>4.5</a:t>
            </a:r>
            <a:r>
              <a:rPr lang="ko-KR" altLang="en-US" sz="1400" dirty="0">
                <a:latin typeface="+mn-ea"/>
              </a:rPr>
              <a:t>헥타르의 규모의 포도밭을 관리하고 있다</a:t>
            </a:r>
            <a:r>
              <a:rPr lang="en-US" altLang="ko-KR" sz="1400" dirty="0">
                <a:latin typeface="+mn-ea"/>
              </a:rPr>
              <a:t>. HVE </a:t>
            </a:r>
            <a:r>
              <a:rPr lang="en-US" altLang="ko-KR" sz="1400" dirty="0"/>
              <a:t>(Haute </a:t>
            </a:r>
            <a:r>
              <a:rPr lang="en-US" altLang="ko-KR" sz="1400" dirty="0" err="1"/>
              <a:t>Valeur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Environnemental</a:t>
            </a:r>
            <a:r>
              <a:rPr lang="en-US" altLang="ko-KR" sz="1400" dirty="0"/>
              <a:t>) </a:t>
            </a:r>
            <a:r>
              <a:rPr lang="ko-KR" altLang="en-US" sz="1400" dirty="0"/>
              <a:t>인증을 받기 위해 현재 진행 중이며</a:t>
            </a:r>
            <a:endParaRPr lang="en-US" altLang="ko-KR" sz="1400" dirty="0"/>
          </a:p>
          <a:p>
            <a:pPr algn="ctr">
              <a:lnSpc>
                <a:spcPct val="200000"/>
              </a:lnSpc>
            </a:pPr>
            <a:r>
              <a:rPr lang="ko-KR" altLang="en-US" sz="1400" dirty="0">
                <a:latin typeface="+mn-ea"/>
              </a:rPr>
              <a:t>살충제를 전혀 사용하지 않고 </a:t>
            </a:r>
            <a:r>
              <a:rPr lang="ko-KR" altLang="en-US" sz="1400" dirty="0" err="1">
                <a:latin typeface="+mn-ea"/>
              </a:rPr>
              <a:t>떼루아를</a:t>
            </a:r>
            <a:r>
              <a:rPr lang="ko-KR" altLang="en-US" sz="1400" dirty="0">
                <a:latin typeface="+mn-ea"/>
              </a:rPr>
              <a:t> 표현하는 포도를 재배하고 있다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pic>
        <p:nvPicPr>
          <p:cNvPr id="7" name="Picture 2" descr="C:\Users\admin\Dropbox\내 PC (이공화)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78" y="6051050"/>
            <a:ext cx="1139842" cy="6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ropbox\내 PC (이공화)\Desktop\그림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9" y="260649"/>
            <a:ext cx="4120026" cy="30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ropbox\내 PC (이공화)\Desktop\그림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60649"/>
            <a:ext cx="4118218" cy="30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7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3645024"/>
            <a:ext cx="8208912" cy="215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ko-KR" altLang="en-US" sz="1400" dirty="0" err="1">
                <a:latin typeface="+mn-ea"/>
              </a:rPr>
              <a:t>두쏘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홀레의</a:t>
            </a:r>
            <a:r>
              <a:rPr lang="ko-KR" altLang="en-US" sz="1400" dirty="0">
                <a:latin typeface="+mn-ea"/>
              </a:rPr>
              <a:t> 포도는 대부분 </a:t>
            </a:r>
            <a:r>
              <a:rPr lang="en-US" altLang="ko-KR" sz="1400" dirty="0">
                <a:latin typeface="+mn-ea"/>
              </a:rPr>
              <a:t>50</a:t>
            </a:r>
            <a:r>
              <a:rPr lang="ko-KR" altLang="en-US" sz="1400" dirty="0">
                <a:latin typeface="+mn-ea"/>
              </a:rPr>
              <a:t>년 </a:t>
            </a:r>
            <a:r>
              <a:rPr lang="en-US" altLang="ko-KR" sz="1400" dirty="0">
                <a:latin typeface="+mn-ea"/>
              </a:rPr>
              <a:t>– 100</a:t>
            </a:r>
            <a:r>
              <a:rPr lang="ko-KR" altLang="en-US" sz="1400" dirty="0">
                <a:latin typeface="+mn-ea"/>
              </a:rPr>
              <a:t>년의 고목에서 재배된다</a:t>
            </a:r>
            <a:r>
              <a:rPr lang="en-US" altLang="ko-KR" sz="1400" dirty="0">
                <a:latin typeface="+mn-ea"/>
              </a:rPr>
              <a:t>. </a:t>
            </a:r>
          </a:p>
          <a:p>
            <a:pPr algn="ctr">
              <a:lnSpc>
                <a:spcPct val="250000"/>
              </a:lnSpc>
            </a:pPr>
            <a:r>
              <a:rPr lang="ko-KR" altLang="en-US" sz="1400" dirty="0">
                <a:latin typeface="+mn-ea"/>
              </a:rPr>
              <a:t>모든 포도는 손으로 수확하며 좋은 품질에 포도만을 선별하여 양조에 사용한다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algn="ctr">
              <a:lnSpc>
                <a:spcPct val="250000"/>
              </a:lnSpc>
            </a:pPr>
            <a:r>
              <a:rPr lang="ko-KR" altLang="en-US" sz="1400" dirty="0">
                <a:latin typeface="+mn-ea"/>
              </a:rPr>
              <a:t>양조에는 </a:t>
            </a:r>
            <a:r>
              <a:rPr lang="en-US" altLang="ko-KR" sz="1400" dirty="0">
                <a:latin typeface="+mn-ea"/>
                <a:cs typeface="JBold" panose="02020603020101020101" pitchFamily="18" charset="-127"/>
              </a:rPr>
              <a:t>Allier</a:t>
            </a:r>
            <a:r>
              <a:rPr lang="ko-KR" altLang="en-US" sz="1400" dirty="0">
                <a:latin typeface="+mn-ea"/>
                <a:cs typeface="JBold" panose="02020603020101020101" pitchFamily="18" charset="-127"/>
              </a:rPr>
              <a:t>와 </a:t>
            </a:r>
            <a:r>
              <a:rPr lang="en-US" altLang="ko-KR" sz="1400" dirty="0" err="1">
                <a:latin typeface="+mn-ea"/>
                <a:cs typeface="JBold" panose="02020603020101020101" pitchFamily="18" charset="-127"/>
              </a:rPr>
              <a:t>Nievre</a:t>
            </a:r>
            <a:r>
              <a:rPr lang="ko-KR" altLang="en-US" sz="1400" dirty="0">
                <a:latin typeface="+mn-ea"/>
                <a:cs typeface="JBold" panose="02020603020101020101" pitchFamily="18" charset="-127"/>
              </a:rPr>
              <a:t>산 </a:t>
            </a:r>
            <a:r>
              <a:rPr lang="ko-KR" altLang="en-US" sz="1400" dirty="0" err="1">
                <a:latin typeface="+mn-ea"/>
                <a:cs typeface="JBold" panose="02020603020101020101" pitchFamily="18" charset="-127"/>
              </a:rPr>
              <a:t>오크통을</a:t>
            </a:r>
            <a:r>
              <a:rPr lang="ko-KR" altLang="en-US" sz="1400" dirty="0">
                <a:latin typeface="+mn-ea"/>
                <a:cs typeface="JBold" panose="02020603020101020101" pitchFamily="18" charset="-127"/>
              </a:rPr>
              <a:t> 사용하여 </a:t>
            </a:r>
            <a:r>
              <a:rPr lang="ko-KR" altLang="en-US" sz="1400" dirty="0">
                <a:latin typeface="+mn-ea"/>
              </a:rPr>
              <a:t>전통 </a:t>
            </a:r>
            <a:r>
              <a:rPr lang="ko-KR" altLang="en-US" sz="1400" dirty="0" err="1">
                <a:latin typeface="+mn-ea"/>
              </a:rPr>
              <a:t>부르고뉴</a:t>
            </a:r>
            <a:r>
              <a:rPr lang="ko-KR" altLang="en-US" sz="1400" dirty="0">
                <a:latin typeface="+mn-ea"/>
              </a:rPr>
              <a:t> 양조 방식을 이어가고</a:t>
            </a:r>
            <a:endParaRPr lang="en-US" altLang="ko-KR" sz="1400" dirty="0">
              <a:latin typeface="+mn-ea"/>
            </a:endParaRPr>
          </a:p>
          <a:p>
            <a:pPr algn="ctr">
              <a:lnSpc>
                <a:spcPct val="250000"/>
              </a:lnSpc>
            </a:pPr>
            <a:r>
              <a:rPr lang="en-US" altLang="ko-KR" sz="1400" dirty="0" err="1">
                <a:latin typeface="+mn-ea"/>
              </a:rPr>
              <a:t>Savigny</a:t>
            </a:r>
            <a:r>
              <a:rPr lang="en-US" altLang="ko-KR" sz="1400" dirty="0">
                <a:latin typeface="+mn-ea"/>
              </a:rPr>
              <a:t> les Beaune, Beaune, </a:t>
            </a:r>
            <a:r>
              <a:rPr lang="en-US" altLang="ko-KR" sz="1400" dirty="0" err="1">
                <a:latin typeface="+mn-ea"/>
              </a:rPr>
              <a:t>Aloxe</a:t>
            </a: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err="1">
                <a:latin typeface="+mn-ea"/>
              </a:rPr>
              <a:t>Corton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지역을 중심으로 세부 </a:t>
            </a:r>
            <a:r>
              <a:rPr lang="en-US" altLang="ko-KR" sz="1400" dirty="0">
                <a:latin typeface="+mn-ea"/>
              </a:rPr>
              <a:t>1er Cru </a:t>
            </a:r>
            <a:r>
              <a:rPr lang="ko-KR" altLang="en-US" sz="1400" dirty="0">
                <a:latin typeface="+mn-ea"/>
              </a:rPr>
              <a:t>밭까지 양조한다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pic>
        <p:nvPicPr>
          <p:cNvPr id="6" name="Picture 2" descr="C:\Users\admin\Dropbox\내 PC (이공화)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78" y="6051050"/>
            <a:ext cx="1139842" cy="6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ropbox\내 PC (이공화)\Desktop\그림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9"/>
            <a:ext cx="4143962" cy="31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ropbox\내 PC (이공화)\Desktop\그림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42" y="260649"/>
            <a:ext cx="4154870" cy="31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4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5261604" y="1289079"/>
            <a:ext cx="377489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1"/>
          <p:cNvSpPr txBox="1"/>
          <p:nvPr/>
        </p:nvSpPr>
        <p:spPr>
          <a:xfrm>
            <a:off x="4885001" y="1833205"/>
            <a:ext cx="3952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fr-FR" altLang="ko-KR" sz="1000" dirty="0">
                <a:latin typeface="+mn-ea"/>
              </a:rPr>
              <a:t>France / </a:t>
            </a:r>
            <a:r>
              <a:rPr lang="en-US" altLang="ko-KR" sz="1000" dirty="0">
                <a:latin typeface="+mn-ea"/>
              </a:rPr>
              <a:t>Bourgogne / </a:t>
            </a:r>
            <a:r>
              <a:rPr lang="en-US" altLang="ko-KR" sz="1000" dirty="0" err="1">
                <a:latin typeface="+mn-ea"/>
              </a:rPr>
              <a:t>Savigny</a:t>
            </a:r>
            <a:r>
              <a:rPr lang="en-US" altLang="ko-KR" sz="1000" dirty="0">
                <a:latin typeface="+mn-ea"/>
              </a:rPr>
              <a:t> Les Beaune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AOC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Pinot Noir 100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  <a:cs typeface="JBold" panose="02020603020101020101" pitchFamily="18" charset="-127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/>
              <a:t>0.5</a:t>
            </a:r>
            <a:r>
              <a:rPr lang="ko-KR" altLang="ko-KR" sz="1000" dirty="0" err="1"/>
              <a:t>헥타르규모</a:t>
            </a:r>
            <a:r>
              <a:rPr lang="ko-KR" altLang="ko-KR" sz="1000" dirty="0"/>
              <a:t> 포도밭</a:t>
            </a:r>
            <a:r>
              <a:rPr lang="en-US" altLang="ko-KR" sz="1000" dirty="0"/>
              <a:t>, 95</a:t>
            </a:r>
            <a:r>
              <a:rPr lang="ko-KR" altLang="ko-KR" sz="1000" dirty="0"/>
              <a:t>년 수령의 고목에서 포도를 수확한다</a:t>
            </a:r>
            <a:endParaRPr lang="en-US" altLang="ko-KR" sz="1000" dirty="0"/>
          </a:p>
          <a:p>
            <a:pPr algn="just" latinLnBrk="0">
              <a:lnSpc>
                <a:spcPct val="150000"/>
              </a:lnSpc>
            </a:pPr>
            <a:r>
              <a:rPr lang="ko-KR" altLang="en-US" sz="1000" dirty="0" err="1"/>
              <a:t>손수확</a:t>
            </a:r>
            <a:r>
              <a:rPr lang="ko-KR" altLang="en-US" sz="1000" dirty="0"/>
              <a:t> 된 포도는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주의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침용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과정과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1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주의 발효 기간을 거친다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오크통은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Allier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와 </a:t>
            </a:r>
            <a:r>
              <a:rPr lang="en-US" altLang="ko-KR" sz="1000" dirty="0" err="1">
                <a:latin typeface="+mn-ea"/>
                <a:cs typeface="JBold" panose="02020603020101020101" pitchFamily="18" charset="-127"/>
              </a:rPr>
              <a:t>Nievre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산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228L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의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Medium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토스트된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오크통을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사용한다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, 15%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의 와인은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뉴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나머지는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올드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숙성된다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이후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6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개월 동안 스테인리스 통에서 숙성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라이트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필터링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과정 이후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병입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와인은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1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년동안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와이너리에서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안정화 및 숙성 이 후 출시된다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4885000" y="5278849"/>
            <a:ext cx="39528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000" dirty="0" err="1">
                <a:latin typeface="+mn-ea"/>
              </a:rPr>
              <a:t>다크</a:t>
            </a:r>
            <a:r>
              <a:rPr lang="ko-KR" altLang="en-US" sz="1000" dirty="0">
                <a:latin typeface="+mn-ea"/>
              </a:rPr>
              <a:t> 루비 컬러</a:t>
            </a:r>
            <a:endParaRPr lang="en-US" altLang="ko-KR" sz="10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1000" dirty="0" err="1">
                <a:latin typeface="+mn-ea"/>
              </a:rPr>
              <a:t>라즈베리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다크체리</a:t>
            </a:r>
            <a:r>
              <a:rPr lang="ko-KR" altLang="en-US" sz="1000" dirty="0">
                <a:latin typeface="+mn-ea"/>
              </a:rPr>
              <a:t> 과실의 과실 </a:t>
            </a:r>
            <a:r>
              <a:rPr lang="ko-KR" altLang="en-US" sz="1000" dirty="0" err="1">
                <a:latin typeface="+mn-ea"/>
              </a:rPr>
              <a:t>아로마와</a:t>
            </a:r>
            <a:r>
              <a:rPr lang="ko-KR" altLang="en-US" sz="1000" dirty="0">
                <a:latin typeface="+mn-ea"/>
              </a:rPr>
              <a:t> </a:t>
            </a:r>
            <a:r>
              <a:rPr lang="ko-KR" altLang="en-US" sz="1000" dirty="0" err="1">
                <a:latin typeface="+mn-ea"/>
              </a:rPr>
              <a:t>트러플</a:t>
            </a:r>
            <a:r>
              <a:rPr lang="ko-KR" altLang="en-US" sz="1000" dirty="0">
                <a:latin typeface="+mn-ea"/>
              </a:rPr>
              <a:t> 버섯의 향긋한 </a:t>
            </a:r>
            <a:r>
              <a:rPr lang="ko-KR" altLang="en-US" sz="1000" dirty="0" err="1">
                <a:latin typeface="+mn-ea"/>
              </a:rPr>
              <a:t>아로마가</a:t>
            </a:r>
            <a:r>
              <a:rPr lang="ko-KR" altLang="en-US" sz="1000" dirty="0">
                <a:latin typeface="+mn-ea"/>
              </a:rPr>
              <a:t> 더해진다</a:t>
            </a:r>
            <a:r>
              <a:rPr lang="en-US" altLang="ko-KR" sz="1000" dirty="0">
                <a:latin typeface="+mn-ea"/>
              </a:rPr>
              <a:t>. </a:t>
            </a:r>
            <a:r>
              <a:rPr lang="ko-KR" altLang="en-US" sz="1000" dirty="0">
                <a:latin typeface="+mn-ea"/>
              </a:rPr>
              <a:t>집중도 있게 표현되는 남성스러운 타닌이</a:t>
            </a: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매력적이며 장기 </a:t>
            </a:r>
            <a:r>
              <a:rPr lang="ko-KR" altLang="en-US" sz="1000" dirty="0" err="1">
                <a:latin typeface="+mn-ea"/>
              </a:rPr>
              <a:t>숙성력을</a:t>
            </a:r>
            <a:r>
              <a:rPr lang="ko-KR" altLang="en-US" sz="1000" dirty="0">
                <a:latin typeface="+mn-ea"/>
              </a:rPr>
              <a:t> 보여준다</a:t>
            </a:r>
            <a:r>
              <a:rPr lang="en-US" altLang="ko-KR" sz="1000" dirty="0">
                <a:latin typeface="+mn-ea"/>
              </a:rPr>
              <a:t>.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217485" y="1484002"/>
            <a:ext cx="227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General</a:t>
            </a:r>
            <a:r>
              <a:rPr lang="ko-KR" altLang="en-US" sz="1200" b="1" dirty="0">
                <a:latin typeface="Century Gothic" pitchFamily="34" charset="0"/>
              </a:rPr>
              <a:t> </a:t>
            </a:r>
            <a:r>
              <a:rPr lang="en-US" altLang="ko-KR" sz="1200" b="1" dirty="0">
                <a:latin typeface="Century Gothic" pitchFamily="34" charset="0"/>
              </a:rPr>
              <a:t>Information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235004" y="1849409"/>
            <a:ext cx="7348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 역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급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품 종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포도밭 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양 조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4211960" y="4952201"/>
            <a:ext cx="151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Tasting Note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4235003" y="5274533"/>
            <a:ext cx="755061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Color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Taste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860032" y="904364"/>
            <a:ext cx="40994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dirty="0"/>
              <a:t>사비니 </a:t>
            </a:r>
            <a:r>
              <a:rPr lang="ko-KR" altLang="en-US" sz="1300" dirty="0" err="1"/>
              <a:t>레본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레</a:t>
            </a:r>
            <a:r>
              <a:rPr lang="ko-KR" altLang="en-US" sz="1300" dirty="0"/>
              <a:t> 그랑 </a:t>
            </a:r>
            <a:r>
              <a:rPr lang="ko-KR" altLang="en-US" sz="1300" dirty="0" err="1"/>
              <a:t>피코탱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비에이유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비뉴</a:t>
            </a:r>
            <a:r>
              <a:rPr lang="ko-KR" altLang="en-US" sz="1300" dirty="0"/>
              <a:t> </a:t>
            </a:r>
            <a:r>
              <a:rPr lang="en-US" altLang="ko-KR" sz="1300" dirty="0" smtClean="0"/>
              <a:t>2021</a:t>
            </a:r>
            <a:endParaRPr lang="ko-KR" altLang="en-US" sz="1300" dirty="0">
              <a:solidFill>
                <a:srgbClr val="FF0000"/>
              </a:solidFill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1763688" y="233086"/>
            <a:ext cx="718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/>
            <a:r>
              <a:rPr lang="en-US" altLang="ko-KR" sz="2000" dirty="0" err="1"/>
              <a:t>Savigny</a:t>
            </a:r>
            <a:r>
              <a:rPr lang="en-US" altLang="ko-KR" sz="2000" dirty="0"/>
              <a:t> Les Beaune </a:t>
            </a:r>
          </a:p>
          <a:p>
            <a:pPr algn="r" latinLnBrk="0"/>
            <a:r>
              <a:rPr lang="en-US" altLang="ko-KR" sz="2000" dirty="0"/>
              <a:t>“Les Grands </a:t>
            </a:r>
            <a:r>
              <a:rPr lang="en-US" altLang="ko-KR" sz="2000" dirty="0" err="1"/>
              <a:t>Picotins</a:t>
            </a:r>
            <a:r>
              <a:rPr lang="en-US" altLang="ko-KR" sz="2000" dirty="0"/>
              <a:t>” </a:t>
            </a:r>
            <a:r>
              <a:rPr lang="en-US" altLang="ko-KR" sz="2000" dirty="0" err="1"/>
              <a:t>Vieilles</a:t>
            </a:r>
            <a:r>
              <a:rPr lang="en-US" altLang="ko-KR" sz="2000" dirty="0"/>
              <a:t> </a:t>
            </a:r>
            <a:r>
              <a:rPr lang="en-US" altLang="ko-KR" sz="2000" dirty="0" err="1"/>
              <a:t>Vignes</a:t>
            </a:r>
            <a:endParaRPr lang="ko-KR" altLang="ko-KR" sz="2000" dirty="0"/>
          </a:p>
        </p:txBody>
      </p:sp>
      <p:pic>
        <p:nvPicPr>
          <p:cNvPr id="18" name="Picture 3" descr="C:\Users\admin\Dropbox\내 PC (이공화)\Desktop\그림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80" y="291636"/>
            <a:ext cx="1809921" cy="6404746"/>
          </a:xfrm>
          <a:prstGeom prst="rect">
            <a:avLst/>
          </a:prstGeom>
          <a:noFill/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" y="168294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1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5261604" y="1154463"/>
            <a:ext cx="377489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1"/>
          <p:cNvSpPr txBox="1"/>
          <p:nvPr/>
        </p:nvSpPr>
        <p:spPr>
          <a:xfrm>
            <a:off x="4885001" y="1698589"/>
            <a:ext cx="3952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fr-FR" altLang="ko-KR" sz="1000" dirty="0">
                <a:latin typeface="+mn-ea"/>
              </a:rPr>
              <a:t>France / </a:t>
            </a:r>
            <a:r>
              <a:rPr lang="en-US" altLang="ko-KR" sz="1000" dirty="0">
                <a:latin typeface="+mn-ea"/>
              </a:rPr>
              <a:t>Bourgogne / Beaune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AOC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Pinot Noir 100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/>
              <a:t>0.5</a:t>
            </a:r>
            <a:r>
              <a:rPr lang="ko-KR" altLang="ko-KR" sz="1000" dirty="0" err="1"/>
              <a:t>헥타르규모</a:t>
            </a:r>
            <a:r>
              <a:rPr lang="ko-KR" altLang="ko-KR" sz="1000" dirty="0"/>
              <a:t> 포도밭</a:t>
            </a:r>
            <a:r>
              <a:rPr lang="en-US" altLang="ko-KR" sz="1000" dirty="0"/>
              <a:t>, 50</a:t>
            </a:r>
            <a:r>
              <a:rPr lang="ko-KR" altLang="ko-KR" sz="1000" dirty="0"/>
              <a:t>년 수령의 고목에서 포도를 수확한다</a:t>
            </a:r>
            <a:r>
              <a:rPr lang="en-US" altLang="ko-KR" sz="1000" dirty="0"/>
              <a:t>.</a:t>
            </a:r>
            <a:endParaRPr lang="ko-KR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Les </a:t>
            </a:r>
            <a:r>
              <a:rPr lang="en-US" altLang="ko-KR" sz="1000" dirty="0" err="1"/>
              <a:t>Bressandes</a:t>
            </a:r>
            <a:r>
              <a:rPr lang="ko-KR" altLang="ko-KR" sz="1000" dirty="0"/>
              <a:t>는</a:t>
            </a:r>
            <a:r>
              <a:rPr lang="en-US" altLang="ko-KR" sz="1000" dirty="0"/>
              <a:t> 1er Cru</a:t>
            </a:r>
            <a:r>
              <a:rPr lang="ko-KR" altLang="ko-KR" sz="1000" dirty="0"/>
              <a:t>밭</a:t>
            </a:r>
            <a:r>
              <a:rPr lang="en-US" altLang="ko-KR" sz="1000" dirty="0"/>
              <a:t> </a:t>
            </a:r>
            <a:r>
              <a:rPr lang="ko-KR" altLang="ko-KR" sz="1000" dirty="0"/>
              <a:t>중 가장 뛰어나고 큰 규모의 </a:t>
            </a:r>
            <a:r>
              <a:rPr lang="ko-KR" altLang="ko-KR" sz="1000" dirty="0" err="1"/>
              <a:t>아펠라시옹으로</a:t>
            </a:r>
            <a:r>
              <a:rPr lang="ko-KR" altLang="ko-KR" sz="1000" dirty="0"/>
              <a:t> 손꼽힌다</a:t>
            </a:r>
            <a:r>
              <a:rPr lang="en-US" altLang="ko-KR" sz="1000" dirty="0"/>
              <a:t>. </a:t>
            </a:r>
            <a:r>
              <a:rPr lang="ko-KR" altLang="en-US" sz="1000" dirty="0" err="1"/>
              <a:t>손수확</a:t>
            </a:r>
            <a:r>
              <a:rPr lang="ko-KR" altLang="en-US" sz="1000" dirty="0"/>
              <a:t> 된 포도는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주의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침용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과정과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1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주의 발효 기간을 거친다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오크통은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Allier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와 </a:t>
            </a:r>
            <a:r>
              <a:rPr lang="en-US" altLang="ko-KR" sz="1000" dirty="0" err="1">
                <a:latin typeface="+mn-ea"/>
                <a:cs typeface="JBold" panose="02020603020101020101" pitchFamily="18" charset="-127"/>
              </a:rPr>
              <a:t>Nievre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산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228L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의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High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토스트된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오크통을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사용한다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, 15%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의 와인은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뉴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나머지는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올드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숙성된다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.. 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이후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6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개월 동안 스테인리스 통에서 숙성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라이트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필터링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과정 이후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병입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와인은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년동안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와이너리에서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안정화 및 숙성 이 후 출시된다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4885000" y="5278849"/>
            <a:ext cx="39528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루비 </a:t>
            </a:r>
            <a:r>
              <a:rPr lang="ko-KR" altLang="en-US" sz="1000" dirty="0" err="1">
                <a:latin typeface="+mn-ea"/>
              </a:rPr>
              <a:t>라이트</a:t>
            </a:r>
            <a:r>
              <a:rPr lang="ko-KR" altLang="en-US" sz="1000" dirty="0">
                <a:latin typeface="+mn-ea"/>
              </a:rPr>
              <a:t> 브라운</a:t>
            </a:r>
            <a:endParaRPr lang="en-US" altLang="ko-KR" sz="10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ko-KR" sz="1000" dirty="0" err="1"/>
              <a:t>스파이시</a:t>
            </a:r>
            <a:r>
              <a:rPr lang="en-US" altLang="ko-KR" sz="1000" dirty="0"/>
              <a:t>, </a:t>
            </a:r>
            <a:r>
              <a:rPr lang="ko-KR" altLang="ko-KR" sz="1000" dirty="0" err="1"/>
              <a:t>미네랄리티</a:t>
            </a:r>
            <a:r>
              <a:rPr lang="en-US" altLang="ko-KR" sz="1000" dirty="0"/>
              <a:t>, </a:t>
            </a:r>
            <a:r>
              <a:rPr lang="ko-KR" altLang="ko-KR" sz="1000" dirty="0" err="1"/>
              <a:t>시나몬</a:t>
            </a:r>
            <a:r>
              <a:rPr lang="ko-KR" altLang="ko-KR" sz="1000" dirty="0"/>
              <a:t> </a:t>
            </a:r>
            <a:r>
              <a:rPr lang="ko-KR" altLang="ko-KR" sz="1000" dirty="0" err="1"/>
              <a:t>오크</a:t>
            </a:r>
            <a:r>
              <a:rPr lang="en-US" altLang="ko-KR" sz="1000" dirty="0"/>
              <a:t>, </a:t>
            </a:r>
            <a:r>
              <a:rPr lang="ko-KR" altLang="ko-KR" sz="1000" dirty="0"/>
              <a:t>체리</a:t>
            </a:r>
            <a:r>
              <a:rPr lang="en-US" altLang="ko-KR" sz="1000" dirty="0"/>
              <a:t>, </a:t>
            </a:r>
            <a:r>
              <a:rPr lang="ko-KR" altLang="ko-KR" sz="1000" dirty="0" err="1"/>
              <a:t>붉은과실</a:t>
            </a:r>
            <a:r>
              <a:rPr lang="en-US" altLang="ko-KR" sz="1000" dirty="0"/>
              <a:t>, </a:t>
            </a:r>
            <a:r>
              <a:rPr lang="ko-KR" altLang="ko-KR" sz="1000" dirty="0" err="1"/>
              <a:t>야생</a:t>
            </a:r>
            <a:r>
              <a:rPr lang="ko-KR" altLang="en-US" sz="1000" dirty="0" err="1"/>
              <a:t>베리</a:t>
            </a:r>
            <a:r>
              <a:rPr lang="en-US" altLang="ko-KR" sz="1000" dirty="0"/>
              <a:t>, </a:t>
            </a:r>
            <a:endParaRPr lang="ko-KR" altLang="ko-KR" sz="1000" dirty="0"/>
          </a:p>
          <a:p>
            <a:pPr>
              <a:lnSpc>
                <a:spcPct val="150000"/>
              </a:lnSpc>
            </a:pPr>
            <a:r>
              <a:rPr lang="ko-KR" altLang="ko-KR" sz="1000" dirty="0" err="1"/>
              <a:t>달큰한</a:t>
            </a:r>
            <a:r>
              <a:rPr lang="ko-KR" altLang="ko-KR" sz="1000" dirty="0"/>
              <a:t> 붉은 과실의 </a:t>
            </a:r>
            <a:r>
              <a:rPr lang="ko-KR" altLang="ko-KR" sz="1000" dirty="0" err="1"/>
              <a:t>아로마가</a:t>
            </a:r>
            <a:r>
              <a:rPr lang="ko-KR" altLang="ko-KR" sz="1000" dirty="0"/>
              <a:t> 집중도 있게 표현되고 길게 이어지는 타닌과 부드러운 </a:t>
            </a:r>
            <a:r>
              <a:rPr lang="ko-KR" altLang="en-US" sz="1000" dirty="0"/>
              <a:t>팔레트가 뛰어나다</a:t>
            </a:r>
            <a:endParaRPr lang="ko-KR" altLang="ko-KR" sz="1000" dirty="0"/>
          </a:p>
        </p:txBody>
      </p:sp>
      <p:sp>
        <p:nvSpPr>
          <p:cNvPr id="12" name="TextBox 40"/>
          <p:cNvSpPr txBox="1"/>
          <p:nvPr/>
        </p:nvSpPr>
        <p:spPr>
          <a:xfrm>
            <a:off x="4217485" y="1349386"/>
            <a:ext cx="227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General</a:t>
            </a:r>
            <a:r>
              <a:rPr lang="ko-KR" altLang="en-US" sz="1200" b="1" dirty="0">
                <a:latin typeface="Century Gothic" pitchFamily="34" charset="0"/>
              </a:rPr>
              <a:t> </a:t>
            </a:r>
            <a:r>
              <a:rPr lang="en-US" altLang="ko-KR" sz="1200" b="1" dirty="0">
                <a:latin typeface="Century Gothic" pitchFamily="34" charset="0"/>
              </a:rPr>
              <a:t>Information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235004" y="1714793"/>
            <a:ext cx="7348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 역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급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품 종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포도밭 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양 조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4211960" y="5023845"/>
            <a:ext cx="151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Tasting Note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4235003" y="5274533"/>
            <a:ext cx="755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Color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Taste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5555848" y="755908"/>
            <a:ext cx="3403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dirty="0"/>
              <a:t>본 </a:t>
            </a:r>
            <a:r>
              <a:rPr lang="en-US" altLang="ko-KR" sz="1300" dirty="0"/>
              <a:t>1er </a:t>
            </a:r>
            <a:r>
              <a:rPr lang="ko-KR" altLang="en-US" sz="1300" dirty="0" err="1"/>
              <a:t>크뤼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레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브레상드</a:t>
            </a:r>
            <a:r>
              <a:rPr lang="ko-KR" altLang="en-US" sz="1300" dirty="0"/>
              <a:t> </a:t>
            </a:r>
            <a:r>
              <a:rPr lang="en-US" altLang="ko-KR" sz="1300" dirty="0" smtClean="0"/>
              <a:t>2020</a:t>
            </a:r>
            <a:endParaRPr lang="ko-KR" altLang="en-US" sz="1300" dirty="0">
              <a:solidFill>
                <a:srgbClr val="FF0000"/>
              </a:solidFill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1763688" y="244395"/>
            <a:ext cx="718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/>
            <a:r>
              <a:rPr lang="en-US" altLang="ko-KR" sz="2000" dirty="0"/>
              <a:t>Beaune 1er Cru “Les </a:t>
            </a:r>
            <a:r>
              <a:rPr lang="en-US" altLang="ko-KR" sz="2000" dirty="0" err="1"/>
              <a:t>Bressandes</a:t>
            </a:r>
            <a:r>
              <a:rPr lang="en-US" altLang="ko-KR" sz="2000" dirty="0"/>
              <a:t>”</a:t>
            </a:r>
            <a:endParaRPr lang="ko-KR" altLang="ko-KR" sz="2000" dirty="0"/>
          </a:p>
        </p:txBody>
      </p:sp>
      <p:pic>
        <p:nvPicPr>
          <p:cNvPr id="18" name="Picture 7" descr="C:\Users\admin\Dropbox\내 PC (이공화)\Desktop\그림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63248" y="277675"/>
            <a:ext cx="1783653" cy="64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" y="168294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5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5261604" y="1154463"/>
            <a:ext cx="377489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1"/>
          <p:cNvSpPr txBox="1"/>
          <p:nvPr/>
        </p:nvSpPr>
        <p:spPr>
          <a:xfrm>
            <a:off x="4885001" y="1698589"/>
            <a:ext cx="4074448" cy="3343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fr-FR" altLang="ko-KR" sz="1000" dirty="0">
                <a:latin typeface="+mn-ea"/>
              </a:rPr>
              <a:t>France / </a:t>
            </a:r>
            <a:r>
              <a:rPr lang="en-US" altLang="ko-KR" sz="1000" dirty="0">
                <a:latin typeface="+mn-ea"/>
              </a:rPr>
              <a:t>Bourgogne / Beaune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AOC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Pinot Noir 100</a:t>
            </a:r>
          </a:p>
          <a:p>
            <a:pPr algn="just" latinLnBrk="0">
              <a:lnSpc>
                <a:spcPct val="150000"/>
              </a:lnSpc>
            </a:pPr>
            <a:endParaRPr lang="en-US" altLang="ko-KR" sz="900" dirty="0">
              <a:latin typeface="+mn-ea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/>
              <a:t>0.75</a:t>
            </a:r>
            <a:r>
              <a:rPr lang="ko-KR" altLang="ko-KR" sz="1000" dirty="0" err="1"/>
              <a:t>헥타르규모</a:t>
            </a:r>
            <a:r>
              <a:rPr lang="ko-KR" altLang="ko-KR" sz="1000" dirty="0"/>
              <a:t> 포도밭</a:t>
            </a:r>
            <a:r>
              <a:rPr lang="en-US" altLang="ko-KR" sz="1000" dirty="0"/>
              <a:t>, 50</a:t>
            </a:r>
            <a:r>
              <a:rPr lang="ko-KR" altLang="ko-KR" sz="1000" dirty="0"/>
              <a:t>년 수령의 고목에서 포도를 수확한다</a:t>
            </a:r>
            <a:r>
              <a:rPr lang="en-US" altLang="ko-KR" sz="1000" dirty="0"/>
              <a:t>.</a:t>
            </a:r>
            <a:endParaRPr lang="ko-KR" altLang="ko-KR" sz="1000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Les Blanches Fleurs </a:t>
            </a:r>
            <a:r>
              <a:rPr lang="ko-KR" altLang="en-US" sz="900" dirty="0"/>
              <a:t>밭은 </a:t>
            </a:r>
            <a:r>
              <a:rPr lang="en-US" altLang="ko-KR" sz="900" dirty="0"/>
              <a:t>Beaune 1er Cru </a:t>
            </a:r>
            <a:r>
              <a:rPr lang="ko-KR" altLang="en-US" sz="900" dirty="0"/>
              <a:t>지역의 북쪽 끝</a:t>
            </a:r>
            <a:r>
              <a:rPr lang="en-US" altLang="ko-KR" sz="900" dirty="0"/>
              <a:t>, </a:t>
            </a:r>
            <a:r>
              <a:rPr lang="ko-KR" altLang="en-US" sz="900" dirty="0"/>
              <a:t>그리고 </a:t>
            </a:r>
            <a:r>
              <a:rPr lang="en-US" altLang="ko-KR" sz="900" dirty="0"/>
              <a:t>Savigny-</a:t>
            </a:r>
            <a:r>
              <a:rPr lang="en-US" altLang="ko-KR" sz="900" dirty="0" err="1"/>
              <a:t>lès</a:t>
            </a:r>
            <a:r>
              <a:rPr lang="en-US" altLang="ko-KR" sz="900" dirty="0"/>
              <a:t>-Beaune</a:t>
            </a:r>
            <a:r>
              <a:rPr lang="ko-KR" altLang="en-US" sz="900" dirty="0"/>
              <a:t>의 경계 근처에 위치해 있습니다</a:t>
            </a:r>
            <a:r>
              <a:rPr lang="en-US" altLang="ko-KR" sz="900" dirty="0"/>
              <a:t>. </a:t>
            </a:r>
            <a:r>
              <a:rPr lang="ko-KR" altLang="en-US" sz="900" dirty="0"/>
              <a:t>이 곳의 포도원은 조금 더 남쪽에 있는 포도밭보다 남동쪽으로 향해 있습니다</a:t>
            </a:r>
            <a:r>
              <a:rPr lang="en-US" altLang="ko-KR" sz="900" dirty="0"/>
              <a:t>. </a:t>
            </a:r>
            <a:r>
              <a:rPr lang="ko-KR" altLang="en-US" sz="900" dirty="0"/>
              <a:t>때문에 이곳에서는 풍부함과 </a:t>
            </a:r>
            <a:r>
              <a:rPr lang="ko-KR" altLang="en-US" sz="900" dirty="0" err="1"/>
              <a:t>과실미</a:t>
            </a:r>
            <a:r>
              <a:rPr lang="ko-KR" altLang="en-US" sz="900" dirty="0"/>
              <a:t> 있는 와인이 생산됩니다</a:t>
            </a:r>
            <a:r>
              <a:rPr lang="en-US" altLang="ko-KR" sz="900" dirty="0"/>
              <a:t>. </a:t>
            </a:r>
            <a:r>
              <a:rPr lang="ko-KR" altLang="en-US" sz="900" dirty="0" err="1"/>
              <a:t>손수확</a:t>
            </a:r>
            <a:r>
              <a:rPr lang="ko-KR" altLang="en-US" sz="900" dirty="0"/>
              <a:t> 된 포도는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2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주의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침용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과정과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1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주의 발효 기간을 거친다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.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오크통은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Allier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와 </a:t>
            </a:r>
            <a:r>
              <a:rPr lang="en-US" altLang="ko-KR" sz="900" dirty="0" err="1">
                <a:latin typeface="+mn-ea"/>
                <a:cs typeface="JBold" panose="02020603020101020101" pitchFamily="18" charset="-127"/>
              </a:rPr>
              <a:t>Nievre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산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228L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의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High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토스트된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오크통을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사용한다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, 15%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의 와인은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뉴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오크통에서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나머지는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올드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오크에서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숙성된다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.. 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이후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6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개월 동안 스테인리스 통에서 숙성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라이트 필터링 과정 이후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병입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된다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.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와인은 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2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년동안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900" dirty="0" err="1">
                <a:latin typeface="+mn-ea"/>
                <a:cs typeface="JBold" panose="02020603020101020101" pitchFamily="18" charset="-127"/>
              </a:rPr>
              <a:t>와이너리에서</a:t>
            </a:r>
            <a:r>
              <a:rPr lang="ko-KR" altLang="en-US" sz="900" dirty="0">
                <a:latin typeface="+mn-ea"/>
                <a:cs typeface="JBold" panose="02020603020101020101" pitchFamily="18" charset="-127"/>
              </a:rPr>
              <a:t> 안정화 및 숙성 이 후 출시된다</a:t>
            </a:r>
            <a:r>
              <a:rPr lang="en-US" altLang="ko-KR" sz="900" dirty="0">
                <a:latin typeface="+mn-ea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4885000" y="5278849"/>
            <a:ext cx="3952861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루비 </a:t>
            </a:r>
            <a:r>
              <a:rPr lang="ko-KR" altLang="en-US" sz="1000" dirty="0" err="1">
                <a:latin typeface="+mn-ea"/>
              </a:rPr>
              <a:t>라이트</a:t>
            </a:r>
            <a:r>
              <a:rPr lang="ko-KR" altLang="en-US" sz="1000" dirty="0">
                <a:latin typeface="+mn-ea"/>
              </a:rPr>
              <a:t> 브라운</a:t>
            </a:r>
            <a:endParaRPr lang="en-US" altLang="ko-KR" sz="10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/>
              <a:t>붉은 과실의 아로마로 구조감이 탄탄한 동시에 부드럽다</a:t>
            </a:r>
            <a:r>
              <a:rPr lang="en-US" altLang="ko-KR" sz="1000" dirty="0"/>
              <a:t>. </a:t>
            </a:r>
            <a:r>
              <a:rPr lang="ko-KR" altLang="en-US" sz="1000" dirty="0"/>
              <a:t>적당한 산미가 구조감과 </a:t>
            </a:r>
            <a:r>
              <a:rPr lang="ko-KR" altLang="en-US" sz="1000" dirty="0" err="1"/>
              <a:t>어울어져</a:t>
            </a:r>
            <a:r>
              <a:rPr lang="ko-KR" altLang="en-US" sz="1000" dirty="0"/>
              <a:t> </a:t>
            </a:r>
            <a:r>
              <a:rPr lang="ko-KR" altLang="en-US" sz="1000" dirty="0" err="1"/>
              <a:t>복합미</a:t>
            </a:r>
            <a:r>
              <a:rPr lang="ko-KR" altLang="en-US" sz="1000" dirty="0"/>
              <a:t> 있고 </a:t>
            </a:r>
            <a:r>
              <a:rPr lang="ko-KR" altLang="en-US" sz="1000" dirty="0" err="1"/>
              <a:t>발란스가</a:t>
            </a:r>
            <a:r>
              <a:rPr lang="ko-KR" altLang="en-US" sz="1000" dirty="0"/>
              <a:t> 완벽한 와인으로 표현된다</a:t>
            </a:r>
            <a:r>
              <a:rPr lang="en-US" altLang="ko-KR" sz="1000" dirty="0"/>
              <a:t>.</a:t>
            </a:r>
            <a:endParaRPr lang="ko-KR" altLang="ko-KR" sz="1000" dirty="0"/>
          </a:p>
        </p:txBody>
      </p:sp>
      <p:sp>
        <p:nvSpPr>
          <p:cNvPr id="12" name="TextBox 40"/>
          <p:cNvSpPr txBox="1"/>
          <p:nvPr/>
        </p:nvSpPr>
        <p:spPr>
          <a:xfrm>
            <a:off x="4217485" y="1349386"/>
            <a:ext cx="227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General</a:t>
            </a:r>
            <a:r>
              <a:rPr lang="ko-KR" altLang="en-US" sz="1200" b="1" dirty="0">
                <a:latin typeface="Century Gothic" pitchFamily="34" charset="0"/>
              </a:rPr>
              <a:t> </a:t>
            </a:r>
            <a:r>
              <a:rPr lang="en-US" altLang="ko-KR" sz="1200" b="1" dirty="0">
                <a:latin typeface="Century Gothic" pitchFamily="34" charset="0"/>
              </a:rPr>
              <a:t>Information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235004" y="1714793"/>
            <a:ext cx="7348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 역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급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품 종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포도밭 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양 조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4211960" y="5023845"/>
            <a:ext cx="151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Tasting Note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4235003" y="5274533"/>
            <a:ext cx="755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Color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Taste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5555848" y="755908"/>
            <a:ext cx="3403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dirty="0"/>
              <a:t>본 </a:t>
            </a:r>
            <a:r>
              <a:rPr lang="en-US" altLang="ko-KR" sz="1300" dirty="0"/>
              <a:t>1er </a:t>
            </a:r>
            <a:r>
              <a:rPr lang="ko-KR" altLang="en-US" sz="1300" dirty="0" err="1"/>
              <a:t>크뤼</a:t>
            </a:r>
            <a:r>
              <a:rPr lang="ko-KR" altLang="en-US" sz="1300" dirty="0"/>
              <a:t> 레 </a:t>
            </a:r>
            <a:r>
              <a:rPr lang="ko-KR" altLang="en-US" sz="1300" dirty="0" err="1"/>
              <a:t>블랑슈</a:t>
            </a:r>
            <a:r>
              <a:rPr lang="ko-KR" altLang="en-US" sz="1300" dirty="0"/>
              <a:t> </a:t>
            </a:r>
            <a:r>
              <a:rPr lang="ko-KR" altLang="en-US" sz="1300" dirty="0" err="1"/>
              <a:t>플뢰르</a:t>
            </a:r>
            <a:r>
              <a:rPr lang="ko-KR" altLang="en-US" sz="1300" dirty="0"/>
              <a:t> </a:t>
            </a:r>
            <a:r>
              <a:rPr lang="en-US" altLang="ko-KR" sz="1300" dirty="0"/>
              <a:t>2018</a:t>
            </a:r>
            <a:endParaRPr lang="ko-KR" altLang="en-US" sz="1300" dirty="0">
              <a:solidFill>
                <a:srgbClr val="FF0000"/>
              </a:solidFill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1763688" y="244395"/>
            <a:ext cx="718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/>
            <a:r>
              <a:rPr lang="en-US" altLang="ko-KR" sz="2000" dirty="0"/>
              <a:t>Beaune 1er Cru “Les Blanches Fleurs”</a:t>
            </a:r>
            <a:endParaRPr lang="ko-KR" altLang="ko-KR" sz="2000" dirty="0"/>
          </a:p>
        </p:txBody>
      </p:sp>
      <p:pic>
        <p:nvPicPr>
          <p:cNvPr id="22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" y="168294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EEB9FF9B-6D7F-C164-07C8-AA303686B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-632968" y="-80397"/>
            <a:ext cx="6008271" cy="70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5261604" y="1139654"/>
            <a:ext cx="377489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1"/>
          <p:cNvSpPr txBox="1"/>
          <p:nvPr/>
        </p:nvSpPr>
        <p:spPr>
          <a:xfrm>
            <a:off x="4885001" y="1683780"/>
            <a:ext cx="40642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fr-FR" altLang="ko-KR" sz="1000" dirty="0">
                <a:latin typeface="+mn-ea"/>
              </a:rPr>
              <a:t>France / </a:t>
            </a:r>
            <a:r>
              <a:rPr lang="en-US" altLang="ko-KR" sz="1000" dirty="0">
                <a:latin typeface="+mn-ea"/>
              </a:rPr>
              <a:t>Bourgogne / </a:t>
            </a:r>
            <a:r>
              <a:rPr lang="en-US" altLang="ko-KR" sz="1000" dirty="0" err="1">
                <a:latin typeface="+mn-ea"/>
              </a:rPr>
              <a:t>Aloxe</a:t>
            </a: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err="1">
                <a:latin typeface="+mn-ea"/>
              </a:rPr>
              <a:t>Corton</a:t>
            </a: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AOC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Pinot Noir 100</a:t>
            </a:r>
          </a:p>
          <a:p>
            <a:pPr algn="just" latinLnBrk="0">
              <a:lnSpc>
                <a:spcPct val="150000"/>
              </a:lnSpc>
            </a:pPr>
            <a:endParaRPr lang="en-US" altLang="ko-KR" sz="1000" dirty="0">
              <a:latin typeface="+mn-ea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/>
              <a:t>남동향 방향의 </a:t>
            </a:r>
            <a:r>
              <a:rPr lang="en-US" altLang="ko-KR" sz="1000" dirty="0"/>
              <a:t>0.5</a:t>
            </a:r>
            <a:r>
              <a:rPr lang="ko-KR" altLang="ko-KR" sz="1000" dirty="0" err="1"/>
              <a:t>헥타르규모</a:t>
            </a:r>
            <a:r>
              <a:rPr lang="ko-KR" altLang="ko-KR" sz="1000" dirty="0"/>
              <a:t> 포도밭</a:t>
            </a:r>
            <a:r>
              <a:rPr lang="ko-KR" altLang="en-US" sz="1000" dirty="0"/>
              <a:t>은 점토질 석회석으로 이루어져 있다</a:t>
            </a:r>
            <a:r>
              <a:rPr lang="en-US" altLang="ko-KR" sz="1000" dirty="0"/>
              <a:t>. </a:t>
            </a:r>
            <a:r>
              <a:rPr lang="ko-KR" altLang="en-US" sz="1000" dirty="0"/>
              <a:t>모든 포도는 </a:t>
            </a:r>
            <a:r>
              <a:rPr lang="en-US" altLang="ko-KR" sz="1000" dirty="0"/>
              <a:t>50</a:t>
            </a:r>
            <a:r>
              <a:rPr lang="ko-KR" altLang="ko-KR" sz="1000" dirty="0"/>
              <a:t>년 수령의 고목에서 </a:t>
            </a:r>
            <a:r>
              <a:rPr lang="ko-KR" altLang="en-US" sz="1000" dirty="0" err="1"/>
              <a:t>손수확</a:t>
            </a:r>
            <a:r>
              <a:rPr lang="ko-KR" altLang="en-US" sz="1000" dirty="0"/>
              <a:t> 한다</a:t>
            </a:r>
            <a:r>
              <a:rPr lang="en-US" altLang="ko-KR" sz="1000" dirty="0"/>
              <a:t>.</a:t>
            </a:r>
            <a:r>
              <a:rPr lang="ko-KR" altLang="en-US" sz="1000" dirty="0"/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주의 </a:t>
            </a:r>
            <a:endParaRPr lang="en-US" altLang="ko-KR" sz="1000" dirty="0">
              <a:latin typeface="+mn-ea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침용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과정과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1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주의 발효 기간을 거친다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오크통은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Allier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와 </a:t>
            </a:r>
            <a:r>
              <a:rPr lang="en-US" altLang="ko-KR" sz="1000" dirty="0" err="1">
                <a:latin typeface="+mn-ea"/>
                <a:cs typeface="JBold" panose="02020603020101020101" pitchFamily="18" charset="-127"/>
              </a:rPr>
              <a:t>Nievre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산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228L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의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High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토스트된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오크통을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사용한다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, 15%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의 와인은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뉴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오크통에서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나머지는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올드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오크에서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12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개월동안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숙성된다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이후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6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개월 동안 스테인리스 통에서 숙성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라이트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필터링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과정 이후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병입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와인은 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2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년동안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000" dirty="0" err="1">
                <a:latin typeface="+mn-ea"/>
                <a:cs typeface="JBold" panose="02020603020101020101" pitchFamily="18" charset="-127"/>
              </a:rPr>
              <a:t>와이너리에서</a:t>
            </a:r>
            <a:r>
              <a:rPr lang="ko-KR" altLang="en-US" sz="1000" dirty="0">
                <a:latin typeface="+mn-ea"/>
                <a:cs typeface="JBold" panose="02020603020101020101" pitchFamily="18" charset="-127"/>
              </a:rPr>
              <a:t> 안정화 및 숙성 이 후 출시된다</a:t>
            </a: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algn="just" latinLnBrk="0">
              <a:lnSpc>
                <a:spcPct val="150000"/>
              </a:lnSpc>
            </a:pPr>
            <a:r>
              <a:rPr lang="en-US" altLang="ko-KR" sz="1000" dirty="0">
                <a:latin typeface="+mn-ea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217485" y="1334577"/>
            <a:ext cx="227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General</a:t>
            </a:r>
            <a:r>
              <a:rPr lang="ko-KR" altLang="en-US" sz="1200" b="1" dirty="0">
                <a:latin typeface="Century Gothic" pitchFamily="34" charset="0"/>
              </a:rPr>
              <a:t> </a:t>
            </a:r>
            <a:r>
              <a:rPr lang="en-US" altLang="ko-KR" sz="1200" b="1" dirty="0">
                <a:latin typeface="Century Gothic" pitchFamily="34" charset="0"/>
              </a:rPr>
              <a:t>Information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235004" y="1699984"/>
            <a:ext cx="7348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 역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급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품 종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포도밭 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양 조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5555848" y="741099"/>
            <a:ext cx="3403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dirty="0" err="1"/>
              <a:t>알록스</a:t>
            </a:r>
            <a:r>
              <a:rPr lang="ko-KR" altLang="en-US" sz="1300" dirty="0"/>
              <a:t> </a:t>
            </a:r>
            <a:r>
              <a:rPr lang="ko-KR" altLang="en-US" sz="1300" dirty="0" err="1"/>
              <a:t>코르통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레</a:t>
            </a:r>
            <a:r>
              <a:rPr lang="ko-KR" altLang="en-US" sz="1300" dirty="0"/>
              <a:t> </a:t>
            </a:r>
            <a:r>
              <a:rPr lang="ko-KR" altLang="en-US" sz="1200" dirty="0" err="1"/>
              <a:t>크라푸쉬에</a:t>
            </a:r>
            <a:r>
              <a:rPr lang="ko-KR" altLang="en-US" sz="1300" dirty="0"/>
              <a:t> </a:t>
            </a:r>
            <a:r>
              <a:rPr lang="en-US" altLang="ko-KR" sz="1300" dirty="0" smtClean="0"/>
              <a:t>2020</a:t>
            </a:r>
            <a:endParaRPr lang="ko-KR" altLang="en-US" sz="1300" dirty="0">
              <a:solidFill>
                <a:srgbClr val="FF0000"/>
              </a:solidFill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1763688" y="229586"/>
            <a:ext cx="718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/>
            <a:r>
              <a:rPr lang="en-US" altLang="ko-KR" sz="2000" dirty="0" err="1"/>
              <a:t>Aloxe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Corton</a:t>
            </a:r>
            <a:r>
              <a:rPr lang="en-US" altLang="ko-KR" sz="2000" dirty="0"/>
              <a:t> “Les </a:t>
            </a:r>
            <a:r>
              <a:rPr lang="en-US" altLang="ko-KR" sz="2000" dirty="0" err="1"/>
              <a:t>Crapousuets</a:t>
            </a:r>
            <a:r>
              <a:rPr lang="en-US" altLang="ko-KR" sz="2000" dirty="0"/>
              <a:t>”</a:t>
            </a:r>
            <a:endParaRPr lang="ko-KR" altLang="ko-KR" sz="2000" dirty="0"/>
          </a:p>
        </p:txBody>
      </p:sp>
      <p:sp>
        <p:nvSpPr>
          <p:cNvPr id="19" name="TextBox 34"/>
          <p:cNvSpPr txBox="1"/>
          <p:nvPr/>
        </p:nvSpPr>
        <p:spPr>
          <a:xfrm>
            <a:off x="4885000" y="5264040"/>
            <a:ext cx="3952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루비 </a:t>
            </a:r>
            <a:r>
              <a:rPr lang="ko-KR" altLang="en-US" sz="1000" dirty="0" err="1">
                <a:latin typeface="+mn-ea"/>
              </a:rPr>
              <a:t>라이트</a:t>
            </a:r>
            <a:r>
              <a:rPr lang="ko-KR" altLang="en-US" sz="1000" dirty="0">
                <a:latin typeface="+mn-ea"/>
              </a:rPr>
              <a:t> 브라운</a:t>
            </a:r>
            <a:endParaRPr lang="en-US" altLang="ko-KR" sz="10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/>
              <a:t>자두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블랙베리</a:t>
            </a:r>
            <a:r>
              <a:rPr lang="en-US" altLang="ko-KR" sz="1000" dirty="0"/>
              <a:t>, </a:t>
            </a:r>
            <a:r>
              <a:rPr lang="ko-KR" altLang="en-US" sz="1000" dirty="0"/>
              <a:t>스파이스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까시스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아로마가</a:t>
            </a:r>
            <a:r>
              <a:rPr lang="ko-KR" altLang="en-US" sz="1000" dirty="0"/>
              <a:t> 복합적으로 토질에서 오는 철분의 느낌이 </a:t>
            </a:r>
            <a:r>
              <a:rPr lang="ko-KR" altLang="en-US" sz="1000" dirty="0" err="1"/>
              <a:t>어우러</a:t>
            </a:r>
            <a:r>
              <a:rPr lang="ko-KR" altLang="en-US" sz="1000" dirty="0"/>
              <a:t> 진다</a:t>
            </a:r>
            <a:r>
              <a:rPr lang="en-US" altLang="ko-KR" sz="1000" dirty="0"/>
              <a:t>. </a:t>
            </a:r>
            <a:r>
              <a:rPr lang="ko-KR" altLang="en-US" sz="1000" dirty="0"/>
              <a:t>팔레트에서 느껴지는 부드러운 </a:t>
            </a:r>
            <a:r>
              <a:rPr lang="ko-KR" altLang="en-US" sz="1000" dirty="0" err="1"/>
              <a:t>탄닌과</a:t>
            </a:r>
            <a:r>
              <a:rPr lang="ko-KR" altLang="en-US" sz="1000" dirty="0"/>
              <a:t> 와인을 </a:t>
            </a:r>
            <a:r>
              <a:rPr lang="ko-KR" altLang="en-US" sz="1000" dirty="0" err="1"/>
              <a:t>받추어주는</a:t>
            </a:r>
            <a:r>
              <a:rPr lang="ko-KR" altLang="en-US" sz="1000" dirty="0"/>
              <a:t> 산미가 우아하게 표현된다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endParaRPr lang="ko-KR" altLang="ko-KR" sz="1000" dirty="0"/>
          </a:p>
        </p:txBody>
      </p:sp>
      <p:sp>
        <p:nvSpPr>
          <p:cNvPr id="20" name="TextBox 45"/>
          <p:cNvSpPr txBox="1"/>
          <p:nvPr/>
        </p:nvSpPr>
        <p:spPr>
          <a:xfrm>
            <a:off x="4211960" y="4941168"/>
            <a:ext cx="151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Tasting Note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21" name="TextBox 46"/>
          <p:cNvSpPr txBox="1"/>
          <p:nvPr/>
        </p:nvSpPr>
        <p:spPr>
          <a:xfrm>
            <a:off x="4235003" y="5259724"/>
            <a:ext cx="755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Color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Taste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15" name="Picture 2" descr="C:\Users\admin\Dropbox\내 PC (이공화)\Desktop\그림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48" y="277675"/>
            <a:ext cx="1808986" cy="64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" y="168294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82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734</Words>
  <Application>Microsoft Office PowerPoint</Application>
  <PresentationFormat>화면 슬라이드 쇼(4:3)</PresentationFormat>
  <Paragraphs>122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JBold</vt:lpstr>
      <vt:lpstr>맑은 고딕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KIM YOONJAE</cp:lastModifiedBy>
  <cp:revision>31</cp:revision>
  <dcterms:created xsi:type="dcterms:W3CDTF">2006-10-05T04:04:58Z</dcterms:created>
  <dcterms:modified xsi:type="dcterms:W3CDTF">2026-03-27T03:18:33Z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D:\Tiger International\와인잔\와인\Domaine Doussot Rollet -\와인리스트.pptx</vt:lpwstr>
  </property>
</Properties>
</file>